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  <p:embeddedFont>
      <p:font typeface="Karla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44">
          <p15:clr>
            <a:srgbClr val="CCCCCC"/>
          </p15:clr>
        </p15:guide>
        <p15:guide id="2" pos="1238">
          <p15:clr>
            <a:srgbClr val="CCCCCC"/>
          </p15:clr>
        </p15:guide>
        <p15:guide id="3" pos="1973">
          <p15:clr>
            <a:srgbClr val="CCCCCC"/>
          </p15:clr>
        </p15:guide>
        <p15:guide id="4" pos="3490">
          <p15:clr>
            <a:srgbClr val="CCCCCC"/>
          </p15:clr>
        </p15:guide>
        <p15:guide id="5" pos="4633">
          <p15:clr>
            <a:srgbClr val="CCCCCC"/>
          </p15:clr>
        </p15:guide>
        <p15:guide id="6" orient="horz" pos="2322">
          <p15:clr>
            <a:srgbClr val="D9D9D9"/>
          </p15:clr>
        </p15:guide>
        <p15:guide id="7" orient="horz" pos="2864">
          <p15:clr>
            <a:srgbClr val="CCCCCC"/>
          </p15:clr>
        </p15:guide>
        <p15:guide id="8" pos="1716">
          <p15:clr>
            <a:srgbClr val="B7B7B7"/>
          </p15:clr>
        </p15:guide>
        <p15:guide id="9" orient="horz" pos="1152">
          <p15:clr>
            <a:srgbClr val="CCCCCC"/>
          </p15:clr>
        </p15:guide>
        <p15:guide id="10" pos="2880">
          <p15:clr>
            <a:srgbClr val="747775"/>
          </p15:clr>
        </p15:guide>
        <p15:guide id="11" orient="horz" pos="1727">
          <p15:clr>
            <a:srgbClr val="CCCCCC"/>
          </p15:clr>
        </p15:guide>
        <p15:guide id="12" pos="4099">
          <p15:clr>
            <a:srgbClr val="747775"/>
          </p15:clr>
        </p15:guide>
        <p15:guide id="13" pos="57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87B73A-3B39-4FA1-82A7-E6E1D6F9D0E7}">
  <a:tblStyle styleId="{6187B73A-3B39-4FA1-82A7-E6E1D6F9D0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44" orient="horz"/>
        <p:guide pos="1238"/>
        <p:guide pos="1973"/>
        <p:guide pos="3490"/>
        <p:guide pos="4633"/>
        <p:guide pos="2322" orient="horz"/>
        <p:guide pos="2864" orient="horz"/>
        <p:guide pos="1716"/>
        <p:guide pos="1152" orient="horz"/>
        <p:guide pos="2880"/>
        <p:guide pos="1727" orient="horz"/>
        <p:guide pos="4099"/>
        <p:guide pos="5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bold.fntdata"/><Relationship Id="rId15" Type="http://schemas.openxmlformats.org/officeDocument/2006/relationships/slide" Target="slides/slide9.xml"/><Relationship Id="rId37" Type="http://schemas.openxmlformats.org/officeDocument/2006/relationships/font" Target="fonts/Karla-regular.fntdata"/><Relationship Id="rId14" Type="http://schemas.openxmlformats.org/officeDocument/2006/relationships/slide" Target="slides/slide8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39" Type="http://schemas.openxmlformats.org/officeDocument/2006/relationships/font" Target="fonts/Karla-italic.fntdata"/><Relationship Id="rId16" Type="http://schemas.openxmlformats.org/officeDocument/2006/relationships/slide" Target="slides/slide10.xml"/><Relationship Id="rId38" Type="http://schemas.openxmlformats.org/officeDocument/2006/relationships/font" Target="fonts/Karl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a3614184c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2a3614184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eb82d4002_0_1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2eb82d400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2a3614184c_1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2a3614184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a3614184c_1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2a3614184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Es esencial decidir </a:t>
            </a:r>
            <a:r>
              <a:rPr b="1" lang="en">
                <a:solidFill>
                  <a:schemeClr val="dk1"/>
                </a:solidFill>
              </a:rPr>
              <a:t>cómo mostrar estos datos</a:t>
            </a:r>
            <a:r>
              <a:rPr lang="en">
                <a:solidFill>
                  <a:schemeClr val="dk1"/>
                </a:solidFill>
              </a:rPr>
              <a:t>, por lo que teniendo en cuenta el</a:t>
            </a:r>
            <a:r>
              <a:rPr b="1" lang="en">
                <a:solidFill>
                  <a:schemeClr val="dk1"/>
                </a:solidFill>
              </a:rPr>
              <a:t> objetivo </a:t>
            </a:r>
            <a:r>
              <a:rPr lang="en">
                <a:solidFill>
                  <a:schemeClr val="dk1"/>
                </a:solidFill>
              </a:rPr>
              <a:t>de LAP Tech Store de  recopilar información para responder las preguntas de negocio, se realiza una exploración de los datos trasladándose a objetos visuales como </a:t>
            </a:r>
            <a:r>
              <a:rPr b="1" lang="en">
                <a:solidFill>
                  <a:schemeClr val="dk1"/>
                </a:solidFill>
              </a:rPr>
              <a:t>tarjeta, matriz o tabla</a:t>
            </a:r>
            <a:r>
              <a:rPr lang="en">
                <a:solidFill>
                  <a:schemeClr val="dk1"/>
                </a:solidFill>
              </a:rPr>
              <a:t> combinándolos para empezar a ver los resultados de las consultas.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2a3614184c_1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2a3614184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2a3614184c_1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2a3614184c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 la elección de los distintos elementos visuales, s</a:t>
            </a:r>
            <a:r>
              <a:rPr b="1" lang="en">
                <a:solidFill>
                  <a:schemeClr val="dk1"/>
                </a:solidFill>
              </a:rPr>
              <a:t>e identifican patrones de compra considerando ingresos totales, por país, por categoría de producto o cliente, los má</a:t>
            </a:r>
            <a:r>
              <a:rPr lang="en">
                <a:solidFill>
                  <a:schemeClr val="dk1"/>
                </a:solidFill>
              </a:rPr>
              <a:t>rgenes de ganancia así como tendencias y comportamientos de los clientes que puedan ser relevantes para la operación de la tienda en línea.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eb82d4002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2eb82d400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2a43f29579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2a43f295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2a43f29579_1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2a43f2957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2a43f29579_1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2a43f29579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eb82d4002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eb82d40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606b707fd3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606b707fd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Clientes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¿Quiénes son los clientes más valiosos?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Identificar clientes con mayor gasto acumulado.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Identificar clientes frecuentes.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¿Qué ciudades o países generan más ingresos?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Análisis geográfico del desempeño.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¿Cuál es la frecuencia de compra?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Evaluar la tasa de retención de clientes.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Ventas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¿Qué categorías de productos son más populares?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Identificar desempeño por categoría.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¿Qué productos generan mayor ingreso?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Analizar productos con más ventas totales.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¿Cuál es la tendencia de ventas por mes, trimestre o año?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Evaluar estacionalidad.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Costos y Rentabilidad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¿Cuál es el margen de ganancia por producto?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Comparar precio de venta menos costos totales.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¿Qué productos tienen alto volumen de ventas pero bajo margen de ganancia?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Focalizar productos con baja rentabilidad.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¿Cuáles son los productos con menores ventas?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 Evaluar posibles motivos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eb82d4002_0_3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eb82d4002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eb82d4002_0_4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eb82d4002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eb82d4002_0_4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eb82d4002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a3614184c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a3614184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5" name="Google Shape;15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6" name="Google Shape;26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2" name="Google Shape;32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AdrianPiaggio/tiendaonline_lap_techsotore" TargetMode="External"/><Relationship Id="rId4" Type="http://schemas.openxmlformats.org/officeDocument/2006/relationships/image" Target="../media/image9.png"/><Relationship Id="rId5" Type="http://schemas.openxmlformats.org/officeDocument/2006/relationships/slide" Target="/ppt/slides/slide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24.png"/><Relationship Id="rId6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37288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1342125" y="906500"/>
            <a:ext cx="5211600" cy="24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14B7F"/>
                </a:solidFill>
              </a:rPr>
              <a:t>ANÁLISIS Y VISUALIZACIÓN DE VENTAS TIENDA ONLINE</a:t>
            </a:r>
            <a:r>
              <a:rPr lang="en">
                <a:solidFill>
                  <a:srgbClr val="853358"/>
                </a:solidFill>
              </a:rPr>
              <a:t> 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7288"/>
                </a:solidFill>
              </a:rPr>
              <a:t>LAP TECH STORE </a:t>
            </a:r>
            <a:endParaRPr>
              <a:solidFill>
                <a:srgbClr val="5372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BADC4"/>
                </a:solidFill>
              </a:rPr>
              <a:t>PRODUCTOS ELECTRÓNICOS Y ACCESORIOS</a:t>
            </a:r>
            <a:endParaRPr sz="2000">
              <a:solidFill>
                <a:srgbClr val="8BADC4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742745" y="2072179"/>
            <a:ext cx="502625" cy="446586"/>
            <a:chOff x="5292575" y="3681900"/>
            <a:chExt cx="420150" cy="373275"/>
          </a:xfrm>
        </p:grpSpPr>
        <p:sp>
          <p:nvSpPr>
            <p:cNvPr id="78" name="Google Shape;78;p14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solidFill>
              <a:srgbClr val="537288"/>
            </a:solidFill>
            <a:ln cap="rnd" cmpd="sng" w="19050">
              <a:solidFill>
                <a:srgbClr val="5372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solidFill>
              <a:srgbClr val="537288"/>
            </a:solidFill>
            <a:ln cap="rnd" cmpd="sng" w="19050">
              <a:solidFill>
                <a:srgbClr val="5372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solidFill>
              <a:srgbClr val="537288"/>
            </a:solidFill>
            <a:ln cap="rnd" cmpd="sng" w="19050">
              <a:solidFill>
                <a:srgbClr val="5372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solidFill>
              <a:srgbClr val="537288"/>
            </a:solidFill>
            <a:ln cap="rnd" cmpd="sng" w="19050">
              <a:solidFill>
                <a:srgbClr val="5372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37288"/>
            </a:solidFill>
            <a:ln cap="rnd" cmpd="sng" w="19050">
              <a:solidFill>
                <a:srgbClr val="5372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solidFill>
              <a:srgbClr val="537288"/>
            </a:solidFill>
            <a:ln cap="rnd" cmpd="sng" w="19050">
              <a:solidFill>
                <a:srgbClr val="5372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solidFill>
              <a:srgbClr val="537288"/>
            </a:solidFill>
            <a:ln cap="rnd" cmpd="sng" w="19050">
              <a:solidFill>
                <a:srgbClr val="53728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5334775" y="4087150"/>
            <a:ext cx="2265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66073"/>
                </a:solidFill>
                <a:latin typeface="Montserrat"/>
                <a:ea typeface="Montserrat"/>
                <a:cs typeface="Montserrat"/>
                <a:sym typeface="Montserrat"/>
              </a:rPr>
              <a:t>Integrantes:</a:t>
            </a:r>
            <a:endParaRPr b="1" sz="900">
              <a:solidFill>
                <a:srgbClr val="4660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7D8B"/>
                </a:solidFill>
                <a:latin typeface="Karla"/>
                <a:ea typeface="Karla"/>
                <a:cs typeface="Karla"/>
                <a:sym typeface="Karla"/>
              </a:rPr>
              <a:t>Adrián Javier Piaggio</a:t>
            </a:r>
            <a:endParaRPr sz="900">
              <a:solidFill>
                <a:srgbClr val="607D8B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07D8B"/>
                </a:solidFill>
                <a:latin typeface="Karla"/>
                <a:ea typeface="Karla"/>
                <a:cs typeface="Karla"/>
                <a:sym typeface="Karla"/>
              </a:rPr>
              <a:t>Laura B. Fariña</a:t>
            </a:r>
            <a:endParaRPr sz="900">
              <a:solidFill>
                <a:srgbClr val="607D8B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Enero 2025</a:t>
            </a:r>
            <a:endParaRPr sz="8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4B7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553550" y="627050"/>
            <a:ext cx="2927400" cy="5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54D65"/>
                </a:solidFill>
                <a:latin typeface="Karla"/>
                <a:ea typeface="Karla"/>
                <a:cs typeface="Karla"/>
                <a:sym typeface="Karla"/>
              </a:rPr>
              <a:t>4. </a:t>
            </a:r>
            <a:r>
              <a:rPr lang="en" sz="1300">
                <a:solidFill>
                  <a:srgbClr val="654D65"/>
                </a:solidFill>
                <a:latin typeface="Karla"/>
                <a:ea typeface="Karla"/>
                <a:cs typeface="Karla"/>
                <a:sym typeface="Karla"/>
              </a:rPr>
              <a:t>Documentación Tablas De Datos</a:t>
            </a:r>
            <a:r>
              <a:rPr lang="en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0" lang="en" sz="11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tiendaonline_lap_techsotore</a:t>
            </a:r>
            <a:r>
              <a:rPr b="0" lang="en" sz="12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sz="12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0" name="Google Shape;290;p2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23"/>
          <p:cNvSpPr txBox="1"/>
          <p:nvPr>
            <p:ph idx="1" type="body"/>
          </p:nvPr>
        </p:nvSpPr>
        <p:spPr>
          <a:xfrm>
            <a:off x="553550" y="1196450"/>
            <a:ext cx="2927400" cy="37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Clientes: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</a:t>
            </a:r>
            <a:r>
              <a:rPr lang="en" sz="900"/>
              <a:t>nformación sobre los clientes, incluyendo su ubicación</a:t>
            </a:r>
            <a:r>
              <a:rPr lang="en" sz="9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(id_cliente, nombre, ciudad, país).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Productos: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Detalles de los productos, como nombre, categoría y precio </a:t>
            </a:r>
            <a:r>
              <a:rPr lang="en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(id_producto, nombre producto, categoría, precio)</a:t>
            </a:r>
            <a:r>
              <a:rPr lang="en" sz="1000">
                <a:solidFill>
                  <a:srgbClr val="134F5C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sz="1000">
              <a:solidFill>
                <a:srgbClr val="134F5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Costos: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Información de costos de producción y envío de cada producto</a:t>
            </a:r>
            <a:r>
              <a:rPr lang="en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 (id_producto, costo producto, costo envío).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Ventas: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Información general de las ventas realizadas </a:t>
            </a:r>
            <a:r>
              <a:rPr lang="en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(id_venta, fecha venta, id_cliente).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000"/>
              <a:t>Detalle_Ventas: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Información detallada por producto en cada venta </a:t>
            </a:r>
            <a:r>
              <a:rPr lang="en" sz="1000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(id_venta, id producto, cantidad, precio unitario).</a:t>
            </a:r>
            <a:endParaRPr sz="1000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23"/>
          <p:cNvSpPr txBox="1"/>
          <p:nvPr>
            <p:ph idx="2" type="body"/>
          </p:nvPr>
        </p:nvSpPr>
        <p:spPr>
          <a:xfrm>
            <a:off x="3877442" y="1596650"/>
            <a:ext cx="2671800" cy="16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Se almacenaron Script SQL que contiene los comandos utilizados para crear la base de datos y sus tablas, así como para insertar datos de ejemplo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https://github.com/AdrianPiaggio/tiendaonline_lap_techsotore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93" name="Google Shape;293;p23"/>
          <p:cNvSpPr txBox="1"/>
          <p:nvPr>
            <p:ph type="title"/>
          </p:nvPr>
        </p:nvSpPr>
        <p:spPr>
          <a:xfrm>
            <a:off x="727125" y="217550"/>
            <a:ext cx="18543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BADC4"/>
                </a:solidFill>
              </a:rPr>
              <a:t> </a:t>
            </a:r>
            <a:r>
              <a:rPr b="0" lang="en" sz="900">
                <a:solidFill>
                  <a:srgbClr val="8BADC4"/>
                </a:solidFill>
              </a:rPr>
              <a:t>CONJUNTO DE DATOS </a:t>
            </a:r>
            <a:endParaRPr b="0" sz="900">
              <a:solidFill>
                <a:srgbClr val="8BADC4"/>
              </a:solidFill>
            </a:endParaRPr>
          </a:p>
        </p:txBody>
      </p:sp>
      <p:grpSp>
        <p:nvGrpSpPr>
          <p:cNvPr id="294" name="Google Shape;294;p23"/>
          <p:cNvGrpSpPr/>
          <p:nvPr/>
        </p:nvGrpSpPr>
        <p:grpSpPr>
          <a:xfrm>
            <a:off x="390754" y="318264"/>
            <a:ext cx="269534" cy="308793"/>
            <a:chOff x="2594050" y="1631825"/>
            <a:chExt cx="439625" cy="439625"/>
          </a:xfrm>
        </p:grpSpPr>
        <p:sp>
          <p:nvSpPr>
            <p:cNvPr id="295" name="Google Shape;295;p2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23"/>
          <p:cNvSpPr txBox="1"/>
          <p:nvPr>
            <p:ph type="title"/>
          </p:nvPr>
        </p:nvSpPr>
        <p:spPr>
          <a:xfrm>
            <a:off x="3841275" y="627050"/>
            <a:ext cx="34497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66073"/>
                </a:solidFill>
              </a:rPr>
              <a:t>ALMACENAMIENTO DEL CÓDIGO EN PLATAFORMA REMOTA</a:t>
            </a:r>
            <a:endParaRPr sz="3000">
              <a:solidFill>
                <a:srgbClr val="466073"/>
              </a:solidFill>
            </a:endParaRPr>
          </a:p>
        </p:txBody>
      </p:sp>
      <p:pic>
        <p:nvPicPr>
          <p:cNvPr id="300" name="Google Shape;30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1575" y="3085097"/>
            <a:ext cx="3513075" cy="97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01" name="Google Shape;301;p23"/>
          <p:cNvSpPr/>
          <p:nvPr/>
        </p:nvSpPr>
        <p:spPr>
          <a:xfrm flipH="1">
            <a:off x="7702300" y="4599575"/>
            <a:ext cx="933600" cy="272100"/>
          </a:xfrm>
          <a:prstGeom prst="chevron">
            <a:avLst>
              <a:gd fmla="val 50000" name="adj"/>
            </a:avLst>
          </a:prstGeom>
          <a:solidFill>
            <a:srgbClr val="D099B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Volver a Pro</a:t>
            </a:r>
            <a:r>
              <a:rPr lang="en" sz="8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action="ppaction://hlinksldjump" r:id="rId5"/>
              </a:rPr>
              <a:t>..p.</a:t>
            </a:r>
            <a:r>
              <a:rPr lang="en" sz="800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ces</a:t>
            </a:r>
            <a:endParaRPr sz="80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4D65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"/>
          <p:cNvSpPr txBox="1"/>
          <p:nvPr>
            <p:ph type="title"/>
          </p:nvPr>
        </p:nvSpPr>
        <p:spPr>
          <a:xfrm>
            <a:off x="2027250" y="140350"/>
            <a:ext cx="48120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D1DC"/>
                </a:solidFill>
              </a:rPr>
              <a:t>ANÁLISIS Y VISUALIZACIÓN</a:t>
            </a:r>
            <a:endParaRPr>
              <a:solidFill>
                <a:srgbClr val="EAD1DC"/>
              </a:solidFill>
            </a:endParaRPr>
          </a:p>
        </p:txBody>
      </p:sp>
      <p:sp>
        <p:nvSpPr>
          <p:cNvPr id="307" name="Google Shape;307;p2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8" name="Google Shape;308;p24"/>
          <p:cNvGrpSpPr/>
          <p:nvPr/>
        </p:nvGrpSpPr>
        <p:grpSpPr>
          <a:xfrm>
            <a:off x="279600" y="140350"/>
            <a:ext cx="365779" cy="365763"/>
            <a:chOff x="3292425" y="3664250"/>
            <a:chExt cx="397025" cy="391525"/>
          </a:xfrm>
        </p:grpSpPr>
        <p:sp>
          <p:nvSpPr>
            <p:cNvPr id="309" name="Google Shape;309;p24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" name="Google Shape;312;p24"/>
          <p:cNvSpPr txBox="1"/>
          <p:nvPr>
            <p:ph idx="4294967295" type="body"/>
          </p:nvPr>
        </p:nvSpPr>
        <p:spPr>
          <a:xfrm>
            <a:off x="355800" y="1263750"/>
            <a:ext cx="3125100" cy="9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4D65"/>
                </a:solidFill>
              </a:rPr>
              <a:t>1-Conexión con la base</a:t>
            </a:r>
            <a:r>
              <a:rPr b="1" lang="en" sz="1200">
                <a:solidFill>
                  <a:schemeClr val="lt2"/>
                </a:solidFill>
              </a:rPr>
              <a:t> de datos: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</a:t>
            </a:r>
            <a:r>
              <a:rPr lang="en" sz="1000">
                <a:solidFill>
                  <a:schemeClr val="dk2"/>
                </a:solidFill>
              </a:rPr>
              <a:t>evia  descarga de l</a:t>
            </a:r>
            <a:r>
              <a:rPr lang="en" sz="1000">
                <a:solidFill>
                  <a:schemeClr val="lt2"/>
                </a:solidFill>
              </a:rPr>
              <a:t>os componentes del </a:t>
            </a:r>
            <a:r>
              <a:rPr lang="en" sz="1000">
                <a:solidFill>
                  <a:schemeClr val="dk2"/>
                </a:solidFill>
              </a:rPr>
              <a:t>conector de MySQL.</a:t>
            </a:r>
            <a:endParaRPr sz="1200"/>
          </a:p>
        </p:txBody>
      </p:sp>
      <p:sp>
        <p:nvSpPr>
          <p:cNvPr id="313" name="Google Shape;313;p24"/>
          <p:cNvSpPr txBox="1"/>
          <p:nvPr>
            <p:ph idx="4294967295" type="body"/>
          </p:nvPr>
        </p:nvSpPr>
        <p:spPr>
          <a:xfrm>
            <a:off x="355800" y="2573700"/>
            <a:ext cx="3125100" cy="12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4D65"/>
                </a:solidFill>
              </a:rPr>
              <a:t>2</a:t>
            </a:r>
            <a:r>
              <a:rPr b="1" lang="en" sz="1200">
                <a:solidFill>
                  <a:srgbClr val="654D65"/>
                </a:solidFill>
              </a:rPr>
              <a:t>-</a:t>
            </a:r>
            <a:r>
              <a:rPr b="1" lang="en" sz="1200">
                <a:solidFill>
                  <a:srgbClr val="000000"/>
                </a:solidFill>
              </a:rPr>
              <a:t>Importación de Datos: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De las 5 tablas importadas en MYSQL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En Power Query se realiza una revisión </a:t>
            </a:r>
            <a:r>
              <a:rPr lang="en" sz="1000">
                <a:solidFill>
                  <a:schemeClr val="lt2"/>
                </a:solidFill>
              </a:rPr>
              <a:t>general de </a:t>
            </a:r>
            <a:r>
              <a:rPr lang="en" sz="1000">
                <a:solidFill>
                  <a:schemeClr val="dk2"/>
                </a:solidFill>
              </a:rPr>
              <a:t>los datos para verificar la calidad de </a:t>
            </a:r>
            <a:r>
              <a:rPr lang="en" sz="1000">
                <a:solidFill>
                  <a:schemeClr val="lt2"/>
                </a:solidFill>
              </a:rPr>
              <a:t>los mismos</a:t>
            </a:r>
            <a:r>
              <a:rPr lang="en" sz="11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314" name="Google Shape;3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725" y="694450"/>
            <a:ext cx="3487675" cy="2670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5" name="Google Shape;31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625" y="1693711"/>
            <a:ext cx="3487675" cy="247943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16" name="Google Shape;316;p24"/>
          <p:cNvPicPr preferRelativeResize="0"/>
          <p:nvPr/>
        </p:nvPicPr>
        <p:blipFill rotWithShape="1">
          <a:blip r:embed="rId5">
            <a:alphaModFix/>
          </a:blip>
          <a:srcRect b="0" l="0" r="6164" t="0"/>
          <a:stretch/>
        </p:blipFill>
        <p:spPr>
          <a:xfrm>
            <a:off x="6717725" y="3533950"/>
            <a:ext cx="1717100" cy="1215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4D65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5"/>
          <p:cNvSpPr txBox="1"/>
          <p:nvPr>
            <p:ph type="title"/>
          </p:nvPr>
        </p:nvSpPr>
        <p:spPr>
          <a:xfrm>
            <a:off x="1807225" y="85963"/>
            <a:ext cx="2992500" cy="36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EAD1DC"/>
                </a:solidFill>
              </a:rPr>
              <a:t>ANÁLISIS Y VISUALIZACIÓN</a:t>
            </a:r>
            <a:endParaRPr b="0" sz="1200">
              <a:solidFill>
                <a:srgbClr val="EAD1DC"/>
              </a:solidFill>
            </a:endParaRPr>
          </a:p>
        </p:txBody>
      </p:sp>
      <p:sp>
        <p:nvSpPr>
          <p:cNvPr id="322" name="Google Shape;322;p2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25"/>
          <p:cNvSpPr txBox="1"/>
          <p:nvPr>
            <p:ph idx="4294967295" type="body"/>
          </p:nvPr>
        </p:nvSpPr>
        <p:spPr>
          <a:xfrm>
            <a:off x="112025" y="740475"/>
            <a:ext cx="3125100" cy="25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4D65"/>
                </a:solidFill>
              </a:rPr>
              <a:t>3- Modelado de Datos</a:t>
            </a:r>
            <a:endParaRPr b="1" sz="1200">
              <a:solidFill>
                <a:srgbClr val="654D6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654D65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 sz="1000">
                <a:solidFill>
                  <a:schemeClr val="dk2"/>
                </a:solidFill>
              </a:rPr>
              <a:t>S</a:t>
            </a:r>
            <a:r>
              <a:rPr lang="en" sz="1000">
                <a:solidFill>
                  <a:schemeClr val="dk2"/>
                </a:solidFill>
              </a:rPr>
              <a:t>e chequea las </a:t>
            </a:r>
            <a:r>
              <a:rPr b="1" lang="en" sz="1000">
                <a:solidFill>
                  <a:schemeClr val="dk2"/>
                </a:solidFill>
              </a:rPr>
              <a:t>relaciones de las tablas,</a:t>
            </a:r>
            <a:r>
              <a:rPr lang="en" sz="1000">
                <a:solidFill>
                  <a:schemeClr val="dk2"/>
                </a:solidFill>
              </a:rPr>
              <a:t> observándose  que que la</a:t>
            </a:r>
            <a:r>
              <a:rPr lang="en" sz="1000">
                <a:solidFill>
                  <a:schemeClr val="lt2"/>
                </a:solidFill>
              </a:rPr>
              <a:t> tabla clientes</a:t>
            </a:r>
            <a:r>
              <a:rPr lang="en" sz="1000">
                <a:solidFill>
                  <a:schemeClr val="dk2"/>
                </a:solidFill>
              </a:rPr>
              <a:t> no está relacionada con la ventas.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Char char="▸"/>
            </a:pPr>
            <a:r>
              <a:rPr lang="en" sz="1000">
                <a:solidFill>
                  <a:schemeClr val="dk2"/>
                </a:solidFill>
              </a:rPr>
              <a:t>Se establece la relación entre las tablas para facilitar el análisis.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Clr>
                <a:schemeClr val="dk2"/>
              </a:buClr>
              <a:buSzPts val="1000"/>
              <a:buChar char="▸"/>
            </a:pPr>
            <a:r>
              <a:rPr lang="en" sz="1000">
                <a:solidFill>
                  <a:schemeClr val="dk2"/>
                </a:solidFill>
              </a:rPr>
              <a:t>Se crea una </a:t>
            </a:r>
            <a:r>
              <a:rPr b="1" lang="en" sz="1000">
                <a:solidFill>
                  <a:schemeClr val="dk2"/>
                </a:solidFill>
              </a:rPr>
              <a:t>tabla calendario</a:t>
            </a:r>
            <a:r>
              <a:rPr lang="en" sz="1000">
                <a:solidFill>
                  <a:schemeClr val="dk2"/>
                </a:solidFill>
              </a:rPr>
              <a:t> con lenguaje DAX, para relacio</a:t>
            </a:r>
            <a:r>
              <a:rPr lang="en" sz="1000">
                <a:solidFill>
                  <a:schemeClr val="dk2"/>
                </a:solidFill>
              </a:rPr>
              <a:t>n</a:t>
            </a:r>
            <a:r>
              <a:rPr lang="en" sz="1000">
                <a:solidFill>
                  <a:schemeClr val="dk2"/>
                </a:solidFill>
              </a:rPr>
              <a:t>ar con la tabla detalle de ventas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324" name="Google Shape;3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7875" y="517652"/>
            <a:ext cx="2992500" cy="156312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</p:pic>
      <p:pic>
        <p:nvPicPr>
          <p:cNvPr id="325" name="Google Shape;325;p25"/>
          <p:cNvPicPr preferRelativeResize="0"/>
          <p:nvPr/>
        </p:nvPicPr>
        <p:blipFill rotWithShape="1">
          <a:blip r:embed="rId4">
            <a:alphaModFix/>
          </a:blip>
          <a:srcRect b="22088" l="0" r="0" t="0"/>
          <a:stretch/>
        </p:blipFill>
        <p:spPr>
          <a:xfrm>
            <a:off x="6285317" y="847496"/>
            <a:ext cx="2257920" cy="17811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2">
                <a:alpha val="70000"/>
              </a:schemeClr>
            </a:outerShdw>
          </a:effectLst>
        </p:spPr>
      </p:pic>
      <p:pic>
        <p:nvPicPr>
          <p:cNvPr id="326" name="Google Shape;32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4051" y="2570850"/>
            <a:ext cx="2626199" cy="1693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</p:pic>
      <p:pic>
        <p:nvPicPr>
          <p:cNvPr id="327" name="Google Shape;32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8025" y="2903750"/>
            <a:ext cx="3085825" cy="194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2">
                <a:alpha val="60000"/>
              </a:schemeClr>
            </a:outerShdw>
          </a:effectLst>
        </p:spPr>
      </p:pic>
      <p:grpSp>
        <p:nvGrpSpPr>
          <p:cNvPr id="328" name="Google Shape;328;p25"/>
          <p:cNvGrpSpPr/>
          <p:nvPr/>
        </p:nvGrpSpPr>
        <p:grpSpPr>
          <a:xfrm>
            <a:off x="279523" y="140516"/>
            <a:ext cx="298166" cy="314943"/>
            <a:chOff x="3292425" y="3664250"/>
            <a:chExt cx="397025" cy="391525"/>
          </a:xfrm>
        </p:grpSpPr>
        <p:sp>
          <p:nvSpPr>
            <p:cNvPr id="329" name="Google Shape;329;p25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4D65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6"/>
          <p:cNvGrpSpPr/>
          <p:nvPr/>
        </p:nvGrpSpPr>
        <p:grpSpPr>
          <a:xfrm>
            <a:off x="3731677" y="746615"/>
            <a:ext cx="5311997" cy="3112236"/>
            <a:chOff x="1177450" y="241631"/>
            <a:chExt cx="6173152" cy="3616776"/>
          </a:xfrm>
        </p:grpSpPr>
        <p:sp>
          <p:nvSpPr>
            <p:cNvPr id="337" name="Google Shape;337;p26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26"/>
          <p:cNvSpPr txBox="1"/>
          <p:nvPr>
            <p:ph idx="4294967295" type="body"/>
          </p:nvPr>
        </p:nvSpPr>
        <p:spPr>
          <a:xfrm>
            <a:off x="382825" y="826525"/>
            <a:ext cx="3840000" cy="3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4D65"/>
                </a:solidFill>
              </a:rPr>
              <a:t>4. Análisis Exploratorio:</a:t>
            </a:r>
            <a:r>
              <a:rPr b="1" lang="en" sz="1400">
                <a:solidFill>
                  <a:srgbClr val="654D65"/>
                </a:solidFill>
              </a:rPr>
              <a:t> </a:t>
            </a:r>
            <a:endParaRPr b="1" sz="1400">
              <a:solidFill>
                <a:srgbClr val="654D6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Se realiza una exploración de los datos </a:t>
            </a:r>
            <a:r>
              <a:rPr lang="en" sz="900"/>
              <a:t>trasladándolos</a:t>
            </a:r>
            <a:r>
              <a:rPr lang="en" sz="900"/>
              <a:t> a objetos visuales como tarjeta, matriz o tabla combinándolos para em</a:t>
            </a:r>
            <a:r>
              <a:rPr lang="en" sz="900"/>
              <a:t>pezar a ver los resultados de las consultas.</a:t>
            </a:r>
            <a:endParaRPr sz="9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 Se crean medidas que permiten agregar lógica de negocios específica,</a:t>
            </a:r>
            <a:endParaRPr sz="9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Algunos datos en origen no eran correctos,</a:t>
            </a:r>
            <a:r>
              <a:rPr lang="en" sz="800"/>
              <a:t> (id asignados </a:t>
            </a:r>
            <a:r>
              <a:rPr lang="en" sz="800"/>
              <a:t>a nombre</a:t>
            </a:r>
            <a:r>
              <a:rPr lang="en" sz="800"/>
              <a:t> de las categorías, costos.)</a:t>
            </a:r>
            <a:endParaRPr sz="8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Utilizando SQL se chequean que los resultados obtenidos en Power BI.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Una vez identificados se  corregidos los </a:t>
            </a:r>
            <a:r>
              <a:rPr lang="en" sz="900"/>
              <a:t>errores</a:t>
            </a:r>
            <a:r>
              <a:rPr lang="en" sz="900"/>
              <a:t> en la BBDD y se </a:t>
            </a:r>
            <a:r>
              <a:rPr lang="en" sz="900"/>
              <a:t>actualiza</a:t>
            </a:r>
            <a:r>
              <a:rPr lang="en" sz="900"/>
              <a:t> Power BI</a:t>
            </a:r>
            <a:endParaRPr sz="9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  <p:pic>
        <p:nvPicPr>
          <p:cNvPr id="342" name="Google Shape;3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675" y="894025"/>
            <a:ext cx="4162725" cy="2681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3" name="Google Shape;343;p26"/>
          <p:cNvGrpSpPr/>
          <p:nvPr/>
        </p:nvGrpSpPr>
        <p:grpSpPr>
          <a:xfrm>
            <a:off x="279523" y="140516"/>
            <a:ext cx="298166" cy="314943"/>
            <a:chOff x="3292425" y="3664250"/>
            <a:chExt cx="397025" cy="391525"/>
          </a:xfrm>
        </p:grpSpPr>
        <p:sp>
          <p:nvSpPr>
            <p:cNvPr id="344" name="Google Shape;344;p2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4D65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2" name="Google Shape;352;p27"/>
          <p:cNvSpPr txBox="1"/>
          <p:nvPr/>
        </p:nvSpPr>
        <p:spPr>
          <a:xfrm>
            <a:off x="0" y="0"/>
            <a:ext cx="3000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54D65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sz="1100">
              <a:solidFill>
                <a:srgbClr val="654D65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654D65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54D65"/>
                </a:solidFill>
                <a:latin typeface="Karla"/>
                <a:ea typeface="Karla"/>
                <a:cs typeface="Karla"/>
                <a:sym typeface="Karla"/>
              </a:rPr>
              <a:t>Análisis Exploratorio</a:t>
            </a:r>
            <a:endParaRPr sz="1300"/>
          </a:p>
        </p:txBody>
      </p:sp>
      <p:grpSp>
        <p:nvGrpSpPr>
          <p:cNvPr id="353" name="Google Shape;353;p27"/>
          <p:cNvGrpSpPr/>
          <p:nvPr/>
        </p:nvGrpSpPr>
        <p:grpSpPr>
          <a:xfrm>
            <a:off x="279399" y="140518"/>
            <a:ext cx="292607" cy="292626"/>
            <a:chOff x="3292425" y="3664250"/>
            <a:chExt cx="397025" cy="391525"/>
          </a:xfrm>
        </p:grpSpPr>
        <p:sp>
          <p:nvSpPr>
            <p:cNvPr id="354" name="Google Shape;354;p27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7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7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57" name="Google Shape;357;p27"/>
          <p:cNvPicPr preferRelativeResize="0"/>
          <p:nvPr/>
        </p:nvPicPr>
        <p:blipFill rotWithShape="1">
          <a:blip r:embed="rId3">
            <a:alphaModFix/>
          </a:blip>
          <a:srcRect b="4870" l="0" r="6191" t="0"/>
          <a:stretch/>
        </p:blipFill>
        <p:spPr>
          <a:xfrm>
            <a:off x="1097750" y="955875"/>
            <a:ext cx="3629025" cy="3857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58" name="Google Shape;3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5575" y="247550"/>
            <a:ext cx="3130850" cy="165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</p:pic>
      <p:pic>
        <p:nvPicPr>
          <p:cNvPr id="359" name="Google Shape;359;p27"/>
          <p:cNvPicPr preferRelativeResize="0"/>
          <p:nvPr/>
        </p:nvPicPr>
        <p:blipFill rotWithShape="1">
          <a:blip r:embed="rId5">
            <a:alphaModFix/>
          </a:blip>
          <a:srcRect b="0" l="1890" r="3097" t="0"/>
          <a:stretch/>
        </p:blipFill>
        <p:spPr>
          <a:xfrm>
            <a:off x="5043800" y="1466850"/>
            <a:ext cx="3190875" cy="2209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E9E9E">
                <a:alpha val="50000"/>
              </a:srgbClr>
            </a:outerShdw>
          </a:effectLst>
        </p:spPr>
      </p:pic>
      <p:pic>
        <p:nvPicPr>
          <p:cNvPr id="360" name="Google Shape;360;p27"/>
          <p:cNvPicPr preferRelativeResize="0"/>
          <p:nvPr/>
        </p:nvPicPr>
        <p:blipFill rotWithShape="1">
          <a:blip r:embed="rId6">
            <a:alphaModFix/>
          </a:blip>
          <a:srcRect b="28222" l="1629" r="13053" t="0"/>
          <a:stretch/>
        </p:blipFill>
        <p:spPr>
          <a:xfrm>
            <a:off x="5887800" y="3103150"/>
            <a:ext cx="3051975" cy="1748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2">
                <a:alpha val="60000"/>
              </a:scheme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4D65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idx="4294967295" type="body"/>
          </p:nvPr>
        </p:nvSpPr>
        <p:spPr>
          <a:xfrm>
            <a:off x="650775" y="187675"/>
            <a:ext cx="33066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4D65"/>
                </a:solidFill>
              </a:rPr>
              <a:t>5</a:t>
            </a:r>
            <a:r>
              <a:rPr b="1" lang="en" sz="1200">
                <a:solidFill>
                  <a:srgbClr val="654D65"/>
                </a:solidFill>
              </a:rPr>
              <a:t>. Creación de informes:</a:t>
            </a:r>
            <a:r>
              <a:rPr b="1" lang="en" sz="1400">
                <a:solidFill>
                  <a:srgbClr val="654D65"/>
                </a:solidFill>
              </a:rPr>
              <a:t> </a:t>
            </a:r>
            <a:endParaRPr b="1" sz="1400">
              <a:solidFill>
                <a:srgbClr val="654D6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Se crea el </a:t>
            </a:r>
            <a:r>
              <a:rPr lang="en" sz="900"/>
              <a:t>informe</a:t>
            </a:r>
            <a:r>
              <a:rPr lang="en" sz="900"/>
              <a:t> en Power BI con los resultados para responder las preguntas de negocio.</a:t>
            </a:r>
            <a:endParaRPr sz="9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Se utiliza gráficos, tablas, Dax y otros elementos visuales para visualizar la información de manera efectiva.</a:t>
            </a:r>
            <a:endParaRPr sz="900"/>
          </a:p>
        </p:txBody>
      </p:sp>
      <p:grpSp>
        <p:nvGrpSpPr>
          <p:cNvPr id="366" name="Google Shape;366;p28"/>
          <p:cNvGrpSpPr/>
          <p:nvPr/>
        </p:nvGrpSpPr>
        <p:grpSpPr>
          <a:xfrm>
            <a:off x="279523" y="140516"/>
            <a:ext cx="298166" cy="314943"/>
            <a:chOff x="3292425" y="3664250"/>
            <a:chExt cx="397025" cy="391525"/>
          </a:xfrm>
        </p:grpSpPr>
        <p:sp>
          <p:nvSpPr>
            <p:cNvPr id="367" name="Google Shape;367;p28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0" name="Google Shape;3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00" y="1761059"/>
            <a:ext cx="3379125" cy="218326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71" name="Google Shape;371;p28"/>
          <p:cNvPicPr preferRelativeResize="0"/>
          <p:nvPr/>
        </p:nvPicPr>
        <p:blipFill rotWithShape="1">
          <a:blip r:embed="rId4">
            <a:alphaModFix/>
          </a:blip>
          <a:srcRect b="-2655" l="9028" r="7915" t="9136"/>
          <a:stretch/>
        </p:blipFill>
        <p:spPr>
          <a:xfrm>
            <a:off x="955175" y="2819800"/>
            <a:ext cx="3286400" cy="1728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28575">
              <a:srgbClr val="000000">
                <a:alpha val="50000"/>
              </a:srgbClr>
            </a:outerShdw>
          </a:effectLst>
        </p:spPr>
      </p:pic>
      <p:grpSp>
        <p:nvGrpSpPr>
          <p:cNvPr id="372" name="Google Shape;372;p28"/>
          <p:cNvGrpSpPr/>
          <p:nvPr/>
        </p:nvGrpSpPr>
        <p:grpSpPr>
          <a:xfrm>
            <a:off x="4761628" y="619956"/>
            <a:ext cx="4241573" cy="2608057"/>
            <a:chOff x="4572003" y="913331"/>
            <a:chExt cx="4241573" cy="2608057"/>
          </a:xfrm>
        </p:grpSpPr>
        <p:sp>
          <p:nvSpPr>
            <p:cNvPr id="373" name="Google Shape;373;p28"/>
            <p:cNvSpPr/>
            <p:nvPr/>
          </p:nvSpPr>
          <p:spPr>
            <a:xfrm>
              <a:off x="4572003" y="3452756"/>
              <a:ext cx="4241573" cy="68633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4572003" y="3397849"/>
              <a:ext cx="4240919" cy="54906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6378320" y="3397849"/>
              <a:ext cx="621085" cy="34316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4918868" y="913331"/>
              <a:ext cx="3546539" cy="2491381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7" name="Google Shape;377;p28"/>
            <p:cNvPicPr preferRelativeResize="0"/>
            <p:nvPr/>
          </p:nvPicPr>
          <p:blipFill rotWithShape="1">
            <a:blip r:embed="rId5">
              <a:alphaModFix/>
            </a:blip>
            <a:srcRect b="0" l="2565" r="2060" t="0"/>
            <a:stretch/>
          </p:blipFill>
          <p:spPr>
            <a:xfrm>
              <a:off x="4959325" y="1040138"/>
              <a:ext cx="3466926" cy="22377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78" name="Google Shape;37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5725" y="3141825"/>
            <a:ext cx="1296275" cy="164527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4D65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/>
          <p:nvPr>
            <p:ph type="title"/>
          </p:nvPr>
        </p:nvSpPr>
        <p:spPr>
          <a:xfrm>
            <a:off x="1520650" y="395125"/>
            <a:ext cx="48015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66073"/>
                </a:solidFill>
              </a:rPr>
              <a:t>VISUALIZACIONES GRÁFICAS</a:t>
            </a:r>
            <a:endParaRPr sz="3100">
              <a:solidFill>
                <a:srgbClr val="466073"/>
              </a:solidFill>
            </a:endParaRPr>
          </a:p>
        </p:txBody>
      </p:sp>
      <p:sp>
        <p:nvSpPr>
          <p:cNvPr id="384" name="Google Shape;384;p2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5" name="Google Shape;385;p29"/>
          <p:cNvGrpSpPr/>
          <p:nvPr/>
        </p:nvGrpSpPr>
        <p:grpSpPr>
          <a:xfrm>
            <a:off x="334651" y="347441"/>
            <a:ext cx="484627" cy="457180"/>
            <a:chOff x="2583100" y="2973775"/>
            <a:chExt cx="461550" cy="437200"/>
          </a:xfrm>
        </p:grpSpPr>
        <p:sp>
          <p:nvSpPr>
            <p:cNvPr id="386" name="Google Shape;386;p2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Google Shape;388;p29"/>
          <p:cNvSpPr txBox="1"/>
          <p:nvPr>
            <p:ph idx="1" type="body"/>
          </p:nvPr>
        </p:nvSpPr>
        <p:spPr>
          <a:xfrm>
            <a:off x="640763" y="1956650"/>
            <a:ext cx="2094900" cy="2410500"/>
          </a:xfrm>
          <a:prstGeom prst="rect">
            <a:avLst/>
          </a:prstGeom>
          <a:ln cap="flat" cmpd="sng" w="28575">
            <a:solidFill>
              <a:srgbClr val="8BA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KPI ventas 2025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Cantidad de ventas. 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Total de clientes.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Total de productos vendidos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Margen de ganancia promedio.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Ganancia neta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Ingreso acumulado</a:t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 txBox="1"/>
          <p:nvPr>
            <p:ph idx="3" type="body"/>
          </p:nvPr>
        </p:nvSpPr>
        <p:spPr>
          <a:xfrm>
            <a:off x="5107150" y="1994750"/>
            <a:ext cx="2094900" cy="2410500"/>
          </a:xfrm>
          <a:prstGeom prst="rect">
            <a:avLst/>
          </a:prstGeom>
          <a:ln cap="flat" cmpd="sng" w="28575">
            <a:solidFill>
              <a:srgbClr val="8BA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Gráfico de líneas:</a:t>
            </a:r>
            <a:r>
              <a:rPr lang="en" sz="1200"/>
              <a:t> </a:t>
            </a:r>
            <a:r>
              <a:rPr lang="en" sz="900"/>
              <a:t>Tendencia de ventas por año y mes.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Gráfico circular:</a:t>
            </a:r>
            <a:r>
              <a:rPr lang="en" sz="1200"/>
              <a:t> </a:t>
            </a:r>
            <a:r>
              <a:rPr lang="en" sz="900"/>
              <a:t>Porcentaje de ingresos </a:t>
            </a:r>
            <a:r>
              <a:rPr lang="en" sz="1000"/>
              <a:t>por categoría de productos.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Barras apiladas</a:t>
            </a:r>
            <a:r>
              <a:rPr lang="en" sz="1200"/>
              <a:t>: </a:t>
            </a:r>
            <a:r>
              <a:rPr lang="en" sz="1000"/>
              <a:t>productos y categoría por cantidad.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Gráfico Barras apiladas</a:t>
            </a:r>
            <a:r>
              <a:rPr lang="en" sz="1200"/>
              <a:t>: </a:t>
            </a:r>
            <a:r>
              <a:rPr lang="en" sz="900"/>
              <a:t>Exploración</a:t>
            </a:r>
            <a:r>
              <a:rPr lang="en" sz="900"/>
              <a:t> profunda de</a:t>
            </a:r>
            <a:r>
              <a:rPr lang="en" sz="1200"/>
              <a:t> </a:t>
            </a:r>
            <a:r>
              <a:rPr lang="en" sz="900"/>
              <a:t>productos y </a:t>
            </a:r>
            <a:r>
              <a:rPr lang="en" sz="900"/>
              <a:t>categoría</a:t>
            </a:r>
            <a:r>
              <a:rPr lang="en" sz="900"/>
              <a:t> según porcentaje de ganancia</a:t>
            </a:r>
            <a:endParaRPr/>
          </a:p>
        </p:txBody>
      </p:sp>
      <p:sp>
        <p:nvSpPr>
          <p:cNvPr id="390" name="Google Shape;390;p29"/>
          <p:cNvSpPr txBox="1"/>
          <p:nvPr>
            <p:ph idx="2" type="body"/>
          </p:nvPr>
        </p:nvSpPr>
        <p:spPr>
          <a:xfrm>
            <a:off x="2893194" y="1956650"/>
            <a:ext cx="2094900" cy="2410500"/>
          </a:xfrm>
          <a:prstGeom prst="rect">
            <a:avLst/>
          </a:prstGeom>
          <a:ln cap="flat" cmpd="sng" w="28575">
            <a:solidFill>
              <a:srgbClr val="8BA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Columnas, en parámetros</a:t>
            </a:r>
            <a:r>
              <a:rPr lang="en" sz="1200"/>
              <a:t>, </a:t>
            </a:r>
            <a:r>
              <a:rPr lang="en" sz="900"/>
              <a:t>para ventas por país, categoría de producto y categoría de cliente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Mapa</a:t>
            </a:r>
            <a:r>
              <a:rPr lang="en" sz="1200"/>
              <a:t> </a:t>
            </a:r>
            <a:r>
              <a:rPr lang="en" sz="900"/>
              <a:t>ventas por  ciudad, país y métricas sobre las ventas y clientes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Gráfico de rectángulos: </a:t>
            </a:r>
            <a:r>
              <a:rPr lang="en" sz="1000"/>
              <a:t>Clientes y su frecuencia de compra.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/>
              <a:t>Matriz </a:t>
            </a:r>
            <a:r>
              <a:rPr lang="en" sz="1000"/>
              <a:t>con importe de compra por cliente</a:t>
            </a:r>
            <a:endParaRPr sz="1000"/>
          </a:p>
        </p:txBody>
      </p:sp>
      <p:grpSp>
        <p:nvGrpSpPr>
          <p:cNvPr id="391" name="Google Shape;391;p29"/>
          <p:cNvGrpSpPr/>
          <p:nvPr/>
        </p:nvGrpSpPr>
        <p:grpSpPr>
          <a:xfrm>
            <a:off x="1301638" y="1432163"/>
            <a:ext cx="641400" cy="641400"/>
            <a:chOff x="1359975" y="1015475"/>
            <a:chExt cx="641400" cy="641400"/>
          </a:xfrm>
        </p:grpSpPr>
        <p:sp>
          <p:nvSpPr>
            <p:cNvPr id="392" name="Google Shape;392;p29"/>
            <p:cNvSpPr/>
            <p:nvPr/>
          </p:nvSpPr>
          <p:spPr>
            <a:xfrm>
              <a:off x="1359975" y="1015475"/>
              <a:ext cx="641400" cy="641400"/>
            </a:xfrm>
            <a:prstGeom prst="ellipse">
              <a:avLst/>
            </a:prstGeom>
            <a:solidFill>
              <a:srgbClr val="853358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520661" y="1176154"/>
              <a:ext cx="320035" cy="320053"/>
            </a:xfrm>
            <a:custGeom>
              <a:rect b="b" l="l" r="r" t="t"/>
              <a:pathLst>
                <a:path extrusionOk="0" fill="none" h="16075" w="15247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9"/>
          <p:cNvGrpSpPr/>
          <p:nvPr/>
        </p:nvGrpSpPr>
        <p:grpSpPr>
          <a:xfrm>
            <a:off x="3543725" y="1492225"/>
            <a:ext cx="641400" cy="641400"/>
            <a:chOff x="3500463" y="1070225"/>
            <a:chExt cx="641400" cy="641400"/>
          </a:xfrm>
        </p:grpSpPr>
        <p:sp>
          <p:nvSpPr>
            <p:cNvPr id="395" name="Google Shape;395;p29"/>
            <p:cNvSpPr/>
            <p:nvPr/>
          </p:nvSpPr>
          <p:spPr>
            <a:xfrm>
              <a:off x="3500463" y="1070225"/>
              <a:ext cx="641400" cy="641400"/>
            </a:xfrm>
            <a:prstGeom prst="ellipse">
              <a:avLst/>
            </a:prstGeom>
            <a:solidFill>
              <a:srgbClr val="85335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396" name="Google Shape;396;p29"/>
            <p:cNvGrpSpPr/>
            <p:nvPr/>
          </p:nvGrpSpPr>
          <p:grpSpPr>
            <a:xfrm>
              <a:off x="3642855" y="1221762"/>
              <a:ext cx="356624" cy="338321"/>
              <a:chOff x="1923075" y="3694075"/>
              <a:chExt cx="437200" cy="341600"/>
            </a:xfrm>
          </p:grpSpPr>
          <p:sp>
            <p:nvSpPr>
              <p:cNvPr id="397" name="Google Shape;397;p29"/>
              <p:cNvSpPr/>
              <p:nvPr/>
            </p:nvSpPr>
            <p:spPr>
              <a:xfrm>
                <a:off x="2247600" y="3983300"/>
                <a:ext cx="52400" cy="52375"/>
              </a:xfrm>
              <a:custGeom>
                <a:rect b="b" l="l" r="r" t="t"/>
                <a:pathLst>
                  <a:path extrusionOk="0" fill="none" h="2095" w="2096">
                    <a:moveTo>
                      <a:pt x="1" y="1048"/>
                    </a:moveTo>
                    <a:lnTo>
                      <a:pt x="1" y="1048"/>
                    </a:lnTo>
                    <a:lnTo>
                      <a:pt x="25" y="828"/>
                    </a:lnTo>
                    <a:lnTo>
                      <a:pt x="74" y="634"/>
                    </a:lnTo>
                    <a:lnTo>
                      <a:pt x="171" y="439"/>
                    </a:lnTo>
                    <a:lnTo>
                      <a:pt x="317" y="293"/>
                    </a:lnTo>
                    <a:lnTo>
                      <a:pt x="463" y="171"/>
                    </a:lnTo>
                    <a:lnTo>
                      <a:pt x="634" y="73"/>
                    </a:lnTo>
                    <a:lnTo>
                      <a:pt x="829" y="0"/>
                    </a:lnTo>
                    <a:lnTo>
                      <a:pt x="1048" y="0"/>
                    </a:lnTo>
                    <a:lnTo>
                      <a:pt x="1048" y="0"/>
                    </a:lnTo>
                    <a:lnTo>
                      <a:pt x="1267" y="0"/>
                    </a:lnTo>
                    <a:lnTo>
                      <a:pt x="1462" y="73"/>
                    </a:lnTo>
                    <a:lnTo>
                      <a:pt x="1633" y="171"/>
                    </a:lnTo>
                    <a:lnTo>
                      <a:pt x="1779" y="293"/>
                    </a:lnTo>
                    <a:lnTo>
                      <a:pt x="1925" y="439"/>
                    </a:lnTo>
                    <a:lnTo>
                      <a:pt x="2022" y="634"/>
                    </a:lnTo>
                    <a:lnTo>
                      <a:pt x="2071" y="828"/>
                    </a:lnTo>
                    <a:lnTo>
                      <a:pt x="2095" y="1048"/>
                    </a:lnTo>
                    <a:lnTo>
                      <a:pt x="2095" y="1048"/>
                    </a:lnTo>
                    <a:lnTo>
                      <a:pt x="2071" y="1242"/>
                    </a:lnTo>
                    <a:lnTo>
                      <a:pt x="2022" y="1437"/>
                    </a:lnTo>
                    <a:lnTo>
                      <a:pt x="1925" y="1632"/>
                    </a:lnTo>
                    <a:lnTo>
                      <a:pt x="1779" y="1778"/>
                    </a:lnTo>
                    <a:lnTo>
                      <a:pt x="1633" y="1900"/>
                    </a:lnTo>
                    <a:lnTo>
                      <a:pt x="1462" y="1997"/>
                    </a:lnTo>
                    <a:lnTo>
                      <a:pt x="1267" y="2070"/>
                    </a:lnTo>
                    <a:lnTo>
                      <a:pt x="1048" y="2095"/>
                    </a:lnTo>
                    <a:lnTo>
                      <a:pt x="1048" y="2095"/>
                    </a:lnTo>
                    <a:lnTo>
                      <a:pt x="829" y="2070"/>
                    </a:lnTo>
                    <a:lnTo>
                      <a:pt x="634" y="1997"/>
                    </a:lnTo>
                    <a:lnTo>
                      <a:pt x="463" y="1900"/>
                    </a:lnTo>
                    <a:lnTo>
                      <a:pt x="317" y="1778"/>
                    </a:lnTo>
                    <a:lnTo>
                      <a:pt x="171" y="1632"/>
                    </a:lnTo>
                    <a:lnTo>
                      <a:pt x="74" y="1437"/>
                    </a:lnTo>
                    <a:lnTo>
                      <a:pt x="25" y="1242"/>
                    </a:lnTo>
                    <a:lnTo>
                      <a:pt x="1" y="1048"/>
                    </a:lnTo>
                    <a:lnTo>
                      <a:pt x="1" y="1048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9"/>
              <p:cNvSpPr/>
              <p:nvPr/>
            </p:nvSpPr>
            <p:spPr>
              <a:xfrm>
                <a:off x="2035100" y="3983300"/>
                <a:ext cx="52400" cy="52375"/>
              </a:xfrm>
              <a:custGeom>
                <a:rect b="b" l="l" r="r" t="t"/>
                <a:pathLst>
                  <a:path extrusionOk="0" fill="none" h="2095" w="2096">
                    <a:moveTo>
                      <a:pt x="1" y="1048"/>
                    </a:moveTo>
                    <a:lnTo>
                      <a:pt x="1" y="1048"/>
                    </a:lnTo>
                    <a:lnTo>
                      <a:pt x="25" y="828"/>
                    </a:lnTo>
                    <a:lnTo>
                      <a:pt x="74" y="634"/>
                    </a:lnTo>
                    <a:lnTo>
                      <a:pt x="171" y="439"/>
                    </a:lnTo>
                    <a:lnTo>
                      <a:pt x="317" y="293"/>
                    </a:lnTo>
                    <a:lnTo>
                      <a:pt x="464" y="171"/>
                    </a:lnTo>
                    <a:lnTo>
                      <a:pt x="634" y="73"/>
                    </a:lnTo>
                    <a:lnTo>
                      <a:pt x="829" y="0"/>
                    </a:lnTo>
                    <a:lnTo>
                      <a:pt x="1048" y="0"/>
                    </a:lnTo>
                    <a:lnTo>
                      <a:pt x="1048" y="0"/>
                    </a:lnTo>
                    <a:lnTo>
                      <a:pt x="1267" y="0"/>
                    </a:lnTo>
                    <a:lnTo>
                      <a:pt x="1462" y="73"/>
                    </a:lnTo>
                    <a:lnTo>
                      <a:pt x="1633" y="171"/>
                    </a:lnTo>
                    <a:lnTo>
                      <a:pt x="1779" y="293"/>
                    </a:lnTo>
                    <a:lnTo>
                      <a:pt x="1925" y="439"/>
                    </a:lnTo>
                    <a:lnTo>
                      <a:pt x="2022" y="634"/>
                    </a:lnTo>
                    <a:lnTo>
                      <a:pt x="2071" y="828"/>
                    </a:lnTo>
                    <a:lnTo>
                      <a:pt x="2095" y="1048"/>
                    </a:lnTo>
                    <a:lnTo>
                      <a:pt x="2095" y="1048"/>
                    </a:lnTo>
                    <a:lnTo>
                      <a:pt x="2071" y="1242"/>
                    </a:lnTo>
                    <a:lnTo>
                      <a:pt x="2022" y="1437"/>
                    </a:lnTo>
                    <a:lnTo>
                      <a:pt x="1925" y="1632"/>
                    </a:lnTo>
                    <a:lnTo>
                      <a:pt x="1779" y="1778"/>
                    </a:lnTo>
                    <a:lnTo>
                      <a:pt x="1633" y="1900"/>
                    </a:lnTo>
                    <a:lnTo>
                      <a:pt x="1462" y="1997"/>
                    </a:lnTo>
                    <a:lnTo>
                      <a:pt x="1267" y="2070"/>
                    </a:lnTo>
                    <a:lnTo>
                      <a:pt x="1048" y="2095"/>
                    </a:lnTo>
                    <a:lnTo>
                      <a:pt x="1048" y="2095"/>
                    </a:lnTo>
                    <a:lnTo>
                      <a:pt x="829" y="2070"/>
                    </a:lnTo>
                    <a:lnTo>
                      <a:pt x="634" y="1997"/>
                    </a:lnTo>
                    <a:lnTo>
                      <a:pt x="464" y="1900"/>
                    </a:lnTo>
                    <a:lnTo>
                      <a:pt x="317" y="1778"/>
                    </a:lnTo>
                    <a:lnTo>
                      <a:pt x="171" y="1632"/>
                    </a:lnTo>
                    <a:lnTo>
                      <a:pt x="74" y="1437"/>
                    </a:lnTo>
                    <a:lnTo>
                      <a:pt x="25" y="1242"/>
                    </a:lnTo>
                    <a:lnTo>
                      <a:pt x="1" y="1048"/>
                    </a:lnTo>
                    <a:lnTo>
                      <a:pt x="1" y="1048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9"/>
              <p:cNvSpPr/>
              <p:nvPr/>
            </p:nvSpPr>
            <p:spPr>
              <a:xfrm>
                <a:off x="1923075" y="3694075"/>
                <a:ext cx="437200" cy="280100"/>
              </a:xfrm>
              <a:custGeom>
                <a:rect b="b" l="l" r="r" t="t"/>
                <a:pathLst>
                  <a:path extrusionOk="0" fill="none" h="11204" w="17488">
                    <a:moveTo>
                      <a:pt x="14516" y="10912"/>
                    </a:moveTo>
                    <a:lnTo>
                      <a:pt x="5675" y="10912"/>
                    </a:lnTo>
                    <a:lnTo>
                      <a:pt x="6089" y="9889"/>
                    </a:lnTo>
                    <a:lnTo>
                      <a:pt x="6089" y="9889"/>
                    </a:lnTo>
                    <a:lnTo>
                      <a:pt x="6235" y="9913"/>
                    </a:lnTo>
                    <a:lnTo>
                      <a:pt x="6406" y="9913"/>
                    </a:lnTo>
                    <a:lnTo>
                      <a:pt x="13810" y="9231"/>
                    </a:lnTo>
                    <a:lnTo>
                      <a:pt x="13810" y="9231"/>
                    </a:lnTo>
                    <a:lnTo>
                      <a:pt x="13980" y="9207"/>
                    </a:lnTo>
                    <a:lnTo>
                      <a:pt x="14151" y="9134"/>
                    </a:lnTo>
                    <a:lnTo>
                      <a:pt x="14297" y="9061"/>
                    </a:lnTo>
                    <a:lnTo>
                      <a:pt x="14467" y="8963"/>
                    </a:lnTo>
                    <a:lnTo>
                      <a:pt x="14614" y="8866"/>
                    </a:lnTo>
                    <a:lnTo>
                      <a:pt x="14735" y="8744"/>
                    </a:lnTo>
                    <a:lnTo>
                      <a:pt x="14833" y="8598"/>
                    </a:lnTo>
                    <a:lnTo>
                      <a:pt x="14930" y="8452"/>
                    </a:lnTo>
                    <a:lnTo>
                      <a:pt x="17414" y="3142"/>
                    </a:lnTo>
                    <a:lnTo>
                      <a:pt x="17414" y="3142"/>
                    </a:lnTo>
                    <a:lnTo>
                      <a:pt x="17463" y="2996"/>
                    </a:lnTo>
                    <a:lnTo>
                      <a:pt x="17487" y="2875"/>
                    </a:lnTo>
                    <a:lnTo>
                      <a:pt x="17463" y="2753"/>
                    </a:lnTo>
                    <a:lnTo>
                      <a:pt x="17439" y="2631"/>
                    </a:lnTo>
                    <a:lnTo>
                      <a:pt x="17366" y="2558"/>
                    </a:lnTo>
                    <a:lnTo>
                      <a:pt x="17244" y="2485"/>
                    </a:lnTo>
                    <a:lnTo>
                      <a:pt x="17122" y="2436"/>
                    </a:lnTo>
                    <a:lnTo>
                      <a:pt x="16976" y="2412"/>
                    </a:lnTo>
                    <a:lnTo>
                      <a:pt x="4579" y="1998"/>
                    </a:lnTo>
                    <a:lnTo>
                      <a:pt x="4214" y="366"/>
                    </a:lnTo>
                    <a:lnTo>
                      <a:pt x="4214" y="366"/>
                    </a:lnTo>
                    <a:lnTo>
                      <a:pt x="4141" y="220"/>
                    </a:lnTo>
                    <a:lnTo>
                      <a:pt x="4043" y="98"/>
                    </a:lnTo>
                    <a:lnTo>
                      <a:pt x="3897" y="25"/>
                    </a:lnTo>
                    <a:lnTo>
                      <a:pt x="3727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25"/>
                    </a:lnTo>
                    <a:lnTo>
                      <a:pt x="220" y="74"/>
                    </a:lnTo>
                    <a:lnTo>
                      <a:pt x="147" y="122"/>
                    </a:lnTo>
                    <a:lnTo>
                      <a:pt x="74" y="196"/>
                    </a:lnTo>
                    <a:lnTo>
                      <a:pt x="25" y="293"/>
                    </a:lnTo>
                    <a:lnTo>
                      <a:pt x="1" y="366"/>
                    </a:lnTo>
                    <a:lnTo>
                      <a:pt x="1" y="488"/>
                    </a:lnTo>
                    <a:lnTo>
                      <a:pt x="1" y="488"/>
                    </a:lnTo>
                    <a:lnTo>
                      <a:pt x="1" y="585"/>
                    </a:lnTo>
                    <a:lnTo>
                      <a:pt x="25" y="658"/>
                    </a:lnTo>
                    <a:lnTo>
                      <a:pt x="74" y="756"/>
                    </a:lnTo>
                    <a:lnTo>
                      <a:pt x="147" y="829"/>
                    </a:lnTo>
                    <a:lnTo>
                      <a:pt x="220" y="877"/>
                    </a:lnTo>
                    <a:lnTo>
                      <a:pt x="293" y="926"/>
                    </a:lnTo>
                    <a:lnTo>
                      <a:pt x="390" y="951"/>
                    </a:lnTo>
                    <a:lnTo>
                      <a:pt x="488" y="975"/>
                    </a:lnTo>
                    <a:lnTo>
                      <a:pt x="3337" y="975"/>
                    </a:lnTo>
                    <a:lnTo>
                      <a:pt x="5286" y="9256"/>
                    </a:lnTo>
                    <a:lnTo>
                      <a:pt x="4506" y="11204"/>
                    </a:ln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9"/>
              <p:cNvSpPr/>
              <p:nvPr/>
            </p:nvSpPr>
            <p:spPr>
              <a:xfrm>
                <a:off x="2261000" y="3781750"/>
                <a:ext cx="48725" cy="108400"/>
              </a:xfrm>
              <a:custGeom>
                <a:rect b="b" l="l" r="r" t="t"/>
                <a:pathLst>
                  <a:path extrusionOk="0" fill="none" h="4336" w="1949">
                    <a:moveTo>
                      <a:pt x="1" y="4336"/>
                    </a:moveTo>
                    <a:lnTo>
                      <a:pt x="1949" y="1"/>
                    </a:ln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9"/>
              <p:cNvSpPr/>
              <p:nvPr/>
            </p:nvSpPr>
            <p:spPr>
              <a:xfrm>
                <a:off x="2225675" y="3780550"/>
                <a:ext cx="32300" cy="113875"/>
              </a:xfrm>
              <a:custGeom>
                <a:rect b="b" l="l" r="r" t="t"/>
                <a:pathLst>
                  <a:path extrusionOk="0" fill="none" h="4555" w="1292">
                    <a:moveTo>
                      <a:pt x="1" y="4554"/>
                    </a:moveTo>
                    <a:lnTo>
                      <a:pt x="1292" y="0"/>
                    </a:ln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29"/>
              <p:cNvSpPr/>
              <p:nvPr/>
            </p:nvSpPr>
            <p:spPr>
              <a:xfrm>
                <a:off x="2190375" y="3779325"/>
                <a:ext cx="15850" cy="119350"/>
              </a:xfrm>
              <a:custGeom>
                <a:rect b="b" l="l" r="r" t="t"/>
                <a:pathLst>
                  <a:path extrusionOk="0" fill="none" h="4774" w="634">
                    <a:moveTo>
                      <a:pt x="0" y="4774"/>
                    </a:moveTo>
                    <a:lnTo>
                      <a:pt x="634" y="0"/>
                    </a:ln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9"/>
              <p:cNvSpPr/>
              <p:nvPr/>
            </p:nvSpPr>
            <p:spPr>
              <a:xfrm>
                <a:off x="2154450" y="3777500"/>
                <a:ext cx="1250" cy="126050"/>
              </a:xfrm>
              <a:custGeom>
                <a:rect b="b" l="l" r="r" t="t"/>
                <a:pathLst>
                  <a:path extrusionOk="0" fill="none" h="5042" w="50">
                    <a:moveTo>
                      <a:pt x="49" y="504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9"/>
              <p:cNvSpPr/>
              <p:nvPr/>
            </p:nvSpPr>
            <p:spPr>
              <a:xfrm>
                <a:off x="2103300" y="3776275"/>
                <a:ext cx="17075" cy="131550"/>
              </a:xfrm>
              <a:custGeom>
                <a:rect b="b" l="l" r="r" t="t"/>
                <a:pathLst>
                  <a:path extrusionOk="0" fill="none" h="5262" w="683">
                    <a:moveTo>
                      <a:pt x="683" y="5261"/>
                    </a:moveTo>
                    <a:lnTo>
                      <a:pt x="1" y="1"/>
                    </a:ln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9"/>
              <p:cNvSpPr/>
              <p:nvPr/>
            </p:nvSpPr>
            <p:spPr>
              <a:xfrm>
                <a:off x="2051550" y="3775050"/>
                <a:ext cx="34125" cy="137025"/>
              </a:xfrm>
              <a:custGeom>
                <a:rect b="b" l="l" r="r" t="t"/>
                <a:pathLst>
                  <a:path extrusionOk="0" fill="none" h="5481" w="1365">
                    <a:moveTo>
                      <a:pt x="1364" y="5481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6" name="Google Shape;406;p29"/>
          <p:cNvGrpSpPr/>
          <p:nvPr/>
        </p:nvGrpSpPr>
        <p:grpSpPr>
          <a:xfrm>
            <a:off x="5785825" y="1461750"/>
            <a:ext cx="641400" cy="641400"/>
            <a:chOff x="5698113" y="1099800"/>
            <a:chExt cx="641400" cy="641400"/>
          </a:xfrm>
        </p:grpSpPr>
        <p:sp>
          <p:nvSpPr>
            <p:cNvPr id="407" name="Google Shape;407;p29"/>
            <p:cNvSpPr/>
            <p:nvPr/>
          </p:nvSpPr>
          <p:spPr>
            <a:xfrm>
              <a:off x="5698113" y="1099800"/>
              <a:ext cx="641400" cy="641400"/>
            </a:xfrm>
            <a:prstGeom prst="ellipse">
              <a:avLst/>
            </a:prstGeom>
            <a:solidFill>
              <a:srgbClr val="85335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grpSp>
          <p:nvGrpSpPr>
            <p:cNvPr id="408" name="Google Shape;408;p29"/>
            <p:cNvGrpSpPr/>
            <p:nvPr/>
          </p:nvGrpSpPr>
          <p:grpSpPr>
            <a:xfrm>
              <a:off x="5855862" y="1197204"/>
              <a:ext cx="320028" cy="446586"/>
              <a:chOff x="5292575" y="3681900"/>
              <a:chExt cx="420150" cy="373275"/>
            </a:xfrm>
          </p:grpSpPr>
          <p:sp>
            <p:nvSpPr>
              <p:cNvPr id="409" name="Google Shape;409;p29"/>
              <p:cNvSpPr/>
              <p:nvPr/>
            </p:nvSpPr>
            <p:spPr>
              <a:xfrm>
                <a:off x="5292575" y="3706875"/>
                <a:ext cx="420150" cy="266700"/>
              </a:xfrm>
              <a:custGeom>
                <a:rect b="b" l="l" r="r" t="t"/>
                <a:pathLst>
                  <a:path extrusionOk="0" fill="none" h="10668" w="16806">
                    <a:moveTo>
                      <a:pt x="16319" y="0"/>
                    </a:moveTo>
                    <a:lnTo>
                      <a:pt x="488" y="0"/>
                    </a:lnTo>
                    <a:lnTo>
                      <a:pt x="488" y="0"/>
                    </a:lnTo>
                    <a:lnTo>
                      <a:pt x="390" y="0"/>
                    </a:lnTo>
                    <a:lnTo>
                      <a:pt x="293" y="25"/>
                    </a:lnTo>
                    <a:lnTo>
                      <a:pt x="196" y="73"/>
                    </a:lnTo>
                    <a:lnTo>
                      <a:pt x="123" y="146"/>
                    </a:lnTo>
                    <a:lnTo>
                      <a:pt x="74" y="219"/>
                    </a:lnTo>
                    <a:lnTo>
                      <a:pt x="25" y="292"/>
                    </a:lnTo>
                    <a:lnTo>
                      <a:pt x="1" y="390"/>
                    </a:lnTo>
                    <a:lnTo>
                      <a:pt x="1" y="487"/>
                    </a:lnTo>
                    <a:lnTo>
                      <a:pt x="1" y="10181"/>
                    </a:lnTo>
                    <a:lnTo>
                      <a:pt x="1" y="10181"/>
                    </a:lnTo>
                    <a:lnTo>
                      <a:pt x="1" y="10278"/>
                    </a:lnTo>
                    <a:lnTo>
                      <a:pt x="25" y="10375"/>
                    </a:lnTo>
                    <a:lnTo>
                      <a:pt x="74" y="10448"/>
                    </a:lnTo>
                    <a:lnTo>
                      <a:pt x="123" y="10522"/>
                    </a:lnTo>
                    <a:lnTo>
                      <a:pt x="196" y="10570"/>
                    </a:lnTo>
                    <a:lnTo>
                      <a:pt x="293" y="10619"/>
                    </a:lnTo>
                    <a:lnTo>
                      <a:pt x="390" y="10643"/>
                    </a:lnTo>
                    <a:lnTo>
                      <a:pt x="488" y="10668"/>
                    </a:lnTo>
                    <a:lnTo>
                      <a:pt x="16319" y="10668"/>
                    </a:lnTo>
                    <a:lnTo>
                      <a:pt x="16319" y="10668"/>
                    </a:lnTo>
                    <a:lnTo>
                      <a:pt x="16416" y="10643"/>
                    </a:lnTo>
                    <a:lnTo>
                      <a:pt x="16513" y="10619"/>
                    </a:lnTo>
                    <a:lnTo>
                      <a:pt x="16611" y="10570"/>
                    </a:lnTo>
                    <a:lnTo>
                      <a:pt x="16684" y="10522"/>
                    </a:lnTo>
                    <a:lnTo>
                      <a:pt x="16733" y="10448"/>
                    </a:lnTo>
                    <a:lnTo>
                      <a:pt x="16781" y="10375"/>
                    </a:lnTo>
                    <a:lnTo>
                      <a:pt x="16806" y="10278"/>
                    </a:lnTo>
                    <a:lnTo>
                      <a:pt x="16806" y="10181"/>
                    </a:lnTo>
                    <a:lnTo>
                      <a:pt x="16806" y="487"/>
                    </a:lnTo>
                    <a:lnTo>
                      <a:pt x="16806" y="487"/>
                    </a:lnTo>
                    <a:lnTo>
                      <a:pt x="16806" y="390"/>
                    </a:lnTo>
                    <a:lnTo>
                      <a:pt x="16781" y="292"/>
                    </a:lnTo>
                    <a:lnTo>
                      <a:pt x="16733" y="219"/>
                    </a:lnTo>
                    <a:lnTo>
                      <a:pt x="16684" y="146"/>
                    </a:lnTo>
                    <a:lnTo>
                      <a:pt x="16611" y="73"/>
                    </a:lnTo>
                    <a:lnTo>
                      <a:pt x="16513" y="25"/>
                    </a:lnTo>
                    <a:lnTo>
                      <a:pt x="16416" y="0"/>
                    </a:lnTo>
                    <a:lnTo>
                      <a:pt x="16319" y="0"/>
                    </a:lnTo>
                    <a:lnTo>
                      <a:pt x="1631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9"/>
              <p:cNvSpPr/>
              <p:nvPr/>
            </p:nvSpPr>
            <p:spPr>
              <a:xfrm>
                <a:off x="5490475" y="3681900"/>
                <a:ext cx="24375" cy="25000"/>
              </a:xfrm>
              <a:custGeom>
                <a:rect b="b" l="l" r="r" t="t"/>
                <a:pathLst>
                  <a:path extrusionOk="0" fill="none" h="1000" w="975">
                    <a:moveTo>
                      <a:pt x="974" y="999"/>
                    </a:moveTo>
                    <a:lnTo>
                      <a:pt x="974" y="488"/>
                    </a:lnTo>
                    <a:lnTo>
                      <a:pt x="974" y="488"/>
                    </a:lnTo>
                    <a:lnTo>
                      <a:pt x="974" y="390"/>
                    </a:lnTo>
                    <a:lnTo>
                      <a:pt x="926" y="293"/>
                    </a:lnTo>
                    <a:lnTo>
                      <a:pt x="901" y="220"/>
                    </a:lnTo>
                    <a:lnTo>
                      <a:pt x="828" y="147"/>
                    </a:lnTo>
                    <a:lnTo>
                      <a:pt x="755" y="74"/>
                    </a:lnTo>
                    <a:lnTo>
                      <a:pt x="682" y="49"/>
                    </a:lnTo>
                    <a:lnTo>
                      <a:pt x="585" y="1"/>
                    </a:lnTo>
                    <a:lnTo>
                      <a:pt x="487" y="1"/>
                    </a:lnTo>
                    <a:lnTo>
                      <a:pt x="487" y="1"/>
                    </a:lnTo>
                    <a:lnTo>
                      <a:pt x="390" y="1"/>
                    </a:lnTo>
                    <a:lnTo>
                      <a:pt x="292" y="49"/>
                    </a:lnTo>
                    <a:lnTo>
                      <a:pt x="219" y="74"/>
                    </a:lnTo>
                    <a:lnTo>
                      <a:pt x="146" y="147"/>
                    </a:lnTo>
                    <a:lnTo>
                      <a:pt x="73" y="220"/>
                    </a:lnTo>
                    <a:lnTo>
                      <a:pt x="49" y="293"/>
                    </a:lnTo>
                    <a:lnTo>
                      <a:pt x="0" y="390"/>
                    </a:lnTo>
                    <a:lnTo>
                      <a:pt x="0" y="488"/>
                    </a:lnTo>
                    <a:lnTo>
                      <a:pt x="0" y="999"/>
                    </a:ln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9"/>
              <p:cNvSpPr/>
              <p:nvPr/>
            </p:nvSpPr>
            <p:spPr>
              <a:xfrm>
                <a:off x="5358350" y="3973550"/>
                <a:ext cx="60900" cy="81625"/>
              </a:xfrm>
              <a:custGeom>
                <a:rect b="b" l="l" r="r" t="t"/>
                <a:pathLst>
                  <a:path extrusionOk="0" fill="none" h="3265" w="2436">
                    <a:moveTo>
                      <a:pt x="1340" y="1"/>
                    </a:moveTo>
                    <a:lnTo>
                      <a:pt x="49" y="2558"/>
                    </a:lnTo>
                    <a:lnTo>
                      <a:pt x="49" y="2558"/>
                    </a:lnTo>
                    <a:lnTo>
                      <a:pt x="24" y="2631"/>
                    </a:lnTo>
                    <a:lnTo>
                      <a:pt x="0" y="2728"/>
                    </a:lnTo>
                    <a:lnTo>
                      <a:pt x="0" y="2826"/>
                    </a:lnTo>
                    <a:lnTo>
                      <a:pt x="24" y="2923"/>
                    </a:lnTo>
                    <a:lnTo>
                      <a:pt x="73" y="2996"/>
                    </a:lnTo>
                    <a:lnTo>
                      <a:pt x="122" y="3094"/>
                    </a:lnTo>
                    <a:lnTo>
                      <a:pt x="195" y="3142"/>
                    </a:lnTo>
                    <a:lnTo>
                      <a:pt x="268" y="3215"/>
                    </a:lnTo>
                    <a:lnTo>
                      <a:pt x="268" y="3215"/>
                    </a:lnTo>
                    <a:lnTo>
                      <a:pt x="390" y="3240"/>
                    </a:lnTo>
                    <a:lnTo>
                      <a:pt x="487" y="3264"/>
                    </a:lnTo>
                    <a:lnTo>
                      <a:pt x="487" y="3264"/>
                    </a:lnTo>
                    <a:lnTo>
                      <a:pt x="633" y="3240"/>
                    </a:lnTo>
                    <a:lnTo>
                      <a:pt x="755" y="3191"/>
                    </a:lnTo>
                    <a:lnTo>
                      <a:pt x="853" y="3094"/>
                    </a:lnTo>
                    <a:lnTo>
                      <a:pt x="926" y="2996"/>
                    </a:lnTo>
                    <a:lnTo>
                      <a:pt x="2436" y="1"/>
                    </a:ln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9"/>
              <p:cNvSpPr/>
              <p:nvPr/>
            </p:nvSpPr>
            <p:spPr>
              <a:xfrm>
                <a:off x="5586050" y="3973550"/>
                <a:ext cx="60925" cy="81625"/>
              </a:xfrm>
              <a:custGeom>
                <a:rect b="b" l="l" r="r" t="t"/>
                <a:pathLst>
                  <a:path extrusionOk="0" fill="none" h="3265" w="2437">
                    <a:moveTo>
                      <a:pt x="1" y="1"/>
                    </a:moveTo>
                    <a:lnTo>
                      <a:pt x="1511" y="2996"/>
                    </a:lnTo>
                    <a:lnTo>
                      <a:pt x="1511" y="2996"/>
                    </a:lnTo>
                    <a:lnTo>
                      <a:pt x="1584" y="3094"/>
                    </a:lnTo>
                    <a:lnTo>
                      <a:pt x="1681" y="3191"/>
                    </a:lnTo>
                    <a:lnTo>
                      <a:pt x="1803" y="3240"/>
                    </a:lnTo>
                    <a:lnTo>
                      <a:pt x="1949" y="3264"/>
                    </a:lnTo>
                    <a:lnTo>
                      <a:pt x="1949" y="3264"/>
                    </a:lnTo>
                    <a:lnTo>
                      <a:pt x="2047" y="3240"/>
                    </a:lnTo>
                    <a:lnTo>
                      <a:pt x="2168" y="3215"/>
                    </a:lnTo>
                    <a:lnTo>
                      <a:pt x="2168" y="3215"/>
                    </a:lnTo>
                    <a:lnTo>
                      <a:pt x="2241" y="3142"/>
                    </a:lnTo>
                    <a:lnTo>
                      <a:pt x="2315" y="3094"/>
                    </a:lnTo>
                    <a:lnTo>
                      <a:pt x="2363" y="2996"/>
                    </a:lnTo>
                    <a:lnTo>
                      <a:pt x="2412" y="2923"/>
                    </a:lnTo>
                    <a:lnTo>
                      <a:pt x="2436" y="2826"/>
                    </a:lnTo>
                    <a:lnTo>
                      <a:pt x="2436" y="2728"/>
                    </a:lnTo>
                    <a:lnTo>
                      <a:pt x="2412" y="2631"/>
                    </a:lnTo>
                    <a:lnTo>
                      <a:pt x="2388" y="2558"/>
                    </a:lnTo>
                    <a:lnTo>
                      <a:pt x="1097" y="1"/>
                    </a:ln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9"/>
              <p:cNvSpPr/>
              <p:nvPr/>
            </p:nvSpPr>
            <p:spPr>
              <a:xfrm>
                <a:off x="5316925" y="3731225"/>
                <a:ext cx="371450" cy="218000"/>
              </a:xfrm>
              <a:custGeom>
                <a:rect b="b" l="l" r="r" t="t"/>
                <a:pathLst>
                  <a:path extrusionOk="0" fill="none" h="8720" w="14858">
                    <a:moveTo>
                      <a:pt x="1" y="0"/>
                    </a:moveTo>
                    <a:lnTo>
                      <a:pt x="1" y="8719"/>
                    </a:lnTo>
                    <a:lnTo>
                      <a:pt x="14857" y="8719"/>
                    </a:lnTo>
                    <a:lnTo>
                      <a:pt x="14857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9"/>
              <p:cNvSpPr/>
              <p:nvPr/>
            </p:nvSpPr>
            <p:spPr>
              <a:xfrm>
                <a:off x="5380250" y="3784800"/>
                <a:ext cx="230200" cy="115725"/>
              </a:xfrm>
              <a:custGeom>
                <a:rect b="b" l="l" r="r" t="t"/>
                <a:pathLst>
                  <a:path extrusionOk="0" fill="none" h="4629" w="9208">
                    <a:moveTo>
                      <a:pt x="9207" y="1"/>
                    </a:moveTo>
                    <a:lnTo>
                      <a:pt x="5213" y="3995"/>
                    </a:lnTo>
                    <a:lnTo>
                      <a:pt x="5213" y="3995"/>
                    </a:lnTo>
                    <a:lnTo>
                      <a:pt x="5140" y="4044"/>
                    </a:lnTo>
                    <a:lnTo>
                      <a:pt x="5067" y="4092"/>
                    </a:lnTo>
                    <a:lnTo>
                      <a:pt x="4969" y="4117"/>
                    </a:lnTo>
                    <a:lnTo>
                      <a:pt x="4872" y="4141"/>
                    </a:lnTo>
                    <a:lnTo>
                      <a:pt x="4774" y="4117"/>
                    </a:lnTo>
                    <a:lnTo>
                      <a:pt x="4677" y="4092"/>
                    </a:lnTo>
                    <a:lnTo>
                      <a:pt x="4604" y="4044"/>
                    </a:lnTo>
                    <a:lnTo>
                      <a:pt x="4531" y="3995"/>
                    </a:lnTo>
                    <a:lnTo>
                      <a:pt x="2582" y="2046"/>
                    </a:lnTo>
                    <a:lnTo>
                      <a:pt x="1" y="4628"/>
                    </a:ln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9"/>
              <p:cNvSpPr/>
              <p:nvPr/>
            </p:nvSpPr>
            <p:spPr>
              <a:xfrm>
                <a:off x="5547700" y="3779925"/>
                <a:ext cx="68825" cy="68825"/>
              </a:xfrm>
              <a:custGeom>
                <a:rect b="b" l="l" r="r" t="t"/>
                <a:pathLst>
                  <a:path extrusionOk="0" fill="none" h="2753" w="2753">
                    <a:moveTo>
                      <a:pt x="0" y="1"/>
                    </a:moveTo>
                    <a:lnTo>
                      <a:pt x="2265" y="1"/>
                    </a:lnTo>
                    <a:lnTo>
                      <a:pt x="2265" y="1"/>
                    </a:lnTo>
                    <a:lnTo>
                      <a:pt x="2363" y="1"/>
                    </a:lnTo>
                    <a:lnTo>
                      <a:pt x="2460" y="25"/>
                    </a:lnTo>
                    <a:lnTo>
                      <a:pt x="2533" y="74"/>
                    </a:lnTo>
                    <a:lnTo>
                      <a:pt x="2606" y="147"/>
                    </a:lnTo>
                    <a:lnTo>
                      <a:pt x="2680" y="220"/>
                    </a:lnTo>
                    <a:lnTo>
                      <a:pt x="2728" y="293"/>
                    </a:lnTo>
                    <a:lnTo>
                      <a:pt x="2753" y="390"/>
                    </a:lnTo>
                    <a:lnTo>
                      <a:pt x="2753" y="488"/>
                    </a:lnTo>
                    <a:lnTo>
                      <a:pt x="2753" y="2753"/>
                    </a:lnTo>
                  </a:path>
                </a:pathLst>
              </a:custGeom>
              <a:solidFill>
                <a:schemeClr val="lt1"/>
              </a:solidFill>
              <a:ln cap="rnd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BADC4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" name="Google Shape;420;p30"/>
          <p:cNvGraphicFramePr/>
          <p:nvPr/>
        </p:nvGraphicFramePr>
        <p:xfrm>
          <a:off x="1285275" y="14411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{6187B73A-3B39-4FA1-82A7-E6E1D6F9D0E7}</a:tableStyleId>
              </a:tblPr>
              <a:tblGrid>
                <a:gridCol w="1402650"/>
                <a:gridCol w="1402650"/>
                <a:gridCol w="1402650"/>
                <a:gridCol w="1402650"/>
              </a:tblGrid>
              <a:tr h="73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3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España.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Portugal 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Italia</a:t>
                      </a:r>
                      <a:endParaRPr sz="8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Electrónica 59.34%.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Accesorios 21.74%</a:t>
                      </a:r>
                      <a:endParaRPr b="1" sz="8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Proyector 1080p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Monitor 27”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SSD Externo 1TB</a:t>
                      </a:r>
                      <a:endParaRPr b="1" sz="8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 a 5 compras</a:t>
                      </a:r>
                      <a:endParaRPr b="1" sz="8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Francia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Alemania 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Suiza.</a:t>
                      </a:r>
                      <a:endParaRPr sz="8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Oficina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Mobiliario 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Moda</a:t>
                      </a:r>
                      <a:endParaRPr b="1" sz="8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Pluma Estilografica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Batería Externa para móvil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Camiseta algodón</a:t>
                      </a:r>
                      <a:endParaRPr b="1" sz="8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6 a 10 compras</a:t>
                      </a:r>
                      <a:endParaRPr sz="8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Compra única</a:t>
                      </a:r>
                      <a:endParaRPr b="1" sz="8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1" name="Google Shape;421;p3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2" name="Google Shape;422;p30"/>
          <p:cNvGrpSpPr/>
          <p:nvPr/>
        </p:nvGrpSpPr>
        <p:grpSpPr>
          <a:xfrm>
            <a:off x="1768449" y="1719606"/>
            <a:ext cx="292609" cy="292609"/>
            <a:chOff x="5941025" y="3634400"/>
            <a:chExt cx="467650" cy="467650"/>
          </a:xfrm>
        </p:grpSpPr>
        <p:sp>
          <p:nvSpPr>
            <p:cNvPr id="423" name="Google Shape;423;p30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" name="Google Shape;429;p30"/>
          <p:cNvGrpSpPr/>
          <p:nvPr/>
        </p:nvGrpSpPr>
        <p:grpSpPr>
          <a:xfrm>
            <a:off x="3170226" y="1677630"/>
            <a:ext cx="292591" cy="302347"/>
            <a:chOff x="4556450" y="4963575"/>
            <a:chExt cx="548025" cy="498100"/>
          </a:xfrm>
        </p:grpSpPr>
        <p:sp>
          <p:nvSpPr>
            <p:cNvPr id="430" name="Google Shape;430;p30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5" name="Google Shape;435;p30"/>
          <p:cNvSpPr/>
          <p:nvPr/>
        </p:nvSpPr>
        <p:spPr>
          <a:xfrm>
            <a:off x="4714651" y="1714730"/>
            <a:ext cx="292599" cy="302362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solidFill>
            <a:schemeClr val="lt1"/>
          </a:solidFill>
          <a:ln cap="rnd" cmpd="sng" w="19050">
            <a:solidFill>
              <a:srgbClr val="B14B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0"/>
          <p:cNvSpPr txBox="1"/>
          <p:nvPr/>
        </p:nvSpPr>
        <p:spPr>
          <a:xfrm>
            <a:off x="4433146" y="1963495"/>
            <a:ext cx="8556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30"/>
          <p:cNvSpPr/>
          <p:nvPr/>
        </p:nvSpPr>
        <p:spPr>
          <a:xfrm>
            <a:off x="6085168" y="1677919"/>
            <a:ext cx="301738" cy="301768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lt1"/>
          </a:solidFill>
          <a:ln cap="rnd" cmpd="sng" w="19050">
            <a:solidFill>
              <a:srgbClr val="B14B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0"/>
          <p:cNvSpPr/>
          <p:nvPr/>
        </p:nvSpPr>
        <p:spPr>
          <a:xfrm>
            <a:off x="708447" y="2123275"/>
            <a:ext cx="411486" cy="401211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chemeClr val="lt1"/>
          </a:solidFill>
          <a:ln cap="rnd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0"/>
          <p:cNvSpPr/>
          <p:nvPr/>
        </p:nvSpPr>
        <p:spPr>
          <a:xfrm>
            <a:off x="708446" y="3017566"/>
            <a:ext cx="411486" cy="349757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solidFill>
            <a:srgbClr val="E69138"/>
          </a:solidFill>
          <a:ln cap="rnd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0"/>
          <p:cNvSpPr txBox="1"/>
          <p:nvPr>
            <p:ph type="title"/>
          </p:nvPr>
        </p:nvSpPr>
        <p:spPr>
          <a:xfrm>
            <a:off x="1837700" y="206375"/>
            <a:ext cx="4549200" cy="43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7288"/>
                </a:solidFill>
              </a:rPr>
              <a:t>INSIGHTS </a:t>
            </a:r>
            <a:endParaRPr>
              <a:solidFill>
                <a:srgbClr val="537288"/>
              </a:solidFill>
            </a:endParaRPr>
          </a:p>
        </p:txBody>
      </p:sp>
      <p:grpSp>
        <p:nvGrpSpPr>
          <p:cNvPr id="441" name="Google Shape;441;p30"/>
          <p:cNvGrpSpPr/>
          <p:nvPr/>
        </p:nvGrpSpPr>
        <p:grpSpPr>
          <a:xfrm>
            <a:off x="438737" y="206371"/>
            <a:ext cx="832102" cy="804358"/>
            <a:chOff x="300642" y="290167"/>
            <a:chExt cx="951300" cy="921900"/>
          </a:xfrm>
        </p:grpSpPr>
        <p:sp>
          <p:nvSpPr>
            <p:cNvPr id="442" name="Google Shape;442;p30"/>
            <p:cNvSpPr/>
            <p:nvPr/>
          </p:nvSpPr>
          <p:spPr>
            <a:xfrm>
              <a:off x="300642" y="290167"/>
              <a:ext cx="951300" cy="921900"/>
            </a:xfrm>
            <a:prstGeom prst="ellipse">
              <a:avLst/>
            </a:prstGeom>
            <a:solidFill>
              <a:srgbClr val="537288"/>
            </a:solidFill>
            <a:ln cap="flat" cmpd="sng" w="38100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557250" y="580325"/>
              <a:ext cx="390507" cy="323852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solidFill>
              <a:schemeClr val="lt1"/>
            </a:solidFill>
            <a:ln cap="rnd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30"/>
          <p:cNvGrpSpPr/>
          <p:nvPr/>
        </p:nvGrpSpPr>
        <p:grpSpPr>
          <a:xfrm>
            <a:off x="7832122" y="546384"/>
            <a:ext cx="1064518" cy="1636588"/>
            <a:chOff x="6718575" y="2318625"/>
            <a:chExt cx="256950" cy="407375"/>
          </a:xfrm>
        </p:grpSpPr>
        <p:sp>
          <p:nvSpPr>
            <p:cNvPr id="445" name="Google Shape;445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30"/>
          <p:cNvSpPr txBox="1"/>
          <p:nvPr/>
        </p:nvSpPr>
        <p:spPr>
          <a:xfrm>
            <a:off x="7215000" y="139850"/>
            <a:ext cx="1929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Ingresos €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BADC4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Google Shape;458;p31"/>
          <p:cNvGraphicFramePr/>
          <p:nvPr/>
        </p:nvGraphicFramePr>
        <p:xfrm>
          <a:off x="1445850" y="6833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{6187B73A-3B39-4FA1-82A7-E6E1D6F9D0E7}</a:tableStyleId>
              </a:tblPr>
              <a:tblGrid>
                <a:gridCol w="1071825"/>
                <a:gridCol w="1071825"/>
                <a:gridCol w="1071825"/>
                <a:gridCol w="1071825"/>
                <a:gridCol w="1071825"/>
              </a:tblGrid>
              <a:tr h="784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          </a:t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78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14B7F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%GM</a:t>
                      </a:r>
                      <a:endParaRPr b="1" sz="1000">
                        <a:solidFill>
                          <a:srgbClr val="B14B7F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Italia 39.02 %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Francia 38.94%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Portugal 38.79%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Oficina 57.69%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Moda 41.64%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Accesorios 37.90%</a:t>
                      </a:r>
                      <a:endParaRPr sz="700"/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Cuaderno de cuero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Cámara Gopro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Camiseta Deportiva</a:t>
                      </a:r>
                      <a:endParaRPr sz="700"/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Compra única 38.13%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 a5 compras 37.98%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B14B7F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%GM</a:t>
                      </a:r>
                      <a:endParaRPr b="1" sz="1000">
                        <a:solidFill>
                          <a:srgbClr val="B14B7F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Polonia 36.92%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Belgica  37.25%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Alemania 37.24%</a:t>
                      </a:r>
                      <a:endParaRPr sz="7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Mobiliario 30.34%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Electronica 35.43%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Router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Smartphone Alta Gama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Consola Video Juegos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6 a 10</a:t>
                      </a:r>
                      <a:r>
                        <a:rPr lang="en" sz="700"/>
                        <a:t> 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compras</a:t>
                      </a:r>
                      <a:endParaRPr sz="700"/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4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196F3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UNIDADES</a:t>
                      </a:r>
                      <a:endParaRPr b="1" sz="1000">
                        <a:solidFill>
                          <a:srgbClr val="466073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España 2650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Portugal 2255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Italia 2122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Electrónica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Accesorios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Smartphone Gama Alta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Gafas de sol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 a 5 compras</a:t>
                      </a:r>
                      <a:endParaRPr b="1" sz="7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4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196F3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UNIDADES</a:t>
                      </a:r>
                      <a:endParaRPr b="1" sz="1000">
                        <a:solidFill>
                          <a:srgbClr val="2196F3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Alemania 1794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Suiza 1865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Francia 1881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Oficina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Mobiliario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Moda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V</a:t>
                      </a: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entilador Portatil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Barra de sonido Dolby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Sin compras</a:t>
                      </a:r>
                      <a:endParaRPr sz="7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59" name="Google Shape;459;p3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0" name="Google Shape;460;p31"/>
          <p:cNvGrpSpPr/>
          <p:nvPr/>
        </p:nvGrpSpPr>
        <p:grpSpPr>
          <a:xfrm>
            <a:off x="2723620" y="1010719"/>
            <a:ext cx="292609" cy="292609"/>
            <a:chOff x="5941025" y="3634400"/>
            <a:chExt cx="467650" cy="467650"/>
          </a:xfrm>
        </p:grpSpPr>
        <p:sp>
          <p:nvSpPr>
            <p:cNvPr id="461" name="Google Shape;461;p31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" name="Google Shape;467;p31"/>
          <p:cNvGrpSpPr/>
          <p:nvPr/>
        </p:nvGrpSpPr>
        <p:grpSpPr>
          <a:xfrm>
            <a:off x="3891651" y="955868"/>
            <a:ext cx="292591" cy="302347"/>
            <a:chOff x="4556450" y="4963575"/>
            <a:chExt cx="548025" cy="498100"/>
          </a:xfrm>
        </p:grpSpPr>
        <p:sp>
          <p:nvSpPr>
            <p:cNvPr id="468" name="Google Shape;468;p31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3" name="Google Shape;473;p31"/>
          <p:cNvSpPr/>
          <p:nvPr/>
        </p:nvSpPr>
        <p:spPr>
          <a:xfrm>
            <a:off x="5052038" y="965318"/>
            <a:ext cx="255131" cy="283467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solidFill>
            <a:schemeClr val="lt1"/>
          </a:solidFill>
          <a:ln cap="rnd" cmpd="sng" w="19050">
            <a:solidFill>
              <a:srgbClr val="B14B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1"/>
          <p:cNvSpPr/>
          <p:nvPr/>
        </p:nvSpPr>
        <p:spPr>
          <a:xfrm>
            <a:off x="6174968" y="920831"/>
            <a:ext cx="292590" cy="292605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lt1"/>
          </a:solidFill>
          <a:ln cap="rnd" cmpd="sng" w="19050">
            <a:solidFill>
              <a:srgbClr val="B14B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1"/>
          <p:cNvSpPr/>
          <p:nvPr/>
        </p:nvSpPr>
        <p:spPr>
          <a:xfrm>
            <a:off x="787160" y="1649400"/>
            <a:ext cx="411486" cy="401211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chemeClr val="lt1"/>
          </a:solidFill>
          <a:ln cap="rnd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1"/>
          <p:cNvSpPr/>
          <p:nvPr/>
        </p:nvSpPr>
        <p:spPr>
          <a:xfrm>
            <a:off x="787159" y="2474279"/>
            <a:ext cx="411486" cy="349757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solidFill>
            <a:srgbClr val="E69138"/>
          </a:solidFill>
          <a:ln cap="rnd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1"/>
          <p:cNvSpPr/>
          <p:nvPr/>
        </p:nvSpPr>
        <p:spPr>
          <a:xfrm>
            <a:off x="438737" y="206371"/>
            <a:ext cx="832102" cy="804358"/>
          </a:xfrm>
          <a:prstGeom prst="ellipse">
            <a:avLst/>
          </a:prstGeom>
          <a:solidFill>
            <a:srgbClr val="537288"/>
          </a:solidFill>
          <a:ln cap="flat" cmpd="sng" w="38100">
            <a:solidFill>
              <a:srgbClr val="8BA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78" name="Google Shape;478;p31"/>
          <p:cNvGrpSpPr/>
          <p:nvPr/>
        </p:nvGrpSpPr>
        <p:grpSpPr>
          <a:xfrm>
            <a:off x="7832122" y="546384"/>
            <a:ext cx="1064518" cy="1636588"/>
            <a:chOff x="6718575" y="2318625"/>
            <a:chExt cx="256950" cy="407375"/>
          </a:xfrm>
        </p:grpSpPr>
        <p:sp>
          <p:nvSpPr>
            <p:cNvPr id="479" name="Google Shape;479;p31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31"/>
          <p:cNvSpPr txBox="1"/>
          <p:nvPr>
            <p:ph type="title"/>
          </p:nvPr>
        </p:nvSpPr>
        <p:spPr>
          <a:xfrm>
            <a:off x="1531288" y="164350"/>
            <a:ext cx="5013300" cy="4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7288"/>
                </a:solidFill>
              </a:rPr>
              <a:t>INSIGHTS</a:t>
            </a:r>
            <a:endParaRPr b="0" sz="1000">
              <a:solidFill>
                <a:srgbClr val="537288"/>
              </a:solidFill>
            </a:endParaRPr>
          </a:p>
        </p:txBody>
      </p:sp>
      <p:sp>
        <p:nvSpPr>
          <p:cNvPr id="488" name="Google Shape;488;p31"/>
          <p:cNvSpPr/>
          <p:nvPr/>
        </p:nvSpPr>
        <p:spPr>
          <a:xfrm>
            <a:off x="787160" y="3244575"/>
            <a:ext cx="411486" cy="401211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chemeClr val="lt1"/>
          </a:solidFill>
          <a:ln cap="rnd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1"/>
          <p:cNvSpPr/>
          <p:nvPr/>
        </p:nvSpPr>
        <p:spPr>
          <a:xfrm>
            <a:off x="787159" y="4069454"/>
            <a:ext cx="411486" cy="349757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solidFill>
            <a:srgbClr val="E69138"/>
          </a:solidFill>
          <a:ln cap="rnd" cmpd="sng" w="2857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31"/>
          <p:cNvSpPr txBox="1"/>
          <p:nvPr/>
        </p:nvSpPr>
        <p:spPr>
          <a:xfrm>
            <a:off x="6805022" y="164350"/>
            <a:ext cx="22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Rentabilidad y Costo  </a:t>
            </a:r>
            <a:endParaRPr sz="1100"/>
          </a:p>
        </p:txBody>
      </p:sp>
      <p:grpSp>
        <p:nvGrpSpPr>
          <p:cNvPr id="491" name="Google Shape;491;p31"/>
          <p:cNvGrpSpPr/>
          <p:nvPr/>
        </p:nvGrpSpPr>
        <p:grpSpPr>
          <a:xfrm>
            <a:off x="678226" y="451681"/>
            <a:ext cx="353136" cy="313738"/>
            <a:chOff x="5292575" y="3681900"/>
            <a:chExt cx="420150" cy="373275"/>
          </a:xfrm>
        </p:grpSpPr>
        <p:sp>
          <p:nvSpPr>
            <p:cNvPr id="492" name="Google Shape;492;p31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BADC4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" name="Google Shape;503;p32"/>
          <p:cNvGraphicFramePr/>
          <p:nvPr/>
        </p:nvGraphicFramePr>
        <p:xfrm>
          <a:off x="873100" y="13264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{6187B73A-3B39-4FA1-82A7-E6E1D6F9D0E7}</a:tableStyleId>
              </a:tblPr>
              <a:tblGrid>
                <a:gridCol w="1263550"/>
                <a:gridCol w="1263550"/>
                <a:gridCol w="1263550"/>
                <a:gridCol w="1263550"/>
                <a:gridCol w="1263550"/>
              </a:tblGrid>
              <a:tr h="89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899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600">
                          <a:solidFill>
                            <a:srgbClr val="B14B7F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€</a:t>
                      </a:r>
                      <a:endParaRPr b="1" sz="2600">
                        <a:solidFill>
                          <a:srgbClr val="B14B7F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España, Portugal Italia</a:t>
                      </a:r>
                      <a:endParaRPr sz="1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Europa, en la zona mediterránea y centro del continente.</a:t>
                      </a:r>
                      <a:endParaRPr sz="1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Suiza (€21,655.00)</a:t>
                      </a:r>
                      <a:endParaRPr sz="1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España (€211290,00)</a:t>
                      </a:r>
                      <a:endParaRPr sz="1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 y 5 compras €1,853 095</a:t>
                      </a:r>
                      <a:endParaRPr sz="1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4" name="Google Shape;504;p3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05" name="Google Shape;505;p32"/>
          <p:cNvGrpSpPr/>
          <p:nvPr/>
        </p:nvGrpSpPr>
        <p:grpSpPr>
          <a:xfrm>
            <a:off x="2566756" y="1670472"/>
            <a:ext cx="301775" cy="301775"/>
            <a:chOff x="5941025" y="3634400"/>
            <a:chExt cx="467650" cy="467650"/>
          </a:xfrm>
        </p:grpSpPr>
        <p:sp>
          <p:nvSpPr>
            <p:cNvPr id="506" name="Google Shape;506;p32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32"/>
          <p:cNvSpPr/>
          <p:nvPr/>
        </p:nvSpPr>
        <p:spPr>
          <a:xfrm>
            <a:off x="5143131" y="1565931"/>
            <a:ext cx="301738" cy="301768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lt1"/>
          </a:solidFill>
          <a:ln cap="rnd" cmpd="sng" w="19050">
            <a:solidFill>
              <a:srgbClr val="B14B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2"/>
          <p:cNvSpPr/>
          <p:nvPr/>
        </p:nvSpPr>
        <p:spPr>
          <a:xfrm>
            <a:off x="346710" y="2070975"/>
            <a:ext cx="440725" cy="432884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solidFill>
            <a:schemeClr val="lt1"/>
          </a:solidFill>
          <a:ln cap="rnd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"/>
          <p:cNvSpPr/>
          <p:nvPr/>
        </p:nvSpPr>
        <p:spPr>
          <a:xfrm>
            <a:off x="438737" y="206371"/>
            <a:ext cx="832200" cy="804300"/>
          </a:xfrm>
          <a:prstGeom prst="ellipse">
            <a:avLst/>
          </a:prstGeom>
          <a:solidFill>
            <a:srgbClr val="537288"/>
          </a:solidFill>
          <a:ln cap="flat" cmpd="sng" w="38100">
            <a:solidFill>
              <a:srgbClr val="8BA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515" name="Google Shape;515;p32"/>
          <p:cNvGrpSpPr/>
          <p:nvPr/>
        </p:nvGrpSpPr>
        <p:grpSpPr>
          <a:xfrm>
            <a:off x="7832122" y="546384"/>
            <a:ext cx="1064518" cy="1636588"/>
            <a:chOff x="6718575" y="2318625"/>
            <a:chExt cx="256950" cy="407375"/>
          </a:xfrm>
        </p:grpSpPr>
        <p:sp>
          <p:nvSpPr>
            <p:cNvPr id="516" name="Google Shape;516;p32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" name="Google Shape;524;p32"/>
          <p:cNvSpPr txBox="1"/>
          <p:nvPr>
            <p:ph type="title"/>
          </p:nvPr>
        </p:nvSpPr>
        <p:spPr>
          <a:xfrm>
            <a:off x="1632175" y="91900"/>
            <a:ext cx="5013300" cy="48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37288"/>
                </a:solidFill>
              </a:rPr>
              <a:t>INSIGHTS</a:t>
            </a:r>
            <a:endParaRPr b="0" sz="1000">
              <a:solidFill>
                <a:srgbClr val="537288"/>
              </a:solidFill>
            </a:endParaRPr>
          </a:p>
        </p:txBody>
      </p:sp>
      <p:sp>
        <p:nvSpPr>
          <p:cNvPr id="525" name="Google Shape;525;p32"/>
          <p:cNvSpPr txBox="1"/>
          <p:nvPr/>
        </p:nvSpPr>
        <p:spPr>
          <a:xfrm>
            <a:off x="6805022" y="164350"/>
            <a:ext cx="2286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Clientes</a:t>
            </a: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/>
          </a:p>
        </p:txBody>
      </p:sp>
      <p:sp>
        <p:nvSpPr>
          <p:cNvPr id="526" name="Google Shape;526;p32"/>
          <p:cNvSpPr/>
          <p:nvPr/>
        </p:nvSpPr>
        <p:spPr>
          <a:xfrm>
            <a:off x="603373" y="357066"/>
            <a:ext cx="502922" cy="50290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lt1"/>
          </a:solidFill>
          <a:ln cap="rnd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2"/>
          <p:cNvSpPr/>
          <p:nvPr/>
        </p:nvSpPr>
        <p:spPr>
          <a:xfrm>
            <a:off x="3922725" y="1670471"/>
            <a:ext cx="241398" cy="301760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9050">
            <a:solidFill>
              <a:srgbClr val="B14B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8" name="Google Shape;528;p32"/>
          <p:cNvGrpSpPr/>
          <p:nvPr/>
        </p:nvGrpSpPr>
        <p:grpSpPr>
          <a:xfrm>
            <a:off x="6423873" y="1675038"/>
            <a:ext cx="292615" cy="292615"/>
            <a:chOff x="6649150" y="309350"/>
            <a:chExt cx="395800" cy="395800"/>
          </a:xfrm>
        </p:grpSpPr>
        <p:sp>
          <p:nvSpPr>
            <p:cNvPr id="529" name="Google Shape;529;p32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2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2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2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552" name="Google Shape;552;p32"/>
          <p:cNvGraphicFramePr/>
          <p:nvPr/>
        </p:nvGraphicFramePr>
        <p:xfrm>
          <a:off x="1574825" y="34405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{6187B73A-3B39-4FA1-82A7-E6E1D6F9D0E7}</a:tableStyleId>
              </a:tblPr>
              <a:tblGrid>
                <a:gridCol w="722125"/>
                <a:gridCol w="1235025"/>
                <a:gridCol w="908125"/>
                <a:gridCol w="1822525"/>
                <a:gridCol w="382850"/>
              </a:tblGrid>
              <a:tr h="102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B14B7F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Agosto</a:t>
                      </a:r>
                      <a:endParaRPr sz="1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Diciembre</a:t>
                      </a:r>
                      <a:endParaRPr sz="1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Mayo</a:t>
                      </a:r>
                      <a:endParaRPr sz="1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Noviembre</a:t>
                      </a:r>
                      <a:endParaRPr sz="10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grpSp>
        <p:nvGrpSpPr>
          <p:cNvPr id="553" name="Google Shape;553;p32"/>
          <p:cNvGrpSpPr/>
          <p:nvPr/>
        </p:nvGrpSpPr>
        <p:grpSpPr>
          <a:xfrm>
            <a:off x="1701163" y="3745180"/>
            <a:ext cx="502938" cy="502892"/>
            <a:chOff x="5973900" y="318475"/>
            <a:chExt cx="401900" cy="380575"/>
          </a:xfrm>
        </p:grpSpPr>
        <p:sp>
          <p:nvSpPr>
            <p:cNvPr id="554" name="Google Shape;554;p32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2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2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2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2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9050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" name="Google Shape;568;p32"/>
          <p:cNvSpPr/>
          <p:nvPr/>
        </p:nvSpPr>
        <p:spPr>
          <a:xfrm>
            <a:off x="2452125" y="3780163"/>
            <a:ext cx="619500" cy="4329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rgbClr val="0096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69" name="Google Shape;569;p32"/>
          <p:cNvSpPr/>
          <p:nvPr/>
        </p:nvSpPr>
        <p:spPr>
          <a:xfrm>
            <a:off x="4618175" y="3764750"/>
            <a:ext cx="548700" cy="432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4B7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1297825" y="5939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66073"/>
                </a:solidFill>
              </a:rPr>
              <a:t>CONTENIDO </a:t>
            </a:r>
            <a:endParaRPr>
              <a:solidFill>
                <a:srgbClr val="466073"/>
              </a:solidFill>
            </a:endParaRPr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367050" y="1420450"/>
            <a:ext cx="1894500" cy="98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66073"/>
                </a:solidFill>
                <a:latin typeface="Montserrat"/>
                <a:ea typeface="Montserrat"/>
                <a:cs typeface="Montserrat"/>
                <a:sym typeface="Montserrat"/>
              </a:rPr>
              <a:t>1.</a:t>
            </a:r>
            <a:endParaRPr b="1" sz="2200">
              <a:solidFill>
                <a:srgbClr val="4660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54D65"/>
                </a:solidFill>
                <a:latin typeface="Montserrat"/>
                <a:ea typeface="Montserrat"/>
                <a:cs typeface="Montserrat"/>
                <a:sym typeface="Montserrat"/>
              </a:rPr>
              <a:t>DESCRIPCIÓN</a:t>
            </a:r>
            <a:endParaRPr b="1" sz="1500">
              <a:solidFill>
                <a:srgbClr val="654D6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099B9"/>
                </a:solidFill>
                <a:latin typeface="Montserrat"/>
                <a:ea typeface="Montserrat"/>
                <a:cs typeface="Montserrat"/>
                <a:sym typeface="Montserrat"/>
              </a:rPr>
              <a:t>DEL PROYECTO</a:t>
            </a:r>
            <a:endParaRPr b="1" sz="2500">
              <a:solidFill>
                <a:srgbClr val="46607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3790350" y="1382850"/>
            <a:ext cx="1563300" cy="1064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66073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lang="en" sz="2200">
                <a:solidFill>
                  <a:srgbClr val="46607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200">
              <a:solidFill>
                <a:srgbClr val="4660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54D65"/>
                </a:solidFill>
                <a:latin typeface="Montserrat"/>
                <a:ea typeface="Montserrat"/>
                <a:cs typeface="Montserrat"/>
                <a:sym typeface="Montserrat"/>
              </a:rPr>
              <a:t>PREGUNTAS</a:t>
            </a:r>
            <a:r>
              <a:rPr b="1" lang="en" sz="1500">
                <a:solidFill>
                  <a:srgbClr val="46607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500">
              <a:solidFill>
                <a:srgbClr val="4660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099B9"/>
                </a:solidFill>
                <a:latin typeface="Montserrat"/>
                <a:ea typeface="Montserrat"/>
                <a:cs typeface="Montserrat"/>
                <a:sym typeface="Montserrat"/>
              </a:rPr>
              <a:t>DE NEGOCIO</a:t>
            </a:r>
            <a:endParaRPr b="1" sz="1500">
              <a:solidFill>
                <a:srgbClr val="D099B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5"/>
          <p:cNvSpPr txBox="1"/>
          <p:nvPr>
            <p:ph idx="3" type="body"/>
          </p:nvPr>
        </p:nvSpPr>
        <p:spPr>
          <a:xfrm>
            <a:off x="1974325" y="2827000"/>
            <a:ext cx="2195100" cy="98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66073"/>
                </a:solidFill>
                <a:latin typeface="Montserrat"/>
                <a:ea typeface="Montserrat"/>
                <a:cs typeface="Montserrat"/>
                <a:sym typeface="Montserrat"/>
              </a:rPr>
              <a:t>6.</a:t>
            </a:r>
            <a:endParaRPr b="1" sz="2200">
              <a:solidFill>
                <a:srgbClr val="4660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54D65"/>
                </a:solidFill>
                <a:latin typeface="Montserrat"/>
                <a:ea typeface="Montserrat"/>
                <a:cs typeface="Montserrat"/>
                <a:sym typeface="Montserrat"/>
              </a:rPr>
              <a:t>VISUALIZACIONES </a:t>
            </a:r>
            <a:r>
              <a:rPr b="1" lang="en" sz="1500">
                <a:solidFill>
                  <a:srgbClr val="D099B9"/>
                </a:solidFill>
                <a:latin typeface="Montserrat"/>
                <a:ea typeface="Montserrat"/>
                <a:cs typeface="Montserrat"/>
                <a:sym typeface="Montserrat"/>
              </a:rPr>
              <a:t>GRÁFICAS</a:t>
            </a:r>
            <a:endParaRPr b="1" sz="1500">
              <a:solidFill>
                <a:srgbClr val="D099B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367050" y="293928"/>
            <a:ext cx="484616" cy="484616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solidFill>
            <a:schemeClr val="lt1"/>
          </a:solidFill>
          <a:ln cap="rnd" cmpd="sng" w="28575">
            <a:solidFill>
              <a:srgbClr val="8BAD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5364500" y="1420450"/>
            <a:ext cx="1855200" cy="98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66073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endParaRPr b="1" sz="2200">
              <a:solidFill>
                <a:srgbClr val="4660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54D65"/>
                </a:solidFill>
                <a:latin typeface="Montserrat"/>
                <a:ea typeface="Montserrat"/>
                <a:cs typeface="Montserrat"/>
                <a:sym typeface="Montserrat"/>
              </a:rPr>
              <a:t>HERRAMIENTAS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099B9"/>
                </a:solidFill>
                <a:latin typeface="Montserrat"/>
                <a:ea typeface="Montserrat"/>
                <a:cs typeface="Montserrat"/>
                <a:sym typeface="Montserrat"/>
              </a:rPr>
              <a:t>UTILIZADAS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5"/>
          <p:cNvSpPr txBox="1"/>
          <p:nvPr>
            <p:ph idx="2" type="body"/>
          </p:nvPr>
        </p:nvSpPr>
        <p:spPr>
          <a:xfrm>
            <a:off x="4072400" y="2827000"/>
            <a:ext cx="1292100" cy="7542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66073"/>
                </a:solidFill>
                <a:latin typeface="Montserrat"/>
                <a:ea typeface="Montserrat"/>
                <a:cs typeface="Montserrat"/>
                <a:sym typeface="Montserrat"/>
              </a:rPr>
              <a:t>7.</a:t>
            </a:r>
            <a:endParaRPr b="1" sz="2200">
              <a:solidFill>
                <a:srgbClr val="4660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54D65"/>
                </a:solidFill>
                <a:latin typeface="Montserrat"/>
                <a:ea typeface="Montserrat"/>
                <a:cs typeface="Montserrat"/>
                <a:sym typeface="Montserrat"/>
              </a:rPr>
              <a:t>INSIGHTS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317750" y="2827000"/>
            <a:ext cx="1533900" cy="98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66073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1" lang="en" sz="2000">
                <a:solidFill>
                  <a:srgbClr val="46607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200">
              <a:solidFill>
                <a:srgbClr val="4660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54D65"/>
                </a:solidFill>
                <a:latin typeface="Montserrat"/>
                <a:ea typeface="Montserrat"/>
                <a:cs typeface="Montserrat"/>
                <a:sym typeface="Montserrat"/>
              </a:rPr>
              <a:t>PROCESO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099B9"/>
                </a:solidFill>
                <a:latin typeface="Montserrat"/>
                <a:ea typeface="Montserrat"/>
                <a:cs typeface="Montserrat"/>
                <a:sym typeface="Montserrat"/>
              </a:rPr>
              <a:t>DE TRABAJO</a:t>
            </a:r>
            <a:endParaRPr b="1" sz="1500">
              <a:solidFill>
                <a:srgbClr val="D099B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2095425" y="1314900"/>
            <a:ext cx="1408800" cy="1027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66073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endParaRPr b="1" sz="2200">
              <a:solidFill>
                <a:srgbClr val="4660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54D65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endParaRPr b="1" sz="1500">
              <a:solidFill>
                <a:srgbClr val="D099B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5428050" y="2822700"/>
            <a:ext cx="1926300" cy="754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66073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r>
              <a:rPr b="1" lang="en" sz="2200">
                <a:solidFill>
                  <a:srgbClr val="46607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1" sz="2200">
              <a:solidFill>
                <a:srgbClr val="46607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54D65"/>
                </a:solidFill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b="1" sz="1500">
              <a:solidFill>
                <a:srgbClr val="D099B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4DB"/>
        </a:solidFill>
      </p:bgPr>
    </p:bg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3"/>
          <p:cNvSpPr txBox="1"/>
          <p:nvPr>
            <p:ph idx="4294967295" type="ctrTitle"/>
          </p:nvPr>
        </p:nvSpPr>
        <p:spPr>
          <a:xfrm>
            <a:off x="1121425" y="1451625"/>
            <a:ext cx="77724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912,446.19</a:t>
            </a:r>
            <a:r>
              <a:rPr lang="en">
                <a:solidFill>
                  <a:srgbClr val="C27BA0"/>
                </a:solidFill>
              </a:rPr>
              <a:t>€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575" name="Google Shape;575;p33"/>
          <p:cNvSpPr txBox="1"/>
          <p:nvPr>
            <p:ph idx="4294967295" type="ctrTitle"/>
          </p:nvPr>
        </p:nvSpPr>
        <p:spPr>
          <a:xfrm>
            <a:off x="912550" y="780638"/>
            <a:ext cx="69543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37,93</a:t>
            </a:r>
            <a:r>
              <a:rPr lang="en" sz="3600">
                <a:solidFill>
                  <a:srgbClr val="B14B7F"/>
                </a:solidFill>
              </a:rPr>
              <a:t>%</a:t>
            </a:r>
            <a:endParaRPr sz="3600">
              <a:solidFill>
                <a:srgbClr val="B14B7F"/>
              </a:solidFill>
            </a:endParaRPr>
          </a:p>
        </p:txBody>
      </p:sp>
      <p:sp>
        <p:nvSpPr>
          <p:cNvPr id="576" name="Google Shape;576;p33"/>
          <p:cNvSpPr txBox="1"/>
          <p:nvPr>
            <p:ph idx="4294967295" type="subTitle"/>
          </p:nvPr>
        </p:nvSpPr>
        <p:spPr>
          <a:xfrm>
            <a:off x="812950" y="1726938"/>
            <a:ext cx="71535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Rentabilidad aceptable, pero con margen de mejora en categorías específicas</a:t>
            </a:r>
            <a:endParaRPr sz="1400"/>
          </a:p>
        </p:txBody>
      </p:sp>
      <p:sp>
        <p:nvSpPr>
          <p:cNvPr id="577" name="Google Shape;577;p33"/>
          <p:cNvSpPr txBox="1"/>
          <p:nvPr>
            <p:ph idx="4294967295" type="ctrTitle"/>
          </p:nvPr>
        </p:nvSpPr>
        <p:spPr>
          <a:xfrm>
            <a:off x="912550" y="2379400"/>
            <a:ext cx="7772400" cy="7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1,175,755 </a:t>
            </a:r>
            <a:r>
              <a:rPr lang="en" sz="3600">
                <a:solidFill>
                  <a:srgbClr val="B14B7F"/>
                </a:solidFill>
              </a:rPr>
              <a:t>€</a:t>
            </a:r>
            <a:r>
              <a:rPr lang="en" sz="3600">
                <a:solidFill>
                  <a:srgbClr val="B14B7F"/>
                </a:solidFill>
              </a:rPr>
              <a:t> </a:t>
            </a:r>
            <a:r>
              <a:rPr lang="en" sz="3600">
                <a:solidFill>
                  <a:srgbClr val="B14B7F"/>
                </a:solidFill>
              </a:rPr>
              <a:t>KPI </a:t>
            </a:r>
            <a:r>
              <a:rPr b="0" lang="en" sz="2000">
                <a:solidFill>
                  <a:srgbClr val="B14B7F"/>
                </a:solidFill>
              </a:rPr>
              <a:t>2024</a:t>
            </a:r>
            <a:endParaRPr b="0" sz="2000">
              <a:solidFill>
                <a:srgbClr val="B14B7F"/>
              </a:solidFill>
            </a:endParaRPr>
          </a:p>
        </p:txBody>
      </p:sp>
      <p:sp>
        <p:nvSpPr>
          <p:cNvPr id="578" name="Google Shape;578;p33"/>
          <p:cNvSpPr txBox="1"/>
          <p:nvPr>
            <p:ph idx="4294967295" type="subTitle"/>
          </p:nvPr>
        </p:nvSpPr>
        <p:spPr>
          <a:xfrm>
            <a:off x="912550" y="2914109"/>
            <a:ext cx="7772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Di</a:t>
            </a:r>
            <a:r>
              <a:rPr lang="en" sz="1400"/>
              <a:t>stante del objetivo final de €1,410,906.</a:t>
            </a:r>
            <a:endParaRPr sz="1400"/>
          </a:p>
        </p:txBody>
      </p:sp>
      <p:sp>
        <p:nvSpPr>
          <p:cNvPr id="579" name="Google Shape;579;p3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33"/>
          <p:cNvSpPr txBox="1"/>
          <p:nvPr/>
        </p:nvSpPr>
        <p:spPr>
          <a:xfrm>
            <a:off x="705525" y="221600"/>
            <a:ext cx="6439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654D65"/>
                </a:solidFill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b="1" sz="2400">
              <a:solidFill>
                <a:srgbClr val="654D6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33"/>
          <p:cNvSpPr txBox="1"/>
          <p:nvPr>
            <p:ph idx="4294967295" type="ctrTitle"/>
          </p:nvPr>
        </p:nvSpPr>
        <p:spPr>
          <a:xfrm>
            <a:off x="912538" y="3510262"/>
            <a:ext cx="77724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441</a:t>
            </a:r>
            <a:r>
              <a:rPr lang="en" sz="3600"/>
              <a:t> </a:t>
            </a:r>
            <a:r>
              <a:rPr lang="en">
                <a:solidFill>
                  <a:srgbClr val="B14B7F"/>
                </a:solidFill>
              </a:rPr>
              <a:t>clientes activos</a:t>
            </a:r>
            <a:endParaRPr>
              <a:solidFill>
                <a:srgbClr val="B14B7F"/>
              </a:solidFill>
            </a:endParaRPr>
          </a:p>
        </p:txBody>
      </p:sp>
      <p:sp>
        <p:nvSpPr>
          <p:cNvPr id="582" name="Google Shape;582;p33"/>
          <p:cNvSpPr txBox="1"/>
          <p:nvPr>
            <p:ph idx="4294967295" type="subTitle"/>
          </p:nvPr>
        </p:nvSpPr>
        <p:spPr>
          <a:xfrm>
            <a:off x="981963" y="4090688"/>
            <a:ext cx="79203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Fidelizar clientes de compra única y  ocasionales mediante estrategia de marketing.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Ej: “descuentos eternos”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4DB"/>
        </a:solidFill>
      </p:bgPr>
    </p:bg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34"/>
          <p:cNvGrpSpPr/>
          <p:nvPr/>
        </p:nvGrpSpPr>
        <p:grpSpPr>
          <a:xfrm>
            <a:off x="646125" y="3681344"/>
            <a:ext cx="7974650" cy="892156"/>
            <a:chOff x="801125" y="3214206"/>
            <a:chExt cx="7974650" cy="892156"/>
          </a:xfrm>
        </p:grpSpPr>
        <p:sp>
          <p:nvSpPr>
            <p:cNvPr id="588" name="Google Shape;588;p34"/>
            <p:cNvSpPr txBox="1"/>
            <p:nvPr/>
          </p:nvSpPr>
          <p:spPr>
            <a:xfrm>
              <a:off x="4845759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Optimizar campañas de marketing en países clave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89" name="Google Shape;589;p34"/>
            <p:cNvSpPr txBox="1"/>
            <p:nvPr/>
          </p:nvSpPr>
          <p:spPr>
            <a:xfrm>
              <a:off x="2823451" y="3469463"/>
              <a:ext cx="17838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Feedback del sector de atención de consultas y mejorar el servicio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90" name="Google Shape;590;p34"/>
            <p:cNvSpPr txBox="1"/>
            <p:nvPr/>
          </p:nvSpPr>
          <p:spPr>
            <a:xfrm>
              <a:off x="6868075" y="3469463"/>
              <a:ext cx="19077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Explorar otros mercados para incrementar presencia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591" name="Google Shape;591;p34"/>
            <p:cNvGrpSpPr/>
            <p:nvPr/>
          </p:nvGrpSpPr>
          <p:grpSpPr>
            <a:xfrm>
              <a:off x="801125" y="3214206"/>
              <a:ext cx="1907700" cy="892144"/>
              <a:chOff x="801125" y="3214206"/>
              <a:chExt cx="1907700" cy="892144"/>
            </a:xfrm>
          </p:grpSpPr>
          <p:sp>
            <p:nvSpPr>
              <p:cNvPr id="592" name="Google Shape;592;p34"/>
              <p:cNvSpPr txBox="1"/>
              <p:nvPr/>
            </p:nvSpPr>
            <p:spPr>
              <a:xfrm>
                <a:off x="801125" y="3469450"/>
                <a:ext cx="19077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Verificar experiencia de usuario en la plataforma de compra</a:t>
                </a:r>
                <a:endParaRPr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3" name="Google Shape;593;p34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594" name="Google Shape;594;p3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95" name="Google Shape;595;p34"/>
          <p:cNvGrpSpPr/>
          <p:nvPr/>
        </p:nvGrpSpPr>
        <p:grpSpPr>
          <a:xfrm>
            <a:off x="646075" y="1375075"/>
            <a:ext cx="7762950" cy="636900"/>
            <a:chOff x="801125" y="3469450"/>
            <a:chExt cx="7762950" cy="636900"/>
          </a:xfrm>
        </p:grpSpPr>
        <p:sp>
          <p:nvSpPr>
            <p:cNvPr id="596" name="Google Shape;596;p34"/>
            <p:cNvSpPr txBox="1"/>
            <p:nvPr/>
          </p:nvSpPr>
          <p:spPr>
            <a:xfrm>
              <a:off x="4845759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Promocionar productos con alto margen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97" name="Google Shape;597;p34"/>
            <p:cNvSpPr txBox="1"/>
            <p:nvPr/>
          </p:nvSpPr>
          <p:spPr>
            <a:xfrm>
              <a:off x="2823442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Ampliar la categoría de Oficina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98" name="Google Shape;598;p34"/>
            <p:cNvSpPr txBox="1"/>
            <p:nvPr/>
          </p:nvSpPr>
          <p:spPr>
            <a:xfrm>
              <a:off x="6674375" y="3469450"/>
              <a:ext cx="18897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Combinar productos mayor salida con otros mejor porcentaje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99" name="Google Shape;599;p34"/>
            <p:cNvSpPr txBox="1"/>
            <p:nvPr/>
          </p:nvSpPr>
          <p:spPr>
            <a:xfrm>
              <a:off x="801125" y="3469450"/>
              <a:ext cx="17235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Diversificación de productos en Accesorios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00" name="Google Shape;600;p34"/>
          <p:cNvGrpSpPr/>
          <p:nvPr/>
        </p:nvGrpSpPr>
        <p:grpSpPr>
          <a:xfrm>
            <a:off x="735950" y="2536800"/>
            <a:ext cx="7762825" cy="636900"/>
            <a:chOff x="801125" y="3469450"/>
            <a:chExt cx="7762825" cy="636900"/>
          </a:xfrm>
        </p:grpSpPr>
        <p:sp>
          <p:nvSpPr>
            <p:cNvPr id="601" name="Google Shape;601;p34"/>
            <p:cNvSpPr txBox="1"/>
            <p:nvPr/>
          </p:nvSpPr>
          <p:spPr>
            <a:xfrm>
              <a:off x="4845750" y="3469450"/>
              <a:ext cx="18690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Fomentar la recurrencia CCU mediante descuentos en futuras compras.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02" name="Google Shape;602;p34"/>
            <p:cNvSpPr txBox="1"/>
            <p:nvPr/>
          </p:nvSpPr>
          <p:spPr>
            <a:xfrm>
              <a:off x="2823442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Ajuste de precios en productos de bajo margen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03" name="Google Shape;603;p34"/>
            <p:cNvSpPr txBox="1"/>
            <p:nvPr/>
          </p:nvSpPr>
          <p:spPr>
            <a:xfrm>
              <a:off x="6797250" y="3469450"/>
              <a:ext cx="17667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Beneficios de lealtad CR  para motivar una frecuencia más alta de compras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04" name="Google Shape;604;p34"/>
            <p:cNvSpPr txBox="1"/>
            <p:nvPr/>
          </p:nvSpPr>
          <p:spPr>
            <a:xfrm>
              <a:off x="801125" y="3469450"/>
              <a:ext cx="16959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Liquidar stock productos con menor salida y bajo margen</a:t>
              </a:r>
              <a:endPara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05" name="Google Shape;605;p34"/>
          <p:cNvSpPr txBox="1"/>
          <p:nvPr/>
        </p:nvSpPr>
        <p:spPr>
          <a:xfrm>
            <a:off x="1321875" y="302550"/>
            <a:ext cx="688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ACCIONES RECOMENDADAS</a:t>
            </a:r>
            <a:endParaRPr b="1"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1445349" y="1147173"/>
            <a:ext cx="201164" cy="20115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34"/>
          <p:cNvGrpSpPr/>
          <p:nvPr/>
        </p:nvGrpSpPr>
        <p:grpSpPr>
          <a:xfrm>
            <a:off x="5394693" y="1100179"/>
            <a:ext cx="201165" cy="191131"/>
            <a:chOff x="6618700" y="1635475"/>
            <a:chExt cx="456675" cy="432325"/>
          </a:xfrm>
        </p:grpSpPr>
        <p:sp>
          <p:nvSpPr>
            <p:cNvPr id="608" name="Google Shape;608;p34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4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4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4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34"/>
          <p:cNvGrpSpPr/>
          <p:nvPr/>
        </p:nvGrpSpPr>
        <p:grpSpPr>
          <a:xfrm>
            <a:off x="3464608" y="1147163"/>
            <a:ext cx="182873" cy="152394"/>
            <a:chOff x="2599525" y="3688600"/>
            <a:chExt cx="428675" cy="351950"/>
          </a:xfrm>
        </p:grpSpPr>
        <p:sp>
          <p:nvSpPr>
            <p:cNvPr id="614" name="Google Shape;614;p34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4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4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34"/>
          <p:cNvGrpSpPr/>
          <p:nvPr/>
        </p:nvGrpSpPr>
        <p:grpSpPr>
          <a:xfrm>
            <a:off x="7343083" y="1165936"/>
            <a:ext cx="201153" cy="191101"/>
            <a:chOff x="5233525" y="4954450"/>
            <a:chExt cx="538275" cy="516350"/>
          </a:xfrm>
        </p:grpSpPr>
        <p:sp>
          <p:nvSpPr>
            <p:cNvPr id="618" name="Google Shape;618;p34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4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4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4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4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4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34"/>
          <p:cNvGrpSpPr/>
          <p:nvPr/>
        </p:nvGrpSpPr>
        <p:grpSpPr>
          <a:xfrm>
            <a:off x="1445354" y="2334387"/>
            <a:ext cx="160015" cy="228610"/>
            <a:chOff x="6689325" y="2984125"/>
            <a:chExt cx="315425" cy="443300"/>
          </a:xfrm>
        </p:grpSpPr>
        <p:sp>
          <p:nvSpPr>
            <p:cNvPr id="630" name="Google Shape;630;p34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4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34"/>
          <p:cNvSpPr/>
          <p:nvPr/>
        </p:nvSpPr>
        <p:spPr>
          <a:xfrm>
            <a:off x="3442720" y="2314632"/>
            <a:ext cx="180627" cy="181175"/>
          </a:xfrm>
          <a:custGeom>
            <a:rect b="b" l="l" r="r" t="t"/>
            <a:pathLst>
              <a:path extrusionOk="0" h="5947" w="5929">
                <a:moveTo>
                  <a:pt x="4679" y="0"/>
                </a:moveTo>
                <a:lnTo>
                  <a:pt x="4567" y="19"/>
                </a:lnTo>
                <a:lnTo>
                  <a:pt x="4474" y="37"/>
                </a:lnTo>
                <a:lnTo>
                  <a:pt x="4381" y="93"/>
                </a:lnTo>
                <a:lnTo>
                  <a:pt x="4288" y="168"/>
                </a:lnTo>
                <a:lnTo>
                  <a:pt x="3747" y="690"/>
                </a:lnTo>
                <a:lnTo>
                  <a:pt x="3729" y="746"/>
                </a:lnTo>
                <a:lnTo>
                  <a:pt x="3710" y="802"/>
                </a:lnTo>
                <a:lnTo>
                  <a:pt x="3729" y="857"/>
                </a:lnTo>
                <a:lnTo>
                  <a:pt x="3747" y="895"/>
                </a:lnTo>
                <a:lnTo>
                  <a:pt x="5033" y="2181"/>
                </a:lnTo>
                <a:lnTo>
                  <a:pt x="5089" y="2218"/>
                </a:lnTo>
                <a:lnTo>
                  <a:pt x="5182" y="2218"/>
                </a:lnTo>
                <a:lnTo>
                  <a:pt x="5238" y="2181"/>
                </a:lnTo>
                <a:lnTo>
                  <a:pt x="5779" y="1640"/>
                </a:lnTo>
                <a:lnTo>
                  <a:pt x="5835" y="1566"/>
                </a:lnTo>
                <a:lnTo>
                  <a:pt x="5891" y="1473"/>
                </a:lnTo>
                <a:lnTo>
                  <a:pt x="5928" y="1361"/>
                </a:lnTo>
                <a:lnTo>
                  <a:pt x="5928" y="1249"/>
                </a:lnTo>
                <a:lnTo>
                  <a:pt x="5928" y="1156"/>
                </a:lnTo>
                <a:lnTo>
                  <a:pt x="5891" y="1044"/>
                </a:lnTo>
                <a:lnTo>
                  <a:pt x="5835" y="951"/>
                </a:lnTo>
                <a:lnTo>
                  <a:pt x="5779" y="857"/>
                </a:lnTo>
                <a:lnTo>
                  <a:pt x="5071" y="168"/>
                </a:lnTo>
                <a:lnTo>
                  <a:pt x="4977" y="93"/>
                </a:lnTo>
                <a:lnTo>
                  <a:pt x="4884" y="37"/>
                </a:lnTo>
                <a:lnTo>
                  <a:pt x="4791" y="19"/>
                </a:lnTo>
                <a:lnTo>
                  <a:pt x="4679" y="0"/>
                </a:lnTo>
                <a:close/>
                <a:moveTo>
                  <a:pt x="3393" y="1883"/>
                </a:moveTo>
                <a:lnTo>
                  <a:pt x="3449" y="1920"/>
                </a:lnTo>
                <a:lnTo>
                  <a:pt x="3486" y="1976"/>
                </a:lnTo>
                <a:lnTo>
                  <a:pt x="3505" y="2050"/>
                </a:lnTo>
                <a:lnTo>
                  <a:pt x="3486" y="2106"/>
                </a:lnTo>
                <a:lnTo>
                  <a:pt x="3449" y="2162"/>
                </a:lnTo>
                <a:lnTo>
                  <a:pt x="1660" y="3952"/>
                </a:lnTo>
                <a:lnTo>
                  <a:pt x="1604" y="3970"/>
                </a:lnTo>
                <a:lnTo>
                  <a:pt x="1548" y="3989"/>
                </a:lnTo>
                <a:lnTo>
                  <a:pt x="1492" y="3970"/>
                </a:lnTo>
                <a:lnTo>
                  <a:pt x="1436" y="3952"/>
                </a:lnTo>
                <a:lnTo>
                  <a:pt x="1399" y="3896"/>
                </a:lnTo>
                <a:lnTo>
                  <a:pt x="1380" y="3821"/>
                </a:lnTo>
                <a:lnTo>
                  <a:pt x="1399" y="3765"/>
                </a:lnTo>
                <a:lnTo>
                  <a:pt x="1436" y="3709"/>
                </a:lnTo>
                <a:lnTo>
                  <a:pt x="3225" y="1920"/>
                </a:lnTo>
                <a:lnTo>
                  <a:pt x="3281" y="1883"/>
                </a:lnTo>
                <a:close/>
                <a:moveTo>
                  <a:pt x="1007" y="4362"/>
                </a:moveTo>
                <a:lnTo>
                  <a:pt x="1007" y="4921"/>
                </a:lnTo>
                <a:lnTo>
                  <a:pt x="1566" y="4921"/>
                </a:lnTo>
                <a:lnTo>
                  <a:pt x="1566" y="5331"/>
                </a:lnTo>
                <a:lnTo>
                  <a:pt x="821" y="5462"/>
                </a:lnTo>
                <a:lnTo>
                  <a:pt x="467" y="5107"/>
                </a:lnTo>
                <a:lnTo>
                  <a:pt x="597" y="4362"/>
                </a:lnTo>
                <a:close/>
                <a:moveTo>
                  <a:pt x="3337" y="1118"/>
                </a:moveTo>
                <a:lnTo>
                  <a:pt x="3300" y="1156"/>
                </a:lnTo>
                <a:lnTo>
                  <a:pt x="243" y="4213"/>
                </a:lnTo>
                <a:lnTo>
                  <a:pt x="1" y="5611"/>
                </a:lnTo>
                <a:lnTo>
                  <a:pt x="1" y="5685"/>
                </a:lnTo>
                <a:lnTo>
                  <a:pt x="1" y="5741"/>
                </a:lnTo>
                <a:lnTo>
                  <a:pt x="38" y="5816"/>
                </a:lnTo>
                <a:lnTo>
                  <a:pt x="75" y="5853"/>
                </a:lnTo>
                <a:lnTo>
                  <a:pt x="131" y="5890"/>
                </a:lnTo>
                <a:lnTo>
                  <a:pt x="187" y="5928"/>
                </a:lnTo>
                <a:lnTo>
                  <a:pt x="243" y="5946"/>
                </a:lnTo>
                <a:lnTo>
                  <a:pt x="317" y="5928"/>
                </a:lnTo>
                <a:lnTo>
                  <a:pt x="1734" y="5685"/>
                </a:lnTo>
                <a:lnTo>
                  <a:pt x="4772" y="2647"/>
                </a:lnTo>
                <a:lnTo>
                  <a:pt x="4810" y="2591"/>
                </a:lnTo>
                <a:lnTo>
                  <a:pt x="4810" y="2535"/>
                </a:lnTo>
                <a:lnTo>
                  <a:pt x="4810" y="2498"/>
                </a:lnTo>
                <a:lnTo>
                  <a:pt x="4772" y="2442"/>
                </a:lnTo>
                <a:lnTo>
                  <a:pt x="3486" y="1156"/>
                </a:lnTo>
                <a:lnTo>
                  <a:pt x="3449" y="11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36" name="Google Shape;636;p34"/>
          <p:cNvGrpSpPr/>
          <p:nvPr/>
        </p:nvGrpSpPr>
        <p:grpSpPr>
          <a:xfrm>
            <a:off x="5595855" y="2286338"/>
            <a:ext cx="182876" cy="237754"/>
            <a:chOff x="1959600" y="4980625"/>
            <a:chExt cx="364150" cy="464000"/>
          </a:xfrm>
        </p:grpSpPr>
        <p:sp>
          <p:nvSpPr>
            <p:cNvPr id="637" name="Google Shape;637;p34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4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4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4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4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4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34"/>
          <p:cNvSpPr/>
          <p:nvPr/>
        </p:nvSpPr>
        <p:spPr>
          <a:xfrm>
            <a:off x="7496205" y="2358397"/>
            <a:ext cx="203323" cy="180597"/>
          </a:xfrm>
          <a:custGeom>
            <a:rect b="b" l="l" r="r" t="t"/>
            <a:pathLst>
              <a:path extrusionOk="0" h="5928" w="6674">
                <a:moveTo>
                  <a:pt x="2443" y="0"/>
                </a:moveTo>
                <a:lnTo>
                  <a:pt x="2275" y="37"/>
                </a:lnTo>
                <a:lnTo>
                  <a:pt x="2126" y="93"/>
                </a:lnTo>
                <a:lnTo>
                  <a:pt x="1995" y="187"/>
                </a:lnTo>
                <a:lnTo>
                  <a:pt x="1846" y="336"/>
                </a:lnTo>
                <a:lnTo>
                  <a:pt x="1753" y="503"/>
                </a:lnTo>
                <a:lnTo>
                  <a:pt x="1697" y="690"/>
                </a:lnTo>
                <a:lnTo>
                  <a:pt x="1660" y="876"/>
                </a:lnTo>
                <a:lnTo>
                  <a:pt x="1678" y="1063"/>
                </a:lnTo>
                <a:lnTo>
                  <a:pt x="1716" y="1249"/>
                </a:lnTo>
                <a:lnTo>
                  <a:pt x="1809" y="1417"/>
                </a:lnTo>
                <a:lnTo>
                  <a:pt x="1921" y="1566"/>
                </a:lnTo>
                <a:lnTo>
                  <a:pt x="3188" y="2889"/>
                </a:lnTo>
                <a:lnTo>
                  <a:pt x="3263" y="2945"/>
                </a:lnTo>
                <a:lnTo>
                  <a:pt x="3337" y="2964"/>
                </a:lnTo>
                <a:lnTo>
                  <a:pt x="3412" y="2945"/>
                </a:lnTo>
                <a:lnTo>
                  <a:pt x="3487" y="2889"/>
                </a:lnTo>
                <a:lnTo>
                  <a:pt x="4754" y="1566"/>
                </a:lnTo>
                <a:lnTo>
                  <a:pt x="4866" y="1417"/>
                </a:lnTo>
                <a:lnTo>
                  <a:pt x="4940" y="1249"/>
                </a:lnTo>
                <a:lnTo>
                  <a:pt x="4996" y="1063"/>
                </a:lnTo>
                <a:lnTo>
                  <a:pt x="5015" y="876"/>
                </a:lnTo>
                <a:lnTo>
                  <a:pt x="4978" y="690"/>
                </a:lnTo>
                <a:lnTo>
                  <a:pt x="4922" y="503"/>
                </a:lnTo>
                <a:lnTo>
                  <a:pt x="4810" y="336"/>
                </a:lnTo>
                <a:lnTo>
                  <a:pt x="4679" y="187"/>
                </a:lnTo>
                <a:lnTo>
                  <a:pt x="4549" y="93"/>
                </a:lnTo>
                <a:lnTo>
                  <a:pt x="4381" y="37"/>
                </a:lnTo>
                <a:lnTo>
                  <a:pt x="4232" y="0"/>
                </a:lnTo>
                <a:lnTo>
                  <a:pt x="4064" y="0"/>
                </a:lnTo>
                <a:lnTo>
                  <a:pt x="3897" y="19"/>
                </a:lnTo>
                <a:lnTo>
                  <a:pt x="3747" y="75"/>
                </a:lnTo>
                <a:lnTo>
                  <a:pt x="3598" y="168"/>
                </a:lnTo>
                <a:lnTo>
                  <a:pt x="3468" y="280"/>
                </a:lnTo>
                <a:lnTo>
                  <a:pt x="3337" y="429"/>
                </a:lnTo>
                <a:lnTo>
                  <a:pt x="3207" y="280"/>
                </a:lnTo>
                <a:lnTo>
                  <a:pt x="3076" y="168"/>
                </a:lnTo>
                <a:lnTo>
                  <a:pt x="2927" y="75"/>
                </a:lnTo>
                <a:lnTo>
                  <a:pt x="2778" y="19"/>
                </a:lnTo>
                <a:lnTo>
                  <a:pt x="2610" y="0"/>
                </a:lnTo>
                <a:close/>
                <a:moveTo>
                  <a:pt x="2219" y="3691"/>
                </a:moveTo>
                <a:lnTo>
                  <a:pt x="1995" y="3728"/>
                </a:lnTo>
                <a:lnTo>
                  <a:pt x="1772" y="3784"/>
                </a:lnTo>
                <a:lnTo>
                  <a:pt x="1548" y="3877"/>
                </a:lnTo>
                <a:lnTo>
                  <a:pt x="1362" y="4008"/>
                </a:lnTo>
                <a:lnTo>
                  <a:pt x="821" y="4436"/>
                </a:lnTo>
                <a:lnTo>
                  <a:pt x="187" y="4436"/>
                </a:lnTo>
                <a:lnTo>
                  <a:pt x="113" y="4455"/>
                </a:lnTo>
                <a:lnTo>
                  <a:pt x="57" y="4492"/>
                </a:lnTo>
                <a:lnTo>
                  <a:pt x="1" y="4548"/>
                </a:lnTo>
                <a:lnTo>
                  <a:pt x="1" y="4623"/>
                </a:lnTo>
                <a:lnTo>
                  <a:pt x="1" y="5741"/>
                </a:lnTo>
                <a:lnTo>
                  <a:pt x="1" y="5816"/>
                </a:lnTo>
                <a:lnTo>
                  <a:pt x="57" y="5872"/>
                </a:lnTo>
                <a:lnTo>
                  <a:pt x="113" y="5909"/>
                </a:lnTo>
                <a:lnTo>
                  <a:pt x="187" y="5928"/>
                </a:lnTo>
                <a:lnTo>
                  <a:pt x="4325" y="5928"/>
                </a:lnTo>
                <a:lnTo>
                  <a:pt x="4437" y="5909"/>
                </a:lnTo>
                <a:lnTo>
                  <a:pt x="4568" y="5890"/>
                </a:lnTo>
                <a:lnTo>
                  <a:pt x="4679" y="5834"/>
                </a:lnTo>
                <a:lnTo>
                  <a:pt x="4791" y="5760"/>
                </a:lnTo>
                <a:lnTo>
                  <a:pt x="6543" y="4362"/>
                </a:lnTo>
                <a:lnTo>
                  <a:pt x="6599" y="4306"/>
                </a:lnTo>
                <a:lnTo>
                  <a:pt x="6637" y="4231"/>
                </a:lnTo>
                <a:lnTo>
                  <a:pt x="6674" y="4157"/>
                </a:lnTo>
                <a:lnTo>
                  <a:pt x="6674" y="4082"/>
                </a:lnTo>
                <a:lnTo>
                  <a:pt x="6674" y="4008"/>
                </a:lnTo>
                <a:lnTo>
                  <a:pt x="6655" y="3933"/>
                </a:lnTo>
                <a:lnTo>
                  <a:pt x="6618" y="3859"/>
                </a:lnTo>
                <a:lnTo>
                  <a:pt x="6543" y="3784"/>
                </a:lnTo>
                <a:lnTo>
                  <a:pt x="6506" y="3747"/>
                </a:lnTo>
                <a:lnTo>
                  <a:pt x="6432" y="3728"/>
                </a:lnTo>
                <a:lnTo>
                  <a:pt x="6376" y="3709"/>
                </a:lnTo>
                <a:lnTo>
                  <a:pt x="6301" y="3709"/>
                </a:lnTo>
                <a:lnTo>
                  <a:pt x="6171" y="3728"/>
                </a:lnTo>
                <a:lnTo>
                  <a:pt x="6115" y="3747"/>
                </a:lnTo>
                <a:lnTo>
                  <a:pt x="6059" y="3784"/>
                </a:lnTo>
                <a:lnTo>
                  <a:pt x="4978" y="4641"/>
                </a:lnTo>
                <a:lnTo>
                  <a:pt x="4885" y="4716"/>
                </a:lnTo>
                <a:lnTo>
                  <a:pt x="4773" y="4772"/>
                </a:lnTo>
                <a:lnTo>
                  <a:pt x="4642" y="4809"/>
                </a:lnTo>
                <a:lnTo>
                  <a:pt x="3095" y="4809"/>
                </a:lnTo>
                <a:lnTo>
                  <a:pt x="3039" y="4772"/>
                </a:lnTo>
                <a:lnTo>
                  <a:pt x="2983" y="4716"/>
                </a:lnTo>
                <a:lnTo>
                  <a:pt x="2965" y="4660"/>
                </a:lnTo>
                <a:lnTo>
                  <a:pt x="2965" y="4586"/>
                </a:lnTo>
                <a:lnTo>
                  <a:pt x="3002" y="4511"/>
                </a:lnTo>
                <a:lnTo>
                  <a:pt x="3076" y="4455"/>
                </a:lnTo>
                <a:lnTo>
                  <a:pt x="3151" y="4436"/>
                </a:lnTo>
                <a:lnTo>
                  <a:pt x="4120" y="4436"/>
                </a:lnTo>
                <a:lnTo>
                  <a:pt x="4195" y="4418"/>
                </a:lnTo>
                <a:lnTo>
                  <a:pt x="4307" y="4362"/>
                </a:lnTo>
                <a:lnTo>
                  <a:pt x="4363" y="4306"/>
                </a:lnTo>
                <a:lnTo>
                  <a:pt x="4400" y="4250"/>
                </a:lnTo>
                <a:lnTo>
                  <a:pt x="4419" y="4194"/>
                </a:lnTo>
                <a:lnTo>
                  <a:pt x="4437" y="4138"/>
                </a:lnTo>
                <a:lnTo>
                  <a:pt x="4456" y="4045"/>
                </a:lnTo>
                <a:lnTo>
                  <a:pt x="4437" y="3970"/>
                </a:lnTo>
                <a:lnTo>
                  <a:pt x="4400" y="3896"/>
                </a:lnTo>
                <a:lnTo>
                  <a:pt x="4363" y="3821"/>
                </a:lnTo>
                <a:lnTo>
                  <a:pt x="4307" y="3784"/>
                </a:lnTo>
                <a:lnTo>
                  <a:pt x="4232" y="3728"/>
                </a:lnTo>
                <a:lnTo>
                  <a:pt x="4158" y="3709"/>
                </a:lnTo>
                <a:lnTo>
                  <a:pt x="4083" y="36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5" name="Google Shape;645;p34"/>
          <p:cNvSpPr/>
          <p:nvPr/>
        </p:nvSpPr>
        <p:spPr>
          <a:xfrm>
            <a:off x="3366771" y="3722836"/>
            <a:ext cx="201152" cy="191096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6" name="Google Shape;646;p34"/>
          <p:cNvGrpSpPr/>
          <p:nvPr/>
        </p:nvGrpSpPr>
        <p:grpSpPr>
          <a:xfrm>
            <a:off x="7497282" y="3681075"/>
            <a:ext cx="201160" cy="211207"/>
            <a:chOff x="3951850" y="2985350"/>
            <a:chExt cx="407950" cy="416500"/>
          </a:xfrm>
        </p:grpSpPr>
        <p:sp>
          <p:nvSpPr>
            <p:cNvPr id="647" name="Google Shape;647;p34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4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4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4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1" name="Google Shape;651;p34"/>
          <p:cNvSpPr/>
          <p:nvPr/>
        </p:nvSpPr>
        <p:spPr>
          <a:xfrm>
            <a:off x="5336614" y="3722816"/>
            <a:ext cx="201183" cy="191124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2" name="Google Shape;652;p34"/>
          <p:cNvGrpSpPr/>
          <p:nvPr/>
        </p:nvGrpSpPr>
        <p:grpSpPr>
          <a:xfrm>
            <a:off x="362408" y="264321"/>
            <a:ext cx="484647" cy="484619"/>
            <a:chOff x="576250" y="4319400"/>
            <a:chExt cx="442075" cy="442050"/>
          </a:xfrm>
        </p:grpSpPr>
        <p:sp>
          <p:nvSpPr>
            <p:cNvPr id="653" name="Google Shape;653;p34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4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4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4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" name="Google Shape;657;p34"/>
          <p:cNvSpPr txBox="1"/>
          <p:nvPr/>
        </p:nvSpPr>
        <p:spPr>
          <a:xfrm>
            <a:off x="313400" y="4626800"/>
            <a:ext cx="330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Karla"/>
                <a:ea typeface="Karla"/>
                <a:cs typeface="Karla"/>
                <a:sym typeface="Karla"/>
              </a:rPr>
              <a:t>CCU </a:t>
            </a:r>
            <a:r>
              <a:rPr lang="en" sz="800">
                <a:solidFill>
                  <a:srgbClr val="D9D9D9"/>
                </a:solidFill>
                <a:latin typeface="Karla"/>
                <a:ea typeface="Karla"/>
                <a:cs typeface="Karla"/>
                <a:sym typeface="Karla"/>
              </a:rPr>
              <a:t>Cliente compra única. </a:t>
            </a:r>
            <a:r>
              <a:rPr b="1" lang="en" sz="800">
                <a:solidFill>
                  <a:srgbClr val="D9D9D9"/>
                </a:solidFill>
                <a:latin typeface="Karla"/>
                <a:ea typeface="Karla"/>
                <a:cs typeface="Karla"/>
                <a:sym typeface="Karla"/>
              </a:rPr>
              <a:t>CR </a:t>
            </a:r>
            <a:r>
              <a:rPr lang="en" sz="800">
                <a:solidFill>
                  <a:srgbClr val="D9D9D9"/>
                </a:solidFill>
                <a:latin typeface="Karla"/>
                <a:ea typeface="Karla"/>
                <a:cs typeface="Karla"/>
                <a:sym typeface="Karla"/>
              </a:rPr>
              <a:t>Cliente </a:t>
            </a:r>
            <a:r>
              <a:rPr lang="en" sz="800">
                <a:solidFill>
                  <a:srgbClr val="D9D9D9"/>
                </a:solidFill>
                <a:latin typeface="Karla"/>
                <a:ea typeface="Karla"/>
                <a:cs typeface="Karla"/>
                <a:sym typeface="Karla"/>
              </a:rPr>
              <a:t>recurrente</a:t>
            </a:r>
            <a:endParaRPr sz="800">
              <a:solidFill>
                <a:srgbClr val="D9D9D9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1C4DB"/>
        </a:soli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5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53358"/>
                </a:solidFill>
              </a:rPr>
              <a:t>GRACIAS</a:t>
            </a:r>
            <a:r>
              <a:rPr lang="en" sz="3600">
                <a:solidFill>
                  <a:srgbClr val="853358"/>
                </a:solidFill>
              </a:rPr>
              <a:t>!</a:t>
            </a:r>
            <a:endParaRPr sz="3600">
              <a:solidFill>
                <a:srgbClr val="853358"/>
              </a:solidFill>
            </a:endParaRPr>
          </a:p>
        </p:txBody>
      </p:sp>
      <p:grpSp>
        <p:nvGrpSpPr>
          <p:cNvPr id="663" name="Google Shape;663;p35"/>
          <p:cNvGrpSpPr/>
          <p:nvPr/>
        </p:nvGrpSpPr>
        <p:grpSpPr>
          <a:xfrm>
            <a:off x="939904" y="1501729"/>
            <a:ext cx="462632" cy="462632"/>
            <a:chOff x="1278900" y="2333250"/>
            <a:chExt cx="381175" cy="381175"/>
          </a:xfrm>
        </p:grpSpPr>
        <p:sp>
          <p:nvSpPr>
            <p:cNvPr id="664" name="Google Shape;664;p35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5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5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5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3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54D6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444250" y="80065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6607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66073"/>
                </a:solidFill>
              </a:rPr>
              <a:t>DESCRIPCIÓN DEL PROYECTO</a:t>
            </a:r>
            <a:endParaRPr sz="2200">
              <a:solidFill>
                <a:srgbClr val="466073"/>
              </a:solidFill>
            </a:endParaRPr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6"/>
          <p:cNvSpPr txBox="1"/>
          <p:nvPr>
            <p:ph idx="4294967295" type="body"/>
          </p:nvPr>
        </p:nvSpPr>
        <p:spPr>
          <a:xfrm>
            <a:off x="1412500" y="1375450"/>
            <a:ext cx="54657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Diseñar y crear una base de datos simulada en MySQL que represente la operación de una tienda en línea, incluyendo información sobre ventas, productos, clientes y transacciones.</a:t>
            </a:r>
            <a:endParaRPr sz="1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Realizar un análisis de las ventas en </a:t>
            </a:r>
            <a:r>
              <a:rPr lang="en" sz="1200"/>
              <a:t> Power BI con </a:t>
            </a:r>
            <a:r>
              <a:rPr lang="en" sz="1200"/>
              <a:t>los datos </a:t>
            </a:r>
            <a:r>
              <a:rPr lang="en" sz="1200"/>
              <a:t>previamente creas </a:t>
            </a:r>
            <a:r>
              <a:rPr lang="en" sz="1200"/>
              <a:t>en la base de datos MySQL.</a:t>
            </a:r>
            <a:endParaRPr sz="1200"/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LAP Tech Store vende productos de electrónica y otros que se complementan con esta categoría.</a:t>
            </a:r>
            <a:endParaRPr sz="1200"/>
          </a:p>
          <a:p>
            <a:pPr indent="0" lvl="0" marL="45720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Mediante el  análisis integral de los datos de ventas, clientes, productos y costos se persigue mejorar la estrategia de marketing para aumentar la rentabilidad de la empresa y  generar acciones para lograr el objetivo establecido para el 2025.</a:t>
            </a:r>
            <a:endParaRPr sz="12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09" name="Google Shape;109;p16"/>
          <p:cNvGrpSpPr/>
          <p:nvPr/>
        </p:nvGrpSpPr>
        <p:grpSpPr>
          <a:xfrm>
            <a:off x="575605" y="1702357"/>
            <a:ext cx="841266" cy="731514"/>
            <a:chOff x="5247525" y="3007275"/>
            <a:chExt cx="517575" cy="384825"/>
          </a:xfrm>
        </p:grpSpPr>
        <p:sp>
          <p:nvSpPr>
            <p:cNvPr id="110" name="Google Shape;110;p1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solidFill>
              <a:srgbClr val="D099B9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solidFill>
              <a:srgbClr val="D099B9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575780" y="2653036"/>
            <a:ext cx="822981" cy="731511"/>
            <a:chOff x="3932350" y="3714775"/>
            <a:chExt cx="439650" cy="319075"/>
          </a:xfrm>
        </p:grpSpPr>
        <p:sp>
          <p:nvSpPr>
            <p:cNvPr id="113" name="Google Shape;113;p1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solidFill>
              <a:srgbClr val="D099B9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solidFill>
              <a:srgbClr val="D099B9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solidFill>
              <a:srgbClr val="D099B9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solidFill>
              <a:srgbClr val="D099B9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solidFill>
              <a:srgbClr val="D099B9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589204" y="3689356"/>
            <a:ext cx="640088" cy="731523"/>
            <a:chOff x="6718575" y="2318625"/>
            <a:chExt cx="256950" cy="407375"/>
          </a:xfrm>
        </p:grpSpPr>
        <p:sp>
          <p:nvSpPr>
            <p:cNvPr id="119" name="Google Shape;119;p1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D099B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351951" y="275320"/>
            <a:ext cx="466346" cy="484630"/>
            <a:chOff x="1923675" y="1633650"/>
            <a:chExt cx="436000" cy="435975"/>
          </a:xfrm>
        </p:grpSpPr>
        <p:sp>
          <p:nvSpPr>
            <p:cNvPr id="128" name="Google Shape;128;p1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607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321812" y="3180150"/>
            <a:ext cx="17217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66073"/>
                </a:solidFill>
              </a:rPr>
              <a:t>OBJETIVO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2860800" y="1463500"/>
            <a:ext cx="3911700" cy="642900"/>
          </a:xfrm>
          <a:prstGeom prst="rect">
            <a:avLst/>
          </a:prstGeom>
          <a:noFill/>
          <a:ln cap="flat" cmpd="sng" w="9525">
            <a:solidFill>
              <a:srgbClr val="46607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Analizar el comportamiento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 los clientes.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2876700" y="582375"/>
            <a:ext cx="3879900" cy="642900"/>
          </a:xfrm>
          <a:prstGeom prst="rect">
            <a:avLst/>
          </a:prstGeom>
          <a:noFill/>
          <a:ln cap="flat" cmpd="sng" w="9525">
            <a:solidFill>
              <a:srgbClr val="46607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Determinar productos y categorías más rentables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838000" y="2321825"/>
            <a:ext cx="3957300" cy="642900"/>
          </a:xfrm>
          <a:prstGeom prst="rect">
            <a:avLst/>
          </a:prstGeom>
          <a:noFill/>
          <a:ln cap="flat" cmpd="sng" w="9525">
            <a:solidFill>
              <a:srgbClr val="46607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Visualizar las métricas clave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2860800" y="4190875"/>
            <a:ext cx="3675600" cy="642900"/>
          </a:xfrm>
          <a:prstGeom prst="rect">
            <a:avLst/>
          </a:prstGeom>
          <a:noFill/>
          <a:ln cap="flat" cmpd="sng" w="9525">
            <a:solidFill>
              <a:srgbClr val="46607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Optimizar costos y márgenes.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7"/>
          <p:cNvSpPr/>
          <p:nvPr/>
        </p:nvSpPr>
        <p:spPr>
          <a:xfrm flipH="1" rot="10800000">
            <a:off x="6635850" y="703600"/>
            <a:ext cx="2196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6576000" y="2458788"/>
            <a:ext cx="2196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6576000" y="3309273"/>
            <a:ext cx="2196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"/>
          <p:cNvSpPr txBox="1"/>
          <p:nvPr/>
        </p:nvSpPr>
        <p:spPr>
          <a:xfrm>
            <a:off x="2860800" y="3256350"/>
            <a:ext cx="3500100" cy="642900"/>
          </a:xfrm>
          <a:prstGeom prst="rect">
            <a:avLst/>
          </a:prstGeom>
          <a:noFill/>
          <a:ln cap="flat" cmpd="sng" w="9525">
            <a:solidFill>
              <a:srgbClr val="46607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Evaluar tendencias de ventas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601500" y="1300300"/>
            <a:ext cx="25848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Karla"/>
              <a:buChar char="○"/>
            </a:pP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gasto acumulado y frecuencia de compra.</a:t>
            </a:r>
            <a:endParaRPr sz="900">
              <a:solidFill>
                <a:schemeClr val="lt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857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Karla"/>
              <a:buChar char="○"/>
            </a:pP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productos más vendidos y las tendencias de consumo.</a:t>
            </a:r>
            <a:endParaRPr sz="900"/>
          </a:p>
        </p:txBody>
      </p:sp>
      <p:sp>
        <p:nvSpPr>
          <p:cNvPr id="149" name="Google Shape;149;p17"/>
          <p:cNvSpPr/>
          <p:nvPr/>
        </p:nvSpPr>
        <p:spPr>
          <a:xfrm flipH="1" rot="10800000">
            <a:off x="6694650" y="1543850"/>
            <a:ext cx="2196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6576000" y="4357050"/>
            <a:ext cx="219600" cy="22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 txBox="1"/>
          <p:nvPr/>
        </p:nvSpPr>
        <p:spPr>
          <a:xfrm>
            <a:off x="6555750" y="511575"/>
            <a:ext cx="2516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Karla"/>
              <a:buChar char="○"/>
            </a:pP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Márgenes</a:t>
            </a: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 de ganancia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6635850" y="2339900"/>
            <a:ext cx="2355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Karla"/>
              <a:buChar char="○"/>
            </a:pP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datos de ventas,</a:t>
            </a:r>
            <a:endParaRPr sz="900">
              <a:solidFill>
                <a:schemeClr val="lt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794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Karla"/>
              <a:buChar char="○"/>
            </a:pPr>
            <a:r>
              <a:rPr lang="en" sz="10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desempeño geográfico</a:t>
            </a:r>
            <a:endParaRPr sz="900">
              <a:solidFill>
                <a:schemeClr val="lt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6601500" y="3156275"/>
            <a:ext cx="25161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8575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Karla"/>
              <a:buChar char="○"/>
            </a:pP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estacionalidad</a:t>
            </a: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 y</a:t>
            </a:r>
            <a:endParaRPr sz="900">
              <a:solidFill>
                <a:schemeClr val="lt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Karla"/>
              <a:buChar char="○"/>
            </a:pP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patrones </a:t>
            </a: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recurrentes</a:t>
            </a:r>
            <a:r>
              <a:rPr lang="en" sz="11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100">
              <a:solidFill>
                <a:schemeClr val="lt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6635850" y="4003550"/>
            <a:ext cx="251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8575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Karla"/>
              <a:buChar char="○"/>
            </a:pP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Productos alto </a:t>
            </a: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volumen</a:t>
            </a: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 y </a:t>
            </a: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bajo</a:t>
            </a: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margen</a:t>
            </a:r>
            <a:endParaRPr sz="900">
              <a:solidFill>
                <a:schemeClr val="lt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Karla"/>
              <a:buChar char="○"/>
            </a:pPr>
            <a:r>
              <a:rPr lang="en" sz="9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Estrategias de mejora</a:t>
            </a:r>
            <a:r>
              <a:rPr lang="en" sz="1100">
                <a:solidFill>
                  <a:schemeClr val="lt2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sz="1100">
              <a:solidFill>
                <a:schemeClr val="lt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55" name="Google Shape;155;p17"/>
          <p:cNvGrpSpPr/>
          <p:nvPr/>
        </p:nvGrpSpPr>
        <p:grpSpPr>
          <a:xfrm>
            <a:off x="771186" y="2033757"/>
            <a:ext cx="822969" cy="884697"/>
            <a:chOff x="5961125" y="1623900"/>
            <a:chExt cx="427450" cy="448175"/>
          </a:xfrm>
        </p:grpSpPr>
        <p:sp>
          <p:nvSpPr>
            <p:cNvPr id="156" name="Google Shape;156;p17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607D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607D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607D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607D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607D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607D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607D8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4B7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098550" y="4566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66073"/>
                </a:solidFill>
              </a:rPr>
              <a:t>PREGUNTAS DE NEGOCIO</a:t>
            </a:r>
            <a:endParaRPr>
              <a:solidFill>
                <a:srgbClr val="466073"/>
              </a:solidFill>
            </a:endParaRPr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523750" y="1949625"/>
            <a:ext cx="20655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Clientes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¿Quiénes son los clientes más valiosos?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¿Qué ciudades o países generan más ingresos?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¿Cuál es la frecuencia de compra?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p18"/>
          <p:cNvSpPr txBox="1"/>
          <p:nvPr>
            <p:ph idx="2" type="body"/>
          </p:nvPr>
        </p:nvSpPr>
        <p:spPr>
          <a:xfrm>
            <a:off x="3041800" y="1828800"/>
            <a:ext cx="2065500" cy="24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Ventas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¿Qué categorías de productos son más populares?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¿Qué productos G</a:t>
            </a:r>
            <a:r>
              <a:rPr lang="en" sz="1200"/>
              <a:t>eneran mayor ingreso?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¿Cuál es la tendencia de ventas por mes año?</a:t>
            </a:r>
            <a:endParaRPr sz="1200"/>
          </a:p>
        </p:txBody>
      </p:sp>
      <p:sp>
        <p:nvSpPr>
          <p:cNvPr id="170" name="Google Shape;170;p18"/>
          <p:cNvSpPr txBox="1"/>
          <p:nvPr>
            <p:ph idx="3" type="body"/>
          </p:nvPr>
        </p:nvSpPr>
        <p:spPr>
          <a:xfrm>
            <a:off x="5148361" y="1873525"/>
            <a:ext cx="2065500" cy="27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Costos y Rentabilidad</a:t>
            </a:r>
            <a:endParaRPr b="1"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¿Cuál es el margen de ganancia por producto?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¿Qué productos tienen alto volumen de ventas pero bajo margen de ganancia?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¿Cuáles son los productos con menores ventas?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2" name="Google Shape;172;p18"/>
          <p:cNvGrpSpPr/>
          <p:nvPr/>
        </p:nvGrpSpPr>
        <p:grpSpPr>
          <a:xfrm>
            <a:off x="301293" y="316017"/>
            <a:ext cx="484645" cy="484639"/>
            <a:chOff x="3951850" y="2985350"/>
            <a:chExt cx="407950" cy="416500"/>
          </a:xfrm>
        </p:grpSpPr>
        <p:sp>
          <p:nvSpPr>
            <p:cNvPr id="173" name="Google Shape;173;p18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18"/>
          <p:cNvSpPr/>
          <p:nvPr/>
        </p:nvSpPr>
        <p:spPr>
          <a:xfrm>
            <a:off x="1059186" y="1390841"/>
            <a:ext cx="502922" cy="50290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lt1"/>
          </a:solidFill>
          <a:ln cap="rnd" cmpd="sng" w="28575">
            <a:solidFill>
              <a:srgbClr val="B14B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" name="Google Shape;178;p18"/>
          <p:cNvGrpSpPr/>
          <p:nvPr/>
        </p:nvGrpSpPr>
        <p:grpSpPr>
          <a:xfrm>
            <a:off x="3395434" y="1297907"/>
            <a:ext cx="502911" cy="502904"/>
            <a:chOff x="1923075" y="3694075"/>
            <a:chExt cx="437200" cy="341600"/>
          </a:xfrm>
        </p:grpSpPr>
        <p:sp>
          <p:nvSpPr>
            <p:cNvPr id="179" name="Google Shape;179;p18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8"/>
          <p:cNvGrpSpPr/>
          <p:nvPr/>
        </p:nvGrpSpPr>
        <p:grpSpPr>
          <a:xfrm>
            <a:off x="5653831" y="1270307"/>
            <a:ext cx="502625" cy="502913"/>
            <a:chOff x="5292575" y="3681900"/>
            <a:chExt cx="420150" cy="373275"/>
          </a:xfrm>
        </p:grpSpPr>
        <p:sp>
          <p:nvSpPr>
            <p:cNvPr id="189" name="Google Shape;189;p18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B14B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18"/>
          <p:cNvSpPr txBox="1"/>
          <p:nvPr/>
        </p:nvSpPr>
        <p:spPr>
          <a:xfrm>
            <a:off x="1245700" y="4473813"/>
            <a:ext cx="281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66073"/>
                </a:solidFill>
                <a:latin typeface="Montserrat"/>
                <a:ea typeface="Montserrat"/>
                <a:cs typeface="Montserrat"/>
                <a:sym typeface="Montserrat"/>
              </a:rPr>
              <a:t>HERRAMIENTAS: </a:t>
            </a:r>
            <a:endParaRPr sz="1200"/>
          </a:p>
        </p:txBody>
      </p:sp>
      <p:pic>
        <p:nvPicPr>
          <p:cNvPr id="197" name="Google Shape;1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1963" y="4420085"/>
            <a:ext cx="64008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00" y="4407538"/>
            <a:ext cx="630936" cy="62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66073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>
            <p:ph type="title"/>
          </p:nvPr>
        </p:nvSpPr>
        <p:spPr>
          <a:xfrm>
            <a:off x="1786350" y="34105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66073"/>
                </a:solidFill>
              </a:rPr>
              <a:t>PROCESO DE TRABAJO</a:t>
            </a:r>
            <a:endParaRPr/>
          </a:p>
        </p:txBody>
      </p:sp>
      <p:sp>
        <p:nvSpPr>
          <p:cNvPr id="204" name="Google Shape;204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0" y="26758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0" y="26758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19"/>
          <p:cNvGrpSpPr/>
          <p:nvPr/>
        </p:nvGrpSpPr>
        <p:grpSpPr>
          <a:xfrm>
            <a:off x="1786339" y="2008201"/>
            <a:ext cx="473400" cy="473400"/>
            <a:chOff x="1786339" y="2008201"/>
            <a:chExt cx="473400" cy="473400"/>
          </a:xfrm>
        </p:grpSpPr>
        <p:sp>
          <p:nvSpPr>
            <p:cNvPr id="208" name="Google Shape;208;p19"/>
            <p:cNvSpPr/>
            <p:nvPr/>
          </p:nvSpPr>
          <p:spPr>
            <a:xfrm rot="8100000">
              <a:off x="1855667" y="20775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B14B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1913778" y="2138450"/>
              <a:ext cx="176400" cy="167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u="sng">
                  <a:solidFill>
                    <a:schemeClr val="hlink"/>
                  </a:solidFill>
                  <a:latin typeface="Karla"/>
                  <a:ea typeface="Karla"/>
                  <a:cs typeface="Karla"/>
                  <a:sym typeface="Karla"/>
                  <a:hlinkClick action="ppaction://hlinksldjump" r:id="rId3"/>
                </a:rPr>
                <a:t>....1   .</a:t>
              </a:r>
              <a:endParaRPr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10" name="Google Shape;210;p19"/>
          <p:cNvGrpSpPr/>
          <p:nvPr/>
        </p:nvGrpSpPr>
        <p:grpSpPr>
          <a:xfrm>
            <a:off x="3814414" y="2008201"/>
            <a:ext cx="473400" cy="473400"/>
            <a:chOff x="3814414" y="2008201"/>
            <a:chExt cx="473400" cy="473400"/>
          </a:xfrm>
        </p:grpSpPr>
        <p:sp>
          <p:nvSpPr>
            <p:cNvPr id="211" name="Google Shape;211;p19"/>
            <p:cNvSpPr/>
            <p:nvPr/>
          </p:nvSpPr>
          <p:spPr>
            <a:xfrm rot="8100000">
              <a:off x="3883742" y="20775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F083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984064" y="21712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3</a:t>
              </a:r>
              <a:endParaRPr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13" name="Google Shape;213;p19"/>
          <p:cNvGrpSpPr/>
          <p:nvPr/>
        </p:nvGrpSpPr>
        <p:grpSpPr>
          <a:xfrm>
            <a:off x="5842489" y="2008201"/>
            <a:ext cx="473400" cy="473400"/>
            <a:chOff x="5842489" y="2008201"/>
            <a:chExt cx="473400" cy="473400"/>
          </a:xfrm>
        </p:grpSpPr>
        <p:sp>
          <p:nvSpPr>
            <p:cNvPr id="214" name="Google Shape;214;p19"/>
            <p:cNvSpPr/>
            <p:nvPr/>
          </p:nvSpPr>
          <p:spPr>
            <a:xfrm rot="8100000">
              <a:off x="5911817" y="20775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654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6012139" y="21712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5</a:t>
              </a:r>
              <a:endParaRPr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16" name="Google Shape;216;p19"/>
          <p:cNvGrpSpPr/>
          <p:nvPr/>
        </p:nvGrpSpPr>
        <p:grpSpPr>
          <a:xfrm>
            <a:off x="4852739" y="3881100"/>
            <a:ext cx="473400" cy="473400"/>
            <a:chOff x="4852739" y="3881100"/>
            <a:chExt cx="473400" cy="473400"/>
          </a:xfrm>
        </p:grpSpPr>
        <p:sp>
          <p:nvSpPr>
            <p:cNvPr id="217" name="Google Shape;217;p19"/>
            <p:cNvSpPr/>
            <p:nvPr/>
          </p:nvSpPr>
          <p:spPr>
            <a:xfrm rot="-2700000">
              <a:off x="4922067" y="39504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8BAD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 flipH="1">
              <a:off x="5022389" y="40573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4</a:t>
              </a:r>
              <a:endParaRPr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19" name="Google Shape;219;p19"/>
          <p:cNvGrpSpPr/>
          <p:nvPr/>
        </p:nvGrpSpPr>
        <p:grpSpPr>
          <a:xfrm>
            <a:off x="2708739" y="3843000"/>
            <a:ext cx="473400" cy="473400"/>
            <a:chOff x="2824664" y="3881100"/>
            <a:chExt cx="473400" cy="473400"/>
          </a:xfrm>
        </p:grpSpPr>
        <p:sp>
          <p:nvSpPr>
            <p:cNvPr id="220" name="Google Shape;220;p19"/>
            <p:cNvSpPr/>
            <p:nvPr/>
          </p:nvSpPr>
          <p:spPr>
            <a:xfrm rot="-2700000">
              <a:off x="2893992" y="39504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rgbClr val="5372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 flipH="1">
              <a:off x="2994314" y="40573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dk2"/>
                  </a:solidFill>
                  <a:latin typeface="Karla"/>
                  <a:ea typeface="Karla"/>
                  <a:cs typeface="Karla"/>
                  <a:sym typeface="Karla"/>
                </a:rPr>
                <a:t>2</a:t>
              </a:r>
              <a:endParaRPr sz="11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sp>
        <p:nvSpPr>
          <p:cNvPr id="222" name="Google Shape;222;p19"/>
          <p:cNvSpPr txBox="1"/>
          <p:nvPr/>
        </p:nvSpPr>
        <p:spPr>
          <a:xfrm>
            <a:off x="909050" y="1068550"/>
            <a:ext cx="176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1. Diseño de la Base de Datos: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2. Creación de Tablas: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3. Inserción de Datos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4. Documentación</a:t>
            </a:r>
            <a:endParaRPr b="1" sz="10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654D65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54D65"/>
                </a:solidFill>
                <a:latin typeface="Karla"/>
                <a:ea typeface="Karla"/>
                <a:cs typeface="Karla"/>
                <a:sym typeface="Karla"/>
              </a:rPr>
              <a:t>CREACIÓN DEL CONJUNTO</a:t>
            </a:r>
            <a:endParaRPr b="1" sz="1100">
              <a:solidFill>
                <a:srgbClr val="654D65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54D65"/>
                </a:solidFill>
                <a:latin typeface="Karla"/>
                <a:ea typeface="Karla"/>
                <a:cs typeface="Karla"/>
                <a:sym typeface="Karla"/>
              </a:rPr>
              <a:t>DE DATOS</a:t>
            </a:r>
            <a:endParaRPr b="1" sz="1100">
              <a:solidFill>
                <a:srgbClr val="654D65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2854800" y="1674850"/>
            <a:ext cx="2249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54D65"/>
                </a:solidFill>
                <a:latin typeface="Karla"/>
                <a:ea typeface="Karla"/>
                <a:cs typeface="Karla"/>
                <a:sym typeface="Karla"/>
              </a:rPr>
              <a:t>ANÁLISIS Y VISUALIZACIÓN EN POWER BI</a:t>
            </a:r>
            <a:endParaRPr b="1" sz="1100">
              <a:solidFill>
                <a:srgbClr val="654D65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5436010" y="14609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54D65"/>
                </a:solidFill>
                <a:latin typeface="Karla"/>
                <a:ea typeface="Karla"/>
                <a:cs typeface="Karla"/>
                <a:sym typeface="Karla"/>
              </a:rPr>
              <a:t>INSIGHTS Y CONCLUSIONES</a:t>
            </a:r>
            <a:endParaRPr b="1" sz="1100">
              <a:solidFill>
                <a:srgbClr val="654D65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1963225" y="4368400"/>
            <a:ext cx="1905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54D65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r>
              <a:rPr b="1" lang="en" sz="1000">
                <a:solidFill>
                  <a:srgbClr val="654D65"/>
                </a:solidFill>
                <a:latin typeface="Karla"/>
                <a:ea typeface="Karla"/>
                <a:cs typeface="Karla"/>
                <a:sym typeface="Karla"/>
              </a:rPr>
              <a:t>EXPORTACIÓN Y ALMACENAMIENTO DEL CÓDIGO EN PLATAFORMA REMOTA</a:t>
            </a:r>
            <a:r>
              <a:rPr b="1" lang="en" sz="900">
                <a:solidFill>
                  <a:srgbClr val="654D65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  <a:endParaRPr b="1" sz="900">
              <a:solidFill>
                <a:srgbClr val="654D65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4236475" y="4368400"/>
            <a:ext cx="1869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654D65"/>
                </a:solidFill>
                <a:latin typeface="Karla"/>
                <a:ea typeface="Karla"/>
                <a:cs typeface="Karla"/>
                <a:sym typeface="Karla"/>
              </a:rPr>
              <a:t>ANÁLISIS DE DATOS SE EN UN DASHBOARD INTERACTIVO</a:t>
            </a:r>
            <a:r>
              <a:rPr b="1" lang="en" sz="11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b="1" sz="11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6106075" y="4149250"/>
            <a:ext cx="14577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1. Resumen General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2. Análisis de Clientes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3. Análisis de Productos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4. Tendencias Temporales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5. Rentabilidad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3305100" y="940775"/>
            <a:ext cx="1764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1. Conexión a la Base de Datos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2. Importación de Datos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3. Modelado de Datos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4. Análisis Exploratorio</a:t>
            </a:r>
            <a:endParaRPr sz="900">
              <a:solidFill>
                <a:schemeClr val="dk2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rPr>
              <a:t>5. Creación de Informes</a:t>
            </a:r>
            <a:endParaRPr/>
          </a:p>
        </p:txBody>
      </p:sp>
      <p:grpSp>
        <p:nvGrpSpPr>
          <p:cNvPr id="229" name="Google Shape;229;p19"/>
          <p:cNvGrpSpPr/>
          <p:nvPr/>
        </p:nvGrpSpPr>
        <p:grpSpPr>
          <a:xfrm>
            <a:off x="244958" y="294338"/>
            <a:ext cx="576061" cy="413033"/>
            <a:chOff x="5247525" y="3007275"/>
            <a:chExt cx="517575" cy="384825"/>
          </a:xfrm>
        </p:grpSpPr>
        <p:sp>
          <p:nvSpPr>
            <p:cNvPr id="230" name="Google Shape;230;p1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4B7F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1098550" y="4566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66073"/>
                </a:solidFill>
              </a:rPr>
              <a:t> CONJUNTO DE DATOS</a:t>
            </a:r>
            <a:endParaRPr>
              <a:solidFill>
                <a:srgbClr val="466073"/>
              </a:solidFill>
            </a:endParaRPr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549325" y="946375"/>
            <a:ext cx="4243500" cy="11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Creamos una base de datos simulada en MySQL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Representa la operación de una tienda online “LAP Tech Store”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Incluye información sobre ventas, productos, costos, clientes y transacciones.</a:t>
            </a:r>
            <a:endParaRPr sz="1000"/>
          </a:p>
        </p:txBody>
      </p:sp>
      <p:sp>
        <p:nvSpPr>
          <p:cNvPr id="238" name="Google Shape;238;p20"/>
          <p:cNvSpPr txBox="1"/>
          <p:nvPr>
            <p:ph idx="12" type="sldNum"/>
          </p:nvPr>
        </p:nvSpPr>
        <p:spPr>
          <a:xfrm>
            <a:off x="8521593" y="4432749"/>
            <a:ext cx="4350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9" name="Google Shape;239;p20"/>
          <p:cNvGrpSpPr/>
          <p:nvPr/>
        </p:nvGrpSpPr>
        <p:grpSpPr>
          <a:xfrm>
            <a:off x="295591" y="264893"/>
            <a:ext cx="369505" cy="369505"/>
            <a:chOff x="2594050" y="1631825"/>
            <a:chExt cx="439625" cy="439625"/>
          </a:xfrm>
        </p:grpSpPr>
        <p:sp>
          <p:nvSpPr>
            <p:cNvPr id="240" name="Google Shape;240;p20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solidFill>
              <a:schemeClr val="lt1"/>
            </a:solidFill>
            <a:ln cap="rnd" cmpd="sng" w="2857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4" name="Google Shape;244;p20"/>
          <p:cNvSpPr/>
          <p:nvPr/>
        </p:nvSpPr>
        <p:spPr>
          <a:xfrm>
            <a:off x="4691100" y="1530577"/>
            <a:ext cx="4026053" cy="2902177"/>
          </a:xfrm>
          <a:custGeom>
            <a:rect b="b" l="l" r="r" t="t"/>
            <a:pathLst>
              <a:path extrusionOk="0" h="3454973" w="5161606">
                <a:moveTo>
                  <a:pt x="4992053" y="0"/>
                </a:moveTo>
                <a:lnTo>
                  <a:pt x="170498" y="0"/>
                </a:lnTo>
                <a:cubicBezTo>
                  <a:pt x="76200" y="0"/>
                  <a:pt x="0" y="76143"/>
                  <a:pt x="0" y="170369"/>
                </a:cubicBezTo>
                <a:lnTo>
                  <a:pt x="0" y="3396915"/>
                </a:lnTo>
                <a:cubicBezTo>
                  <a:pt x="0" y="3429275"/>
                  <a:pt x="26670" y="3454973"/>
                  <a:pt x="58102" y="3454973"/>
                </a:cubicBezTo>
                <a:lnTo>
                  <a:pt x="5103495" y="3454973"/>
                </a:lnTo>
                <a:cubicBezTo>
                  <a:pt x="5135880" y="3454973"/>
                  <a:pt x="5161598" y="3428324"/>
                  <a:pt x="5161598" y="3396915"/>
                </a:cubicBezTo>
                <a:lnTo>
                  <a:pt x="5161598" y="170369"/>
                </a:lnTo>
                <a:cubicBezTo>
                  <a:pt x="5162550" y="76143"/>
                  <a:pt x="5086350" y="0"/>
                  <a:pt x="4992053" y="0"/>
                </a:cubicBezTo>
                <a:close/>
                <a:moveTo>
                  <a:pt x="4981575" y="3245581"/>
                </a:moveTo>
                <a:lnTo>
                  <a:pt x="190500" y="3245581"/>
                </a:lnTo>
                <a:lnTo>
                  <a:pt x="190500" y="199874"/>
                </a:lnTo>
                <a:lnTo>
                  <a:pt x="4981575" y="199874"/>
                </a:lnTo>
                <a:lnTo>
                  <a:pt x="4981575" y="324558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4304301" y="4556280"/>
            <a:ext cx="4799626" cy="79712"/>
          </a:xfrm>
          <a:custGeom>
            <a:rect b="b" l="l" r="r" t="t"/>
            <a:pathLst>
              <a:path extrusionOk="0" h="95178" w="6173152">
                <a:moveTo>
                  <a:pt x="0" y="0"/>
                </a:moveTo>
                <a:cubicBezTo>
                  <a:pt x="0" y="0"/>
                  <a:pt x="129540" y="95178"/>
                  <a:pt x="450533" y="95178"/>
                </a:cubicBezTo>
                <a:lnTo>
                  <a:pt x="5817870" y="95178"/>
                </a:lnTo>
                <a:cubicBezTo>
                  <a:pt x="5948363" y="95178"/>
                  <a:pt x="6173153" y="0"/>
                  <a:pt x="6173153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4304688" y="4462636"/>
            <a:ext cx="4798885" cy="63769"/>
          </a:xfrm>
          <a:custGeom>
            <a:rect b="b" l="l" r="r" t="t"/>
            <a:pathLst>
              <a:path extrusionOk="0" h="76142" w="6172200">
                <a:moveTo>
                  <a:pt x="0" y="76143"/>
                </a:moveTo>
                <a:lnTo>
                  <a:pt x="6172200" y="76143"/>
                </a:lnTo>
                <a:lnTo>
                  <a:pt x="61722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0"/>
          <p:cNvSpPr/>
          <p:nvPr/>
        </p:nvSpPr>
        <p:spPr>
          <a:xfrm>
            <a:off x="6582331" y="4474586"/>
            <a:ext cx="702799" cy="39856"/>
          </a:xfrm>
          <a:custGeom>
            <a:rect b="b" l="l" r="r" t="t"/>
            <a:pathLst>
              <a:path extrusionOk="0" h="47589" w="903922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925" y="1632050"/>
            <a:ext cx="3832842" cy="26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0"/>
          <p:cNvSpPr txBox="1"/>
          <p:nvPr>
            <p:ph idx="1" type="body"/>
          </p:nvPr>
        </p:nvSpPr>
        <p:spPr>
          <a:xfrm>
            <a:off x="696850" y="2457550"/>
            <a:ext cx="36624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4D65"/>
                </a:solidFill>
              </a:rPr>
              <a:t>1-Diseño de la Base de Datos:</a:t>
            </a:r>
            <a:endParaRPr b="1" sz="1200">
              <a:solidFill>
                <a:srgbClr val="654D65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 genera el código para un conjunto de datos relacional con las siguientes tablas: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Clientes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Productos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Costos</a:t>
            </a:r>
            <a:endParaRPr b="1"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Ventas</a:t>
            </a:r>
            <a:endParaRPr sz="1000"/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AutoNum type="arabicPeriod"/>
            </a:pPr>
            <a:r>
              <a:rPr b="1" lang="en" sz="1000"/>
              <a:t>Detalle_Ventas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4B7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idx="1" type="body"/>
          </p:nvPr>
        </p:nvSpPr>
        <p:spPr>
          <a:xfrm>
            <a:off x="525525" y="824000"/>
            <a:ext cx="42435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4D65"/>
                </a:solidFill>
              </a:rPr>
              <a:t>2. Creación de Tablas:</a:t>
            </a:r>
            <a:r>
              <a:rPr b="1" lang="en" sz="1400">
                <a:solidFill>
                  <a:srgbClr val="654D65"/>
                </a:solidFill>
              </a:rPr>
              <a:t> </a:t>
            </a:r>
            <a:endParaRPr b="1" sz="1400">
              <a:solidFill>
                <a:srgbClr val="654D6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Utilizando lenguaje de programación basado en  SQL, creamos las tablas necesarias para almacenar la información de las entidades identificadas en el paso anterior. </a:t>
            </a:r>
            <a:endParaRPr sz="9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Definiendo los tipos de datos y las restricciones de clave primarias</a:t>
            </a:r>
            <a:r>
              <a:rPr lang="en" sz="1000"/>
              <a:t>.</a:t>
            </a:r>
            <a:endParaRPr sz="1200"/>
          </a:p>
        </p:txBody>
      </p:sp>
      <p:sp>
        <p:nvSpPr>
          <p:cNvPr id="255" name="Google Shape;255;p21"/>
          <p:cNvSpPr txBox="1"/>
          <p:nvPr>
            <p:ph idx="12" type="sldNum"/>
          </p:nvPr>
        </p:nvSpPr>
        <p:spPr>
          <a:xfrm>
            <a:off x="8521593" y="4432749"/>
            <a:ext cx="435000" cy="2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6661819" y="3269299"/>
            <a:ext cx="702799" cy="39856"/>
          </a:xfrm>
          <a:custGeom>
            <a:rect b="b" l="l" r="r" t="t"/>
            <a:pathLst>
              <a:path extrusionOk="0" h="47589" w="903922">
                <a:moveTo>
                  <a:pt x="0" y="0"/>
                </a:moveTo>
                <a:cubicBezTo>
                  <a:pt x="0" y="0"/>
                  <a:pt x="26670" y="47589"/>
                  <a:pt x="53340" y="47589"/>
                </a:cubicBezTo>
                <a:lnTo>
                  <a:pt x="850582" y="47589"/>
                </a:lnTo>
                <a:cubicBezTo>
                  <a:pt x="877253" y="47589"/>
                  <a:pt x="903922" y="0"/>
                  <a:pt x="903922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1"/>
          <p:cNvSpPr txBox="1"/>
          <p:nvPr>
            <p:ph idx="1" type="body"/>
          </p:nvPr>
        </p:nvSpPr>
        <p:spPr>
          <a:xfrm>
            <a:off x="525525" y="2551250"/>
            <a:ext cx="4146300" cy="21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54D65"/>
                </a:solidFill>
              </a:rPr>
              <a:t>3. Inserción de Datos</a:t>
            </a:r>
            <a:r>
              <a:rPr b="1" lang="en" sz="1200"/>
              <a:t> 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Insertamos los datos ficticios de muestreo para simular la actividad de la tienda en línea. 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 una etapa posterior ampliamos la cantidad de datos, usando como soporte herramientas de inteligencia artificial y corrigiendo manualmente.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Utilizamos herramientas en línea para convertir CSV a lenguaje en código MYSQL </a:t>
            </a:r>
            <a:endParaRPr sz="1000"/>
          </a:p>
        </p:txBody>
      </p:sp>
      <p:grpSp>
        <p:nvGrpSpPr>
          <p:cNvPr id="258" name="Google Shape;258;p21"/>
          <p:cNvGrpSpPr/>
          <p:nvPr/>
        </p:nvGrpSpPr>
        <p:grpSpPr>
          <a:xfrm>
            <a:off x="4717225" y="318277"/>
            <a:ext cx="4146385" cy="3137070"/>
            <a:chOff x="4717225" y="318277"/>
            <a:chExt cx="4146385" cy="3137070"/>
          </a:xfrm>
        </p:grpSpPr>
        <p:sp>
          <p:nvSpPr>
            <p:cNvPr id="259" name="Google Shape;259;p21"/>
            <p:cNvSpPr/>
            <p:nvPr/>
          </p:nvSpPr>
          <p:spPr>
            <a:xfrm>
              <a:off x="4717225" y="318277"/>
              <a:ext cx="4026053" cy="2902177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4823475" y="3391577"/>
              <a:ext cx="3919952" cy="63769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4836249" y="3274125"/>
              <a:ext cx="4027361" cy="63769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2" name="Google Shape;262;p21"/>
            <p:cNvPicPr preferRelativeResize="0"/>
            <p:nvPr/>
          </p:nvPicPr>
          <p:blipFill rotWithShape="1">
            <a:blip r:embed="rId3">
              <a:alphaModFix/>
            </a:blip>
            <a:srcRect b="0" l="20197" r="0" t="0"/>
            <a:stretch/>
          </p:blipFill>
          <p:spPr>
            <a:xfrm>
              <a:off x="4823487" y="474387"/>
              <a:ext cx="3813526" cy="2621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Google Shape;263;p21"/>
          <p:cNvSpPr txBox="1"/>
          <p:nvPr>
            <p:ph type="title"/>
          </p:nvPr>
        </p:nvSpPr>
        <p:spPr>
          <a:xfrm>
            <a:off x="727125" y="217550"/>
            <a:ext cx="18543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BADC4"/>
                </a:solidFill>
              </a:rPr>
              <a:t> </a:t>
            </a:r>
            <a:r>
              <a:rPr b="0" lang="en" sz="900">
                <a:solidFill>
                  <a:srgbClr val="8BADC4"/>
                </a:solidFill>
              </a:rPr>
              <a:t>CONJUNTO DE DATOS</a:t>
            </a:r>
            <a:endParaRPr b="0" sz="900">
              <a:solidFill>
                <a:srgbClr val="8BADC4"/>
              </a:solidFill>
            </a:endParaRPr>
          </a:p>
        </p:txBody>
      </p:sp>
      <p:grpSp>
        <p:nvGrpSpPr>
          <p:cNvPr id="264" name="Google Shape;264;p21"/>
          <p:cNvGrpSpPr/>
          <p:nvPr/>
        </p:nvGrpSpPr>
        <p:grpSpPr>
          <a:xfrm>
            <a:off x="390754" y="318264"/>
            <a:ext cx="269534" cy="308793"/>
            <a:chOff x="2594050" y="1631825"/>
            <a:chExt cx="439625" cy="439625"/>
          </a:xfrm>
        </p:grpSpPr>
        <p:sp>
          <p:nvSpPr>
            <p:cNvPr id="265" name="Google Shape;265;p21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1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14B7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000" y="461875"/>
            <a:ext cx="5429250" cy="179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</p:pic>
      <p:pic>
        <p:nvPicPr>
          <p:cNvPr id="275" name="Google Shape;2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2850" y="1621250"/>
            <a:ext cx="4524375" cy="2105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2">
                <a:alpha val="50000"/>
              </a:schemeClr>
            </a:outerShdw>
          </a:effectLst>
        </p:spPr>
      </p:pic>
      <p:pic>
        <p:nvPicPr>
          <p:cNvPr id="276" name="Google Shape;27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4375" y="3274475"/>
            <a:ext cx="4758601" cy="1475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lt2">
                <a:alpha val="60000"/>
              </a:schemeClr>
            </a:outerShdw>
          </a:effectLst>
        </p:spPr>
      </p:pic>
      <p:sp>
        <p:nvSpPr>
          <p:cNvPr id="277" name="Google Shape;277;p22"/>
          <p:cNvSpPr txBox="1"/>
          <p:nvPr>
            <p:ph type="title"/>
          </p:nvPr>
        </p:nvSpPr>
        <p:spPr>
          <a:xfrm>
            <a:off x="134450" y="561100"/>
            <a:ext cx="17526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BADC4"/>
                </a:solidFill>
              </a:rPr>
              <a:t> </a:t>
            </a:r>
            <a:r>
              <a:rPr b="0" lang="en" sz="900">
                <a:solidFill>
                  <a:srgbClr val="8BADC4"/>
                </a:solidFill>
              </a:rPr>
              <a:t>CONJUNTO DE DATOS</a:t>
            </a:r>
            <a:endParaRPr b="0" sz="900">
              <a:solidFill>
                <a:srgbClr val="8BADC4"/>
              </a:solidFill>
            </a:endParaRPr>
          </a:p>
        </p:txBody>
      </p:sp>
      <p:grpSp>
        <p:nvGrpSpPr>
          <p:cNvPr id="278" name="Google Shape;278;p22"/>
          <p:cNvGrpSpPr/>
          <p:nvPr/>
        </p:nvGrpSpPr>
        <p:grpSpPr>
          <a:xfrm>
            <a:off x="416199" y="315835"/>
            <a:ext cx="207283" cy="245267"/>
            <a:chOff x="2594050" y="1631825"/>
            <a:chExt cx="439625" cy="439625"/>
          </a:xfrm>
        </p:grpSpPr>
        <p:sp>
          <p:nvSpPr>
            <p:cNvPr id="279" name="Google Shape;279;p22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8BAD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22"/>
          <p:cNvSpPr txBox="1"/>
          <p:nvPr>
            <p:ph idx="4294967295" type="body"/>
          </p:nvPr>
        </p:nvSpPr>
        <p:spPr>
          <a:xfrm>
            <a:off x="308025" y="1994275"/>
            <a:ext cx="2157000" cy="24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 una etapa posterior ampliamos la cantidad de datos, usando como soporte herramientas de inteligencia </a:t>
            </a:r>
            <a:r>
              <a:rPr lang="en" sz="1000"/>
              <a:t>artificial y</a:t>
            </a:r>
            <a:r>
              <a:rPr lang="en" sz="1000"/>
              <a:t> corrigiendo manualmente.</a:t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Utilizamos herramientas en línea para convertir CSV a lenguaje en código MYSQL </a:t>
            </a:r>
            <a:endParaRPr sz="1300"/>
          </a:p>
        </p:txBody>
      </p:sp>
      <p:sp>
        <p:nvSpPr>
          <p:cNvPr id="284" name="Google Shape;284;p22"/>
          <p:cNvSpPr txBox="1"/>
          <p:nvPr/>
        </p:nvSpPr>
        <p:spPr>
          <a:xfrm>
            <a:off x="148850" y="882650"/>
            <a:ext cx="172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CCCC"/>
                </a:solidFill>
                <a:latin typeface="Karla"/>
                <a:ea typeface="Karla"/>
                <a:cs typeface="Karla"/>
                <a:sym typeface="Karla"/>
              </a:rPr>
              <a:t>3. Inserción de Datos </a:t>
            </a:r>
            <a:endParaRPr sz="1200"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DCE2E7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