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1" r:id="rId5"/>
    <p:sldId id="258" r:id="rId6"/>
    <p:sldId id="262" r:id="rId7"/>
    <p:sldId id="266" r:id="rId8"/>
    <p:sldId id="265" r:id="rId9"/>
    <p:sldId id="270" r:id="rId10"/>
    <p:sldId id="263" r:id="rId11"/>
    <p:sldId id="267" r:id="rId12"/>
    <p:sldId id="264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1" r:id="rId25"/>
    <p:sldId id="280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7"/>
    <p:restoredTop sz="86456"/>
  </p:normalViewPr>
  <p:slideViewPr>
    <p:cSldViewPr snapToGrid="0" snapToObjects="1">
      <p:cViewPr varScale="1">
        <p:scale>
          <a:sx n="71" d="100"/>
          <a:sy n="7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EE0E-2986-8742-BCAD-017A2D98633F}" type="datetimeFigureOut">
              <a:rPr lang="es-ES_tradnl" smtClean="0"/>
              <a:t>29/5/17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60C8-0CFD-0D43-8712-6C5E3CE785B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1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library/ms171452(v=vs.9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77" y="1118423"/>
            <a:ext cx="1872567" cy="1872567"/>
          </a:xfrm>
          <a:prstGeom prst="rect">
            <a:avLst/>
          </a:prstGeom>
          <a:effectLst>
            <a:outerShdw blurRad="1270000" sx="76000" sy="76000" algn="ctr" rotWithShape="0">
              <a:schemeClr val="tx1">
                <a:alpha val="91000"/>
              </a:scheme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8000" dirty="0" err="1" smtClean="0"/>
              <a:t>MSBuild</a:t>
            </a:r>
            <a:r>
              <a:rPr lang="es-ES_tradnl" sz="8000" dirty="0" smtClean="0"/>
              <a:t> in Visual Studio</a:t>
            </a:r>
            <a:endParaRPr lang="es-ES_tradnl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Realizado por Adrián Rodríguez Escudero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895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175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E</a:t>
            </a:r>
            <a:r>
              <a:rPr lang="es-ES_tradnl" sz="3200" dirty="0" smtClean="0"/>
              <a:t>l </a:t>
            </a:r>
            <a:r>
              <a:rPr lang="es-ES_tradnl" sz="3200" dirty="0"/>
              <a:t>código siguiente crea una colección de elementos con nombre Compile que incluye dos archivos</a:t>
            </a:r>
            <a:r>
              <a:rPr lang="es-ES_tradnl" sz="3200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78674" y="3084394"/>
            <a:ext cx="967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/>
              <a:t>&lt;</a:t>
            </a:r>
            <a:r>
              <a:rPr lang="es-ES_tradnl" sz="3000" dirty="0" err="1"/>
              <a:t>ItemGroup</a:t>
            </a:r>
            <a:r>
              <a:rPr lang="es-ES_tradnl" sz="3000" dirty="0"/>
              <a:t>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"file1.cs"/&gt;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"file2.cs"/&gt; </a:t>
            </a:r>
            <a:endParaRPr lang="es-ES_tradnl" sz="3000" dirty="0" smtClean="0"/>
          </a:p>
          <a:p>
            <a:r>
              <a:rPr lang="es-ES_tradnl" sz="3000" dirty="0" smtClean="0"/>
              <a:t>&lt;/</a:t>
            </a:r>
            <a:r>
              <a:rPr lang="es-ES_tradnl" sz="3000" dirty="0" err="1"/>
              <a:t>ItemGroup</a:t>
            </a:r>
            <a:r>
              <a:rPr lang="es-ES_tradnl" sz="3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3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Propiedades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3439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4000" dirty="0"/>
              <a:t>Las propiedades representan pares clave/valor que se pueden utilizar para configurar generaciones</a:t>
            </a:r>
            <a:r>
              <a:rPr lang="es-ES_tradnl" sz="4000" dirty="0" smtClean="0"/>
              <a:t>.</a:t>
            </a:r>
          </a:p>
          <a:p>
            <a:pPr algn="just"/>
            <a:r>
              <a:rPr lang="es-ES_tradnl" sz="4000" dirty="0" smtClean="0"/>
              <a:t>Existen diferencias entre los elementos y propiedades, las veremos a continuación algunas de ellas.</a:t>
            </a:r>
          </a:p>
        </p:txBody>
      </p:sp>
    </p:spTree>
    <p:extLst>
      <p:ext uri="{BB962C8B-B14F-4D97-AF65-F5344CB8AC3E}">
        <p14:creationId xmlns:p14="http://schemas.microsoft.com/office/powerpoint/2010/main" val="2382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528550"/>
            <a:ext cx="10233800" cy="4648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Los elementos y las propiedades difieren de la manera siguiente</a:t>
            </a:r>
            <a:r>
              <a:rPr lang="es-ES_tradnl" sz="3200" dirty="0" smtClean="0"/>
              <a:t>:</a:t>
            </a:r>
          </a:p>
          <a:p>
            <a:pPr marL="0" indent="0" algn="just">
              <a:buNone/>
            </a:pPr>
            <a:endParaRPr lang="es-ES_tradnl" sz="100" dirty="0"/>
          </a:p>
          <a:p>
            <a:pPr lvl="1" algn="just"/>
            <a:r>
              <a:rPr lang="es-ES_tradnl" sz="3200" dirty="0"/>
              <a:t>Los elementos se almacenan en colecciones, mientras que las propiedades contienen un valor escalar único.</a:t>
            </a:r>
          </a:p>
          <a:p>
            <a:pPr lvl="1" algn="just"/>
            <a:r>
              <a:rPr lang="es-ES_tradnl" sz="3200" dirty="0"/>
              <a:t>Los elementos no se pueden quitar de las colecciones de elementos, mientras que se puede modificar el valor de las propiedades una vez definido.</a:t>
            </a:r>
          </a:p>
          <a:p>
            <a:pPr lvl="1" algn="just"/>
            <a:r>
              <a:rPr lang="es-ES_tradnl" sz="3200" dirty="0"/>
              <a:t>Los elementos pueden contener metadatos y utilizar la notación %(</a:t>
            </a:r>
            <a:r>
              <a:rPr lang="es-ES_tradnl" sz="3200" dirty="0" err="1"/>
              <a:t>ItemMetadata</a:t>
            </a:r>
            <a:r>
              <a:rPr lang="es-ES_tradnl" sz="3200" dirty="0"/>
              <a:t>), mientras que las propiedades no pueden</a:t>
            </a:r>
            <a:r>
              <a:rPr lang="es-ES_tradnl" sz="3200" dirty="0" smtClean="0"/>
              <a:t>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0725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Propiedades?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4400" dirty="0"/>
              <a:t>Las propiedades se declaran creando un elemento con el nombre de la propiedad como elemento secundario de un elemento </a:t>
            </a:r>
            <a:r>
              <a:rPr lang="es-ES_tradnl" sz="4400" b="1" dirty="0" err="1"/>
              <a:t>PropertyGroup</a:t>
            </a:r>
            <a:r>
              <a:rPr lang="es-ES_tradnl" sz="4400" dirty="0" smtClean="0"/>
              <a:t>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9359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400" dirty="0" smtClean="0"/>
              <a:t>El código </a:t>
            </a:r>
            <a:r>
              <a:rPr lang="es-ES_tradnl" sz="4400" dirty="0"/>
              <a:t>siguiente crea una propiedad denominada </a:t>
            </a:r>
            <a:r>
              <a:rPr lang="es-ES_tradnl" sz="4400" dirty="0" err="1"/>
              <a:t>BuildDir</a:t>
            </a:r>
            <a:r>
              <a:rPr lang="es-ES_tradnl" sz="4400" dirty="0"/>
              <a:t> con un valor de </a:t>
            </a:r>
            <a:r>
              <a:rPr lang="es-ES_tradnl" sz="4400" dirty="0" err="1"/>
              <a:t>Build</a:t>
            </a:r>
            <a:r>
              <a:rPr lang="es-ES_tradnl" sz="4400" dirty="0" smtClean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457200" lvl="1" indent="0">
              <a:buNone/>
            </a:pPr>
            <a:r>
              <a:rPr lang="es-ES_tradnl" sz="3200" dirty="0"/>
              <a:t>&lt;</a:t>
            </a:r>
            <a:r>
              <a:rPr lang="es-ES_tradnl" sz="3200" dirty="0" err="1"/>
              <a:t>PropertyGroup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914400" lvl="2" indent="0">
              <a:buNone/>
            </a:pPr>
            <a:r>
              <a:rPr lang="es-ES_tradnl" sz="3200" dirty="0" smtClean="0"/>
              <a:t>&lt;</a:t>
            </a:r>
            <a:r>
              <a:rPr lang="es-ES_tradnl" sz="3200" dirty="0" err="1"/>
              <a:t>BuildDir</a:t>
            </a:r>
            <a:r>
              <a:rPr lang="es-ES_tradnl" sz="3200" dirty="0"/>
              <a:t>&gt;</a:t>
            </a:r>
            <a:r>
              <a:rPr lang="es-ES_tradnl" sz="3200" dirty="0" err="1"/>
              <a:t>Build</a:t>
            </a:r>
            <a:r>
              <a:rPr lang="es-ES_tradnl" sz="3200" dirty="0"/>
              <a:t>&lt;/</a:t>
            </a:r>
            <a:r>
              <a:rPr lang="es-ES_tradnl" sz="3200" dirty="0" err="1"/>
              <a:t>BuildDir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457200" lvl="1" indent="0">
              <a:buNone/>
            </a:pPr>
            <a:r>
              <a:rPr lang="es-ES_tradnl" sz="3200" dirty="0" smtClean="0"/>
              <a:t>&lt;/</a:t>
            </a:r>
            <a:r>
              <a:rPr lang="es-ES_tradnl" sz="3200" dirty="0" err="1"/>
              <a:t>PropertyGroup</a:t>
            </a:r>
            <a:r>
              <a:rPr lang="es-ES_tradnl" sz="3200" dirty="0"/>
              <a:t>&gt;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48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Tareas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29023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Tareas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/>
              <a:t>Las tareas son unidades reutilizables de código ejecutable que se utilizan en proyectos de </a:t>
            </a:r>
            <a:r>
              <a:rPr lang="es-ES_tradnl" sz="4000" dirty="0" err="1"/>
              <a:t>MSBuild</a:t>
            </a:r>
            <a:r>
              <a:rPr lang="es-ES_tradnl" sz="4000" dirty="0"/>
              <a:t> para realizar operaciones de compilación. Por ejemplo, una tarea podría compilar archivos de entrada o ejecutar una herramienta </a:t>
            </a:r>
            <a:r>
              <a:rPr lang="es-ES_tradnl" sz="4000" dirty="0" smtClean="0"/>
              <a:t>externa.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83619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Tareas?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Las tareas se declaran creando un </a:t>
            </a:r>
            <a:r>
              <a:rPr lang="es-ES_tradnl" sz="4400" dirty="0"/>
              <a:t>elemento con el nombre de la tarea como elemento secundario de un elemento </a:t>
            </a:r>
            <a:r>
              <a:rPr lang="es-ES_tradnl" sz="4400" b="1" dirty="0"/>
              <a:t>Target</a:t>
            </a:r>
            <a:r>
              <a:rPr lang="es-ES_tradnl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87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200" dirty="0" smtClean="0"/>
              <a:t>El </a:t>
            </a:r>
            <a:r>
              <a:rPr lang="es-ES_tradnl" sz="3200" dirty="0"/>
              <a:t>código siguiente llama a la tarea </a:t>
            </a:r>
            <a:r>
              <a:rPr lang="es-ES_tradnl" sz="3200" b="1" dirty="0" err="1"/>
              <a:t>MakeDir</a:t>
            </a:r>
            <a:r>
              <a:rPr lang="es-ES_tradnl" sz="3200" dirty="0"/>
              <a:t> y le pasa el valor de la propiedad </a:t>
            </a:r>
            <a:r>
              <a:rPr lang="es-ES_tradnl" sz="3200" dirty="0" err="1"/>
              <a:t>BuildDir</a:t>
            </a:r>
            <a:r>
              <a:rPr lang="es-ES_tradnl" sz="3200" dirty="0"/>
              <a:t> declarado en el ejemplo anterior</a:t>
            </a:r>
            <a:r>
              <a:rPr lang="es-ES_tradnl" sz="3200" dirty="0" smtClean="0"/>
              <a:t>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</a:t>
            </a:r>
            <a:r>
              <a:rPr lang="es-ES_tradnl" sz="2800" dirty="0" err="1"/>
              <a:t>MakeBuildDirectory</a:t>
            </a:r>
            <a:r>
              <a:rPr lang="es-ES_tradnl" sz="2800" dirty="0"/>
              <a:t>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MakeDir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	</a:t>
            </a:r>
            <a:r>
              <a:rPr lang="es-ES_tradnl" sz="2800" dirty="0" err="1" smtClean="0"/>
              <a:t>Directories</a:t>
            </a:r>
            <a:r>
              <a:rPr lang="es-ES_tradnl" sz="2800" dirty="0"/>
              <a:t>="$(</a:t>
            </a:r>
            <a:r>
              <a:rPr lang="es-ES_tradnl" sz="2800" dirty="0" err="1"/>
              <a:t>BuildDir</a:t>
            </a:r>
            <a:r>
              <a:rPr lang="es-ES_tradnl" sz="2800" dirty="0"/>
              <a:t>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27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¿Qué es </a:t>
            </a:r>
            <a:r>
              <a:rPr lang="es-ES_tradnl" sz="6600" dirty="0" err="1"/>
              <a:t>MSBuild</a:t>
            </a:r>
            <a:r>
              <a:rPr lang="es-ES_tradnl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33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Destinos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39121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Destinos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sz="3900" dirty="0"/>
              <a:t>Los destinos agrupan tareas en un orden particular y exponen secciones del archivo de proyecto como puntos de entrada en el proceso de generación</a:t>
            </a:r>
            <a:r>
              <a:rPr lang="es-ES_tradnl" sz="3900" dirty="0" smtClean="0"/>
              <a:t>. </a:t>
            </a:r>
          </a:p>
          <a:p>
            <a:pPr algn="just"/>
            <a:r>
              <a:rPr lang="es-ES_tradnl" sz="3900" dirty="0" smtClean="0"/>
              <a:t>Un caso en el que podrían ser necesarios los destinos sería que varios </a:t>
            </a:r>
            <a:r>
              <a:rPr lang="es-ES_tradnl" sz="3900" dirty="0"/>
              <a:t>puntos de entrada en el proceso de generación necesitan que se generen referencias, se puede crear un destino que genere referencias y ejecute dicho destino desde cada punto de entrada necesario.</a:t>
            </a:r>
          </a:p>
          <a:p>
            <a:pPr marL="0" indent="0" algn="just">
              <a:buNone/>
            </a:pP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99070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Destinos?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800" dirty="0"/>
              <a:t>Los destinos se declaran en el archivo de proyecto con el elemento </a:t>
            </a:r>
            <a:r>
              <a:rPr lang="es-ES_tradnl" sz="4800" b="1" dirty="0"/>
              <a:t>Target</a:t>
            </a:r>
            <a:r>
              <a:rPr lang="es-ES_tradnl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40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 smtClean="0"/>
              <a:t>Por </a:t>
            </a:r>
            <a:r>
              <a:rPr lang="es-ES_tradnl" sz="3000" dirty="0"/>
              <a:t>ejemplo, en el ejemplo de código siguiente se crea un destino denominado Compile que, a continuación, llama a la tarea </a:t>
            </a:r>
            <a:r>
              <a:rPr lang="es-ES_tradnl" sz="3000" b="1" dirty="0" err="1"/>
              <a:t>Csc</a:t>
            </a:r>
            <a:r>
              <a:rPr lang="es-ES_tradnl" sz="3000" dirty="0"/>
              <a:t> con la colección de elementos declarada en el ejemplo anterior</a:t>
            </a:r>
            <a:r>
              <a:rPr lang="es-ES_tradnl" sz="3000" dirty="0" smtClean="0"/>
              <a:t>.</a:t>
            </a:r>
          </a:p>
          <a:p>
            <a:endParaRPr lang="es-ES_tradnl" sz="1800" dirty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="Compile"&gt;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Csc</a:t>
            </a:r>
            <a:r>
              <a:rPr lang="es-ES_tradnl" sz="2800" dirty="0"/>
              <a:t> </a:t>
            </a:r>
            <a:r>
              <a:rPr lang="es-ES_tradnl" sz="2800" dirty="0" err="1"/>
              <a:t>Sources</a:t>
            </a:r>
            <a:r>
              <a:rPr lang="es-ES_tradnl" sz="2800" dirty="0"/>
              <a:t>="@(Compile)"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Target&gt;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67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 smtClean="0"/>
              <a:t>¿Cómo podemos ejecutar </a:t>
            </a:r>
            <a:r>
              <a:rPr lang="es-ES_tradnl" sz="6600" dirty="0" err="1" smtClean="0"/>
              <a:t>MSBuild</a:t>
            </a:r>
            <a:r>
              <a:rPr lang="es-ES_tradnl" sz="6600" dirty="0" smtClean="0"/>
              <a:t>?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39221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Ejecutar </a:t>
            </a:r>
            <a:r>
              <a:rPr lang="es-ES_tradnl" dirty="0" err="1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/>
              <a:t>Para ejecutar </a:t>
            </a:r>
            <a:r>
              <a:rPr lang="es-ES_tradnl" sz="3600" dirty="0" err="1"/>
              <a:t>MSBuild</a:t>
            </a:r>
            <a:r>
              <a:rPr lang="es-ES_tradnl" sz="3600" dirty="0"/>
              <a:t> desde la línea de comandos, se pasa un archivo de proyecto a </a:t>
            </a:r>
            <a:r>
              <a:rPr lang="es-ES_tradnl" sz="3600" dirty="0" err="1"/>
              <a:t>MSBuild.exe</a:t>
            </a:r>
            <a:r>
              <a:rPr lang="es-ES_tradnl" sz="3600" dirty="0"/>
              <a:t> con las opciones de la línea de comandos adecuadas. Las opciones de la línea de comandos permiten establecer propiedades, ejecutar destinos específicos y especificar registradores.</a:t>
            </a:r>
          </a:p>
        </p:txBody>
      </p:sp>
    </p:spTree>
    <p:extLst>
      <p:ext uri="{BB962C8B-B14F-4D97-AF65-F5344CB8AC3E}">
        <p14:creationId xmlns:p14="http://schemas.microsoft.com/office/powerpoint/2010/main" val="129902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Para </a:t>
            </a:r>
            <a:r>
              <a:rPr lang="es-ES_tradnl" sz="3600" dirty="0"/>
              <a:t>generar el archivo </a:t>
            </a:r>
            <a:r>
              <a:rPr lang="es-ES_tradnl" sz="3600" dirty="0" err="1"/>
              <a:t>MyProj.proj</a:t>
            </a:r>
            <a:r>
              <a:rPr lang="es-ES_tradnl" sz="3600" dirty="0"/>
              <a:t> con la propiedad </a:t>
            </a:r>
            <a:r>
              <a:rPr lang="es-ES_tradnl" sz="3600" dirty="0" err="1"/>
              <a:t>Configuration</a:t>
            </a:r>
            <a:r>
              <a:rPr lang="es-ES_tradnl" sz="3600" dirty="0"/>
              <a:t> establecida en </a:t>
            </a:r>
            <a:r>
              <a:rPr lang="es-ES_tradnl" sz="3600" dirty="0" err="1"/>
              <a:t>Debug</a:t>
            </a:r>
            <a:r>
              <a:rPr lang="es-ES_tradnl" sz="3600" dirty="0"/>
              <a:t>, se usaría la sintaxis </a:t>
            </a:r>
            <a:r>
              <a:rPr lang="es-ES_tradnl" sz="3600" dirty="0" smtClean="0"/>
              <a:t>de </a:t>
            </a:r>
            <a:r>
              <a:rPr lang="es-ES_tradnl" sz="3600" dirty="0"/>
              <a:t>línea de comandos siguiente</a:t>
            </a:r>
            <a:r>
              <a:rPr lang="es-ES_tradnl" sz="3600" dirty="0" smtClean="0"/>
              <a:t>:</a:t>
            </a:r>
          </a:p>
          <a:p>
            <a:pPr marL="0" indent="0" algn="just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200" dirty="0" err="1"/>
              <a:t>MSBuild.exe</a:t>
            </a:r>
            <a:r>
              <a:rPr lang="es-ES_tradnl" sz="3200" dirty="0"/>
              <a:t> </a:t>
            </a:r>
            <a:r>
              <a:rPr lang="es-ES_tradnl" sz="3200" dirty="0" err="1"/>
              <a:t>MyProj.proj</a:t>
            </a:r>
            <a:r>
              <a:rPr lang="es-ES_tradnl" sz="3200" dirty="0"/>
              <a:t> /</a:t>
            </a:r>
            <a:r>
              <a:rPr lang="es-ES_tradnl" sz="3200" dirty="0" err="1"/>
              <a:t>property:Configuration</a:t>
            </a:r>
            <a:r>
              <a:rPr lang="es-ES_tradnl" sz="3200" dirty="0"/>
              <a:t>=</a:t>
            </a:r>
            <a:r>
              <a:rPr lang="es-ES_tradnl" sz="3200" dirty="0" err="1"/>
              <a:t>Debug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45598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Conceptos avanzados</a:t>
            </a:r>
          </a:p>
        </p:txBody>
      </p:sp>
    </p:spTree>
    <p:extLst>
      <p:ext uri="{BB962C8B-B14F-4D97-AF65-F5344CB8AC3E}">
        <p14:creationId xmlns:p14="http://schemas.microsoft.com/office/powerpoint/2010/main" val="1477982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avanzados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err="1"/>
              <a:t>MSBuild</a:t>
            </a:r>
            <a:r>
              <a:rPr lang="es-ES_tradnl" sz="3600" dirty="0"/>
              <a:t> se puede utilizar para realizar operaciones más avanzadas durante las compilaciones, como son el registro de errores, las advertencias, los mensajes para la consola y otros registradores, la realización de análisis de dependencia en los destinos y el procesamiento por lotes de tareas y destinos en metadatos de elementos.</a:t>
            </a:r>
          </a:p>
        </p:txBody>
      </p:sp>
    </p:spTree>
    <p:extLst>
      <p:ext uri="{BB962C8B-B14F-4D97-AF65-F5344CB8AC3E}">
        <p14:creationId xmlns:p14="http://schemas.microsoft.com/office/powerpoint/2010/main" val="819495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/>
              <a:t>Integración de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4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8468" y="1937982"/>
            <a:ext cx="10325686" cy="4920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err="1" smtClean="0"/>
              <a:t>MSBuild</a:t>
            </a:r>
            <a:r>
              <a:rPr lang="es-ES_tradnl" sz="4400" dirty="0" smtClean="0"/>
              <a:t> (</a:t>
            </a:r>
            <a:r>
              <a:rPr lang="es-ES_tradnl" sz="4400" dirty="0"/>
              <a:t>Microsoft </a:t>
            </a:r>
            <a:r>
              <a:rPr lang="es-ES_tradnl" sz="4400" dirty="0" err="1"/>
              <a:t>Build</a:t>
            </a:r>
            <a:r>
              <a:rPr lang="es-ES_tradnl" sz="4400" dirty="0"/>
              <a:t> </a:t>
            </a:r>
            <a:r>
              <a:rPr lang="es-ES_tradnl" sz="4400" dirty="0" err="1"/>
              <a:t>Engine</a:t>
            </a:r>
            <a:r>
              <a:rPr lang="es-ES_tradnl" sz="4400" dirty="0" smtClean="0"/>
              <a:t>) es una herramienta creada por Microsoft que permite </a:t>
            </a:r>
            <a:r>
              <a:rPr lang="es-ES_tradnl" sz="4400" dirty="0"/>
              <a:t>a los desarrolladores organizar y generar productos en entornos de prueba de compilación en los que Visual Studio no está </a:t>
            </a:r>
            <a:r>
              <a:rPr lang="es-ES_tradnl" sz="4400" dirty="0" smtClean="0"/>
              <a:t>instalado.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</a:t>
            </a:r>
            <a:r>
              <a:rPr lang="es-ES_trad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es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31598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Integración de Visual 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600" dirty="0"/>
              <a:t>Visual Studio utiliza el formato de archivo de proyecto de </a:t>
            </a:r>
            <a:r>
              <a:rPr lang="es-ES_tradnl" sz="3600" dirty="0" err="1"/>
              <a:t>MSBuild</a:t>
            </a:r>
            <a:r>
              <a:rPr lang="es-ES_tradnl" sz="3600" dirty="0"/>
              <a:t> para almacenar información de compilación sobre proyectos administrados. El valor del proyecto agregado y modificado mediante Visual Studio se refleja en el archivo .*</a:t>
            </a:r>
            <a:r>
              <a:rPr lang="es-ES_tradnl" sz="3600" dirty="0" err="1"/>
              <a:t>proj</a:t>
            </a:r>
            <a:r>
              <a:rPr lang="es-ES_tradnl" sz="3600" dirty="0"/>
              <a:t> que se genera para cada </a:t>
            </a:r>
            <a:r>
              <a:rPr lang="es-ES_tradnl" sz="3600" dirty="0" smtClean="0"/>
              <a:t>proyecto.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10825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Instancias de </a:t>
            </a:r>
            <a:r>
              <a:rPr lang="es-ES_tradnl" dirty="0" err="1" smtClean="0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 smtClean="0"/>
              <a:t>Visual </a:t>
            </a:r>
            <a:r>
              <a:rPr lang="es-ES_tradnl" sz="4000" dirty="0"/>
              <a:t>Studio utiliza una instancia hospedada de </a:t>
            </a:r>
            <a:r>
              <a:rPr lang="es-ES_tradnl" sz="4000" dirty="0" err="1"/>
              <a:t>MSBuild</a:t>
            </a:r>
            <a:r>
              <a:rPr lang="es-ES_tradnl" sz="4000" dirty="0"/>
              <a:t> para generar proyectos administrados; es decir, un proyecto administrado se puede generar en Visual Studio y desde la línea de comandos (incluso sin tener Visual Studio instalado), con resultados idénticos.</a:t>
            </a:r>
          </a:p>
        </p:txBody>
      </p:sp>
    </p:spTree>
    <p:extLst>
      <p:ext uri="{BB962C8B-B14F-4D97-AF65-F5344CB8AC3E}">
        <p14:creationId xmlns:p14="http://schemas.microsoft.com/office/powerpoint/2010/main" val="160805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s-ES_tradnl" sz="7200" dirty="0" smtClean="0"/>
              <a:t>Referencias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7599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3000" dirty="0" smtClean="0"/>
              <a:t>Página web sobre información general de </a:t>
            </a:r>
            <a:r>
              <a:rPr lang="es-ES_tradnl" sz="3000" dirty="0" err="1" smtClean="0"/>
              <a:t>MSBuild</a:t>
            </a:r>
            <a:r>
              <a:rPr lang="es-ES_tradnl" sz="3000" dirty="0" smtClean="0"/>
              <a:t>:</a:t>
            </a:r>
          </a:p>
          <a:p>
            <a:pPr marL="0" indent="0">
              <a:buNone/>
            </a:pPr>
            <a:r>
              <a:rPr lang="es-ES_tradnl" dirty="0">
                <a:hlinkClick r:id="rId2"/>
              </a:rPr>
              <a:t>https://msdn.microsoft.com/es-es/library/ms171452(v=vs.90).</a:t>
            </a:r>
            <a:r>
              <a:rPr lang="es-ES_tradnl" dirty="0" smtClean="0">
                <a:hlinkClick r:id="rId2"/>
              </a:rPr>
              <a:t>aspx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3000" dirty="0" smtClean="0"/>
              <a:t>Link de la presentación en GitHub</a:t>
            </a:r>
            <a:r>
              <a:rPr lang="es-ES_tradnl" sz="3000" dirty="0" smtClean="0"/>
              <a:t>:</a:t>
            </a:r>
          </a:p>
          <a:p>
            <a:pPr marL="0" indent="0">
              <a:buNone/>
            </a:pPr>
            <a:r>
              <a:rPr lang="es-ES_tradnl" dirty="0" smtClean="0">
                <a:hlinkClick r:id="rId3" invalidUrl="https://github.com/are883/HMIS2017/blob/master/Presentación HMIS/MSBuild in Visual Studio.pptx"/>
              </a:rPr>
              <a:t>https://github.com/are883/HMIS2017/blob/master/Presentación%20HMIS/MSBuild%20in%20Visual%20Studio.pptx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3000" dirty="0" smtClean="0"/>
              <a:t>Link de un documento más detallado sobre el tema:</a:t>
            </a:r>
          </a:p>
          <a:p>
            <a:pPr marL="0" indent="0">
              <a:buNone/>
            </a:pPr>
            <a:r>
              <a:rPr lang="es-ES_tradnl" dirty="0">
                <a:hlinkClick r:id="rId4" invalidUrl="https://github.com/are883/HMIS2017/blob/master/Presentación HMIS/MSBuild en Visual Studio.pdf"/>
              </a:rPr>
              <a:t>https://</a:t>
            </a:r>
            <a:r>
              <a:rPr lang="es-ES_tradnl" dirty="0" err="1">
                <a:hlinkClick r:id="rId5" invalidUrl="https://github.com/are883/HMIS2017/blob/master/Presentación HMIS/MSBuild en Visual Studio.pdf"/>
              </a:rPr>
              <a:t>github.com</a:t>
            </a:r>
            <a:r>
              <a:rPr lang="es-ES_tradnl" dirty="0">
                <a:hlinkClick r:id="rId6" invalidUrl="https://github.com/are883/HMIS2017/blob/master/Presentación HMIS/MSBuild en Visual Studio.pdf"/>
              </a:rPr>
              <a:t>/are883/HMIS2017/blob/master/Presentación%20HMIS/MSBuild%20en%20Visual%20Studio.pdf</a:t>
            </a: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7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¿Qué tiene de especial </a:t>
            </a:r>
            <a:r>
              <a:rPr lang="es-ES_tradnl" sz="6000" b="0" kern="1200" dirty="0" err="1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MSBuild</a:t>
            </a:r>
            <a:r>
              <a:rPr lang="es-ES_tradnl" sz="6000" b="0" kern="12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effectLst/>
              </a:rPr>
              <a:t>?</a:t>
            </a:r>
            <a:r>
              <a:rPr lang="es-ES_tradnl" sz="6000" dirty="0" smtClean="0"/>
              <a:t> </a:t>
            </a:r>
            <a:endParaRPr lang="es-ES_tradnl" sz="6000" dirty="0"/>
          </a:p>
        </p:txBody>
      </p:sp>
    </p:spTree>
    <p:extLst>
      <p:ext uri="{BB962C8B-B14F-4D97-AF65-F5344CB8AC3E}">
        <p14:creationId xmlns:p14="http://schemas.microsoft.com/office/powerpoint/2010/main" val="21473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062" y="1774209"/>
            <a:ext cx="10509738" cy="440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 especialidad de </a:t>
            </a:r>
            <a:r>
              <a:rPr lang="es-ES_tradnl" sz="4400" dirty="0" err="1" smtClean="0"/>
              <a:t>MSBuild</a:t>
            </a:r>
            <a:r>
              <a:rPr lang="es-ES_tradnl" sz="4400" dirty="0" smtClean="0"/>
              <a:t> desemboca en su </a:t>
            </a:r>
            <a:r>
              <a:rPr lang="es-ES_tradnl" sz="4400" dirty="0"/>
              <a:t>nuevo formato de archivo de proyecto basado en código XML que es sencillo de comprender, fácil de ampliar y totalmente compatible con Microsoft.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tiene de especial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4194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Archivo de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El archivo de proyecto tiene 4 características principales:</a:t>
            </a:r>
          </a:p>
          <a:p>
            <a:pPr marL="0" indent="0" algn="just">
              <a:buNone/>
            </a:pPr>
            <a:endParaRPr lang="es-ES_tradnl" sz="500" dirty="0" smtClean="0"/>
          </a:p>
          <a:p>
            <a:pPr lvl="1" algn="just"/>
            <a:r>
              <a:rPr lang="es-ES_tradnl" sz="3600" dirty="0" smtClean="0"/>
              <a:t>Elementos</a:t>
            </a:r>
          </a:p>
          <a:p>
            <a:pPr lvl="1" algn="just"/>
            <a:r>
              <a:rPr lang="es-ES_tradnl" sz="3600" dirty="0" smtClean="0"/>
              <a:t>Propiedades</a:t>
            </a:r>
          </a:p>
          <a:p>
            <a:pPr lvl="1" algn="just"/>
            <a:r>
              <a:rPr lang="es-ES_tradnl" sz="3600" dirty="0" smtClean="0"/>
              <a:t>Tareas</a:t>
            </a:r>
          </a:p>
          <a:p>
            <a:pPr lvl="1" algn="just"/>
            <a:r>
              <a:rPr lang="es-ES_tradnl" sz="3600" dirty="0" smtClean="0"/>
              <a:t>Destinos</a:t>
            </a:r>
          </a:p>
        </p:txBody>
      </p:sp>
    </p:spTree>
    <p:extLst>
      <p:ext uri="{BB962C8B-B14F-4D97-AF65-F5344CB8AC3E}">
        <p14:creationId xmlns:p14="http://schemas.microsoft.com/office/powerpoint/2010/main" val="3966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smtClean="0"/>
              <a:t>Elementos</a:t>
            </a:r>
            <a:endParaRPr lang="es-ES_tradnl" sz="7200"/>
          </a:p>
        </p:txBody>
      </p:sp>
    </p:spTree>
    <p:extLst>
      <p:ext uri="{BB962C8B-B14F-4D97-AF65-F5344CB8AC3E}">
        <p14:creationId xmlns:p14="http://schemas.microsoft.com/office/powerpoint/2010/main" val="122398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Los elementos representan entradas en el sistema de generación y se agrupan en colecciones de elementos basadas en los nombres de colección definidos por el usuario</a:t>
            </a:r>
            <a:r>
              <a:rPr lang="es-ES_tradnl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Elementos?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200" dirty="0"/>
              <a:t>Los elementos se declaran en el archivo de proyecto creando un elemento con el nombre de la colección de elementos como elemento secundario de un elemento </a:t>
            </a:r>
            <a:r>
              <a:rPr lang="es-ES_tradnl" sz="4200" b="1" dirty="0" err="1"/>
              <a:t>ItemGroup</a:t>
            </a:r>
            <a:r>
              <a:rPr lang="es-ES_tradnl" sz="4200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6905410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520</TotalTime>
  <Words>760</Words>
  <Application>Microsoft Macintosh PowerPoint</Application>
  <PresentationFormat>Panorámica</PresentationFormat>
  <Paragraphs>93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TF10001006</vt:lpstr>
      <vt:lpstr>MSBuild in Visual Studio</vt:lpstr>
      <vt:lpstr>¿Qué es MSBuild?</vt:lpstr>
      <vt:lpstr>Presentación de PowerPoint</vt:lpstr>
      <vt:lpstr>¿Qué tiene de especial MSBuild? </vt:lpstr>
      <vt:lpstr>Presentación de PowerPoint</vt:lpstr>
      <vt:lpstr>Archivo de Proyecto</vt:lpstr>
      <vt:lpstr>Elementos</vt:lpstr>
      <vt:lpstr>Elementos</vt:lpstr>
      <vt:lpstr>¿Cómo se declaran los Elementos?</vt:lpstr>
      <vt:lpstr>Un ejemplo</vt:lpstr>
      <vt:lpstr>Propiedades</vt:lpstr>
      <vt:lpstr>Propiedades</vt:lpstr>
      <vt:lpstr>Diferencias</vt:lpstr>
      <vt:lpstr>¿Cómo se declaran las Propiedades?</vt:lpstr>
      <vt:lpstr>Un ejemplo</vt:lpstr>
      <vt:lpstr>Tareas</vt:lpstr>
      <vt:lpstr>Tareas</vt:lpstr>
      <vt:lpstr>¿Cómo se declaran las Tareas?</vt:lpstr>
      <vt:lpstr>Un ejemplo</vt:lpstr>
      <vt:lpstr>Destinos</vt:lpstr>
      <vt:lpstr>Destinos</vt:lpstr>
      <vt:lpstr>¿Cómo se declaran los Destinos?</vt:lpstr>
      <vt:lpstr>Un ejemplo</vt:lpstr>
      <vt:lpstr>¿Cómo podemos ejecutar MSBuild?</vt:lpstr>
      <vt:lpstr>Ejecutar MSBuild</vt:lpstr>
      <vt:lpstr>Un ejemplo</vt:lpstr>
      <vt:lpstr>Conceptos avanzados</vt:lpstr>
      <vt:lpstr>Conceptos avanzados</vt:lpstr>
      <vt:lpstr>Integración de Visual Studio</vt:lpstr>
      <vt:lpstr>Integración de Visual Studio</vt:lpstr>
      <vt:lpstr>Instancias de MSBuild</vt:lpstr>
      <vt:lpstr>Referencias</vt:lpstr>
      <vt:lpstr>Referencias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Build in Visual Studio</dc:title>
  <dc:creator>Adrian Rodriguez Escudero</dc:creator>
  <cp:lastModifiedBy>Adrian Rodriguez Escudero</cp:lastModifiedBy>
  <cp:revision>18</cp:revision>
  <dcterms:created xsi:type="dcterms:W3CDTF">2017-05-27T13:46:02Z</dcterms:created>
  <dcterms:modified xsi:type="dcterms:W3CDTF">2017-05-29T07:56:53Z</dcterms:modified>
</cp:coreProperties>
</file>