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6fcae6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6fcae6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6fcae6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a6fcae6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6fcae6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6fcae6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88440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solidFill>
                  <a:schemeClr val="dk1"/>
                </a:solidFill>
              </a:rPr>
              <a:t>Spots and views relation - technical background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700" y="842275"/>
            <a:ext cx="4370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950"/>
              <a:buAutoNum type="arabicPeriod"/>
            </a:pPr>
            <a:r>
              <a:rPr lang="pl" sz="950">
                <a:solidFill>
                  <a:srgbClr val="FFFF00"/>
                </a:solidFill>
              </a:rPr>
              <a:t>Pearson’s correlation for whole dataset, without data modification</a:t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950">
                <a:solidFill>
                  <a:srgbClr val="FFFF00"/>
                </a:solidFill>
              </a:rPr>
              <a:t>             Moderate positive</a:t>
            </a:r>
            <a:r>
              <a:rPr lang="pl" sz="950">
                <a:solidFill>
                  <a:srgbClr val="FFFF00"/>
                </a:solidFill>
              </a:rPr>
              <a:t> correlation between visits and time of spots</a:t>
            </a:r>
            <a:endParaRPr sz="950">
              <a:solidFill>
                <a:srgbClr val="FFFF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75" y="1371225"/>
            <a:ext cx="4001776" cy="1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115875" y="1063225"/>
            <a:ext cx="3755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3925" y="2735975"/>
            <a:ext cx="4370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950">
                <a:solidFill>
                  <a:srgbClr val="FF0000"/>
                </a:solidFill>
              </a:rPr>
              <a:t>2.	</a:t>
            </a:r>
            <a:r>
              <a:rPr lang="pl" sz="950">
                <a:solidFill>
                  <a:srgbClr val="FF0000"/>
                </a:solidFill>
              </a:rPr>
              <a:t>Pearson’s correlation for whole dataset, with GRP higher than 0.00</a:t>
            </a:r>
            <a:endParaRPr sz="950">
              <a:solidFill>
                <a:srgbClr val="FF00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00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00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00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950">
                <a:solidFill>
                  <a:srgbClr val="FF0000"/>
                </a:solidFill>
              </a:rPr>
              <a:t>            No significant correlation</a:t>
            </a:r>
            <a:endParaRPr sz="950">
              <a:solidFill>
                <a:srgbClr val="FF0000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250" y="3316300"/>
            <a:ext cx="4001776" cy="1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696950" y="793950"/>
            <a:ext cx="4370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950">
                <a:solidFill>
                  <a:srgbClr val="FFFF00"/>
                </a:solidFill>
              </a:rPr>
              <a:t>3. 	</a:t>
            </a:r>
            <a:r>
              <a:rPr lang="pl" sz="950">
                <a:solidFill>
                  <a:srgbClr val="FFFF00"/>
                </a:solidFill>
              </a:rPr>
              <a:t>Pearson’s correlation for week days, without data modification</a:t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950">
                <a:solidFill>
                  <a:srgbClr val="FFFF00"/>
                </a:solidFill>
              </a:rPr>
              <a:t>            Low positive correlation between visits and time of spots</a:t>
            </a:r>
            <a:endParaRPr sz="950">
              <a:solidFill>
                <a:srgbClr val="FFFF0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113" y="1373231"/>
            <a:ext cx="4001775" cy="1196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725050" y="2735963"/>
            <a:ext cx="4370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950">
                <a:solidFill>
                  <a:srgbClr val="00FF00"/>
                </a:solidFill>
              </a:rPr>
              <a:t>3. 	Pearson’s correlation for weekend days, without grp modification</a:t>
            </a:r>
            <a:endParaRPr sz="950">
              <a:solidFill>
                <a:srgbClr val="00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00"/>
              </a:solidFill>
            </a:endParaRPr>
          </a:p>
          <a:p>
            <a:pPr indent="0" lvl="0" marL="0" marR="12700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950">
                <a:solidFill>
                  <a:srgbClr val="00FF00"/>
                </a:solidFill>
              </a:rPr>
              <a:t>            High positive correlation between visits and time of spots and low positive correlation between visits and spots amount in one hour</a:t>
            </a:r>
            <a:endParaRPr sz="950">
              <a:solidFill>
                <a:srgbClr val="00FF00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125" y="3316300"/>
            <a:ext cx="4001750" cy="1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03775" y="607550"/>
            <a:ext cx="4957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</a:rPr>
              <a:t>Model: Linear regression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3175" y="85625"/>
            <a:ext cx="852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Spots, views and time relation on weekends - technical background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-213987" y="671050"/>
            <a:ext cx="41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l" sz="900"/>
              <a:t>model: simple linear regression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l" sz="900"/>
              <a:t>y = visits on weekends by hours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l" sz="900"/>
              <a:t>x = amount of spots on weekends by hours</a:t>
            </a:r>
            <a:endParaRPr sz="9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9575"/>
            <a:ext cx="4017265" cy="36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750" y="552325"/>
            <a:ext cx="1630600" cy="4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0175" y="552325"/>
            <a:ext cx="1593125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922575" y="671050"/>
            <a:ext cx="4425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pl" sz="800">
                <a:solidFill>
                  <a:schemeClr val="lt2"/>
                </a:solidFill>
              </a:rPr>
              <a:t>model: polynomial regression</a:t>
            </a:r>
            <a:endParaRPr sz="800">
              <a:solidFill>
                <a:schemeClr val="lt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pl" sz="800">
                <a:solidFill>
                  <a:schemeClr val="lt2"/>
                </a:solidFill>
              </a:rPr>
              <a:t>y = visits on weekends by hours</a:t>
            </a:r>
            <a:endParaRPr sz="800">
              <a:solidFill>
                <a:schemeClr val="lt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pl" sz="800">
                <a:solidFill>
                  <a:schemeClr val="lt2"/>
                </a:solidFill>
              </a:rPr>
              <a:t>x1 = spots amount on weekends by hours</a:t>
            </a:r>
            <a:endParaRPr sz="800">
              <a:solidFill>
                <a:schemeClr val="lt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pl" sz="800">
                <a:solidFill>
                  <a:schemeClr val="lt2"/>
                </a:solidFill>
              </a:rPr>
              <a:t>x2 = cumulated hour</a:t>
            </a:r>
            <a:endParaRPr sz="9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6">
            <a:alphaModFix/>
          </a:blip>
          <a:srcRect b="3480" l="0" r="0" t="-3480"/>
          <a:stretch/>
        </p:blipFill>
        <p:spPr>
          <a:xfrm>
            <a:off x="5126725" y="1318675"/>
            <a:ext cx="4017274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73150" y="10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Spots and views relation on weekends - business value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194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●"/>
            </a:pPr>
            <a:r>
              <a:rPr lang="pl" sz="1200" u="sng">
                <a:solidFill>
                  <a:srgbClr val="EFEFEF"/>
                </a:solidFill>
              </a:rPr>
              <a:t>Research time range: 10.11.2014 - 23.11.2014</a:t>
            </a:r>
            <a:endParaRPr sz="1200" u="sng">
              <a:solidFill>
                <a:srgbClr val="EFEFE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●"/>
            </a:pPr>
            <a:r>
              <a:rPr lang="pl" sz="1200">
                <a:solidFill>
                  <a:srgbClr val="EFEFEF"/>
                </a:solidFill>
              </a:rPr>
              <a:t>Below conclusions are based on spots amount only.</a:t>
            </a:r>
            <a:endParaRPr sz="1200">
              <a:solidFill>
                <a:srgbClr val="EFEFE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●"/>
            </a:pPr>
            <a:r>
              <a:rPr lang="pl" sz="1200">
                <a:solidFill>
                  <a:srgbClr val="EFEFEF"/>
                </a:solidFill>
              </a:rPr>
              <a:t>Average amount of views in a single hour:</a:t>
            </a:r>
            <a:endParaRPr sz="1200">
              <a:solidFill>
                <a:srgbClr val="EFEFEF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○"/>
            </a:pPr>
            <a:r>
              <a:rPr lang="pl" sz="1200">
                <a:solidFill>
                  <a:srgbClr val="EFEFEF"/>
                </a:solidFill>
              </a:rPr>
              <a:t>general avg: 6315 views</a:t>
            </a:r>
            <a:endParaRPr sz="1200">
              <a:solidFill>
                <a:srgbClr val="EFEFEF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○"/>
            </a:pPr>
            <a:r>
              <a:rPr lang="pl" sz="1200">
                <a:solidFill>
                  <a:srgbClr val="EFEFEF"/>
                </a:solidFill>
              </a:rPr>
              <a:t>week days avg: 7047 views</a:t>
            </a:r>
            <a:endParaRPr sz="1200">
              <a:solidFill>
                <a:srgbClr val="EFEFEF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○"/>
            </a:pPr>
            <a:r>
              <a:rPr lang="pl" sz="1200">
                <a:solidFill>
                  <a:srgbClr val="EFEFEF"/>
                </a:solidFill>
              </a:rPr>
              <a:t>weekend days avg: 3986 views</a:t>
            </a:r>
            <a:endParaRPr sz="1200">
              <a:solidFill>
                <a:srgbClr val="EFEFE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●"/>
            </a:pPr>
            <a:r>
              <a:rPr b="1" lang="pl" sz="1200">
                <a:solidFill>
                  <a:srgbClr val="EFEFEF"/>
                </a:solidFill>
              </a:rPr>
              <a:t>Significant relation between views on website and spots amount on TV was found </a:t>
            </a:r>
            <a:r>
              <a:rPr b="1" lang="pl" sz="1200" u="sng">
                <a:solidFill>
                  <a:srgbClr val="EFEFEF"/>
                </a:solidFill>
              </a:rPr>
              <a:t>only on weekends</a:t>
            </a:r>
            <a:r>
              <a:rPr b="1" lang="pl" sz="1200">
                <a:solidFill>
                  <a:srgbClr val="EFEFEF"/>
                </a:solidFill>
              </a:rPr>
              <a:t>.</a:t>
            </a:r>
            <a:endParaRPr sz="1200">
              <a:solidFill>
                <a:srgbClr val="EFEFE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●"/>
            </a:pPr>
            <a:r>
              <a:rPr lang="pl" sz="1200">
                <a:solidFill>
                  <a:srgbClr val="EFEFEF"/>
                </a:solidFill>
              </a:rPr>
              <a:t>Increase amount of spots on weekends, in single hour </a:t>
            </a:r>
            <a:r>
              <a:rPr lang="pl" sz="1200">
                <a:solidFill>
                  <a:srgbClr val="00FF00"/>
                </a:solidFill>
              </a:rPr>
              <a:t>by one</a:t>
            </a:r>
            <a:r>
              <a:rPr lang="pl" sz="1200">
                <a:solidFill>
                  <a:srgbClr val="EFEFEF"/>
                </a:solidFill>
              </a:rPr>
              <a:t> is associated with increase of views on website by </a:t>
            </a:r>
            <a:r>
              <a:rPr lang="pl" sz="1200">
                <a:solidFill>
                  <a:srgbClr val="00FF00"/>
                </a:solidFill>
              </a:rPr>
              <a:t>534 views </a:t>
            </a:r>
            <a:r>
              <a:rPr lang="pl" sz="1200">
                <a:solidFill>
                  <a:srgbClr val="F3F3F3"/>
                </a:solidFill>
              </a:rPr>
              <a:t>in the same hour</a:t>
            </a:r>
            <a:r>
              <a:rPr lang="pl" sz="1200">
                <a:solidFill>
                  <a:srgbClr val="F3F3F3"/>
                </a:solidFill>
              </a:rPr>
              <a:t>. 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pl" sz="1200">
                <a:solidFill>
                  <a:srgbClr val="F3F3F3"/>
                </a:solidFill>
              </a:rPr>
              <a:t>Increase of spots amount by one increases over 13% of current weekend average amount of views.</a:t>
            </a:r>
            <a:endParaRPr sz="1200">
              <a:solidFill>
                <a:srgbClr val="F3F3F3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50" y="705125"/>
            <a:ext cx="4260299" cy="42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Spots, views and time relation on weekends - business value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00575"/>
            <a:ext cx="41391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If we will </a:t>
            </a:r>
            <a:r>
              <a:rPr lang="pl" sz="1200">
                <a:solidFill>
                  <a:srgbClr val="FFFF00"/>
                </a:solidFill>
              </a:rPr>
              <a:t>take into account time</a:t>
            </a:r>
            <a:r>
              <a:rPr lang="pl" sz="1200"/>
              <a:t> additionally we can </a:t>
            </a:r>
            <a:r>
              <a:rPr lang="pl" sz="1200"/>
              <a:t>precise</a:t>
            </a:r>
            <a:r>
              <a:rPr lang="pl" sz="1200"/>
              <a:t> our estimations</a:t>
            </a:r>
            <a:r>
              <a:rPr lang="pl" sz="1200"/>
              <a:t> even more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If we take into account time we discover that </a:t>
            </a:r>
            <a:r>
              <a:rPr lang="pl" sz="1200">
                <a:solidFill>
                  <a:srgbClr val="FF9900"/>
                </a:solidFill>
              </a:rPr>
              <a:t>the later time</a:t>
            </a:r>
            <a:r>
              <a:rPr lang="pl" sz="1200"/>
              <a:t> we will choose for spots emitting </a:t>
            </a:r>
            <a:r>
              <a:rPr lang="pl" sz="1200">
                <a:solidFill>
                  <a:srgbClr val="FF9900"/>
                </a:solidFill>
              </a:rPr>
              <a:t>the higher amount of viewers</a:t>
            </a:r>
            <a:r>
              <a:rPr lang="pl" sz="1200"/>
              <a:t> it will generate.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Increase of time by one hour on weekends is  (in model including time) associated with increase of visits amount </a:t>
            </a:r>
            <a:r>
              <a:rPr lang="pl" sz="1200">
                <a:solidFill>
                  <a:srgbClr val="00FF00"/>
                </a:solidFill>
              </a:rPr>
              <a:t>by 322</a:t>
            </a:r>
            <a:endParaRPr sz="1200">
              <a:solidFill>
                <a:srgbClr val="00FF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Increase of spots amount (in model including time) is associated with increase of visits amount </a:t>
            </a:r>
            <a:r>
              <a:rPr lang="pl" sz="1200">
                <a:solidFill>
                  <a:srgbClr val="00FF00"/>
                </a:solidFill>
              </a:rPr>
              <a:t>by 106</a:t>
            </a:r>
            <a:r>
              <a:rPr lang="pl" sz="1200"/>
              <a:t>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Thus by emitting spot f.e. </a:t>
            </a:r>
            <a:r>
              <a:rPr lang="pl" sz="1200">
                <a:solidFill>
                  <a:srgbClr val="FFFF00"/>
                </a:solidFill>
              </a:rPr>
              <a:t>on</a:t>
            </a:r>
            <a:r>
              <a:rPr lang="pl" sz="1200">
                <a:solidFill>
                  <a:srgbClr val="FFFF00"/>
                </a:solidFill>
              </a:rPr>
              <a:t> Saturday at 23:00 p.m.</a:t>
            </a:r>
            <a:r>
              <a:rPr lang="pl" sz="1200"/>
              <a:t> we will attract </a:t>
            </a:r>
            <a:r>
              <a:rPr lang="pl" sz="1200">
                <a:solidFill>
                  <a:srgbClr val="00FF00"/>
                </a:solidFill>
              </a:rPr>
              <a:t>9148 more views at the same hour</a:t>
            </a:r>
            <a:r>
              <a:rPr lang="pl" sz="1200"/>
              <a:t> according to our model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It’s </a:t>
            </a:r>
            <a:r>
              <a:rPr lang="pl" sz="1200">
                <a:solidFill>
                  <a:srgbClr val="00FF00"/>
                </a:solidFill>
              </a:rPr>
              <a:t>230%</a:t>
            </a:r>
            <a:r>
              <a:rPr lang="pl" sz="1200"/>
              <a:t> of current weekend average of visits in a single hour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b="1" i="1" lang="pl" sz="1200">
                <a:solidFill>
                  <a:srgbClr val="FF9900"/>
                </a:solidFill>
              </a:rPr>
              <a:t>Final conclusion: </a:t>
            </a:r>
            <a:endParaRPr b="1" i="1" sz="1200">
              <a:solidFill>
                <a:srgbClr val="FF99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l" sz="1200" u="sng">
                <a:solidFill>
                  <a:srgbClr val="FF9900"/>
                </a:solidFill>
              </a:rPr>
              <a:t>To optimize website visits we should emit spots as late as it possible on weekends.</a:t>
            </a:r>
            <a:endParaRPr b="1" i="1" sz="1200" u="sng">
              <a:solidFill>
                <a:srgbClr val="FF99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75" y="107487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