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6" d="100"/>
          <a:sy n="66" d="100"/>
        </p:scale>
        <p:origin x="90" y="2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9/3/2019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9/3/2019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9/3/2019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a:t>Haga clic para modificar los estilos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9/3/2019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9/3/2019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9/3/2019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9/3/2019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9/3/2019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796027F-7875-4030-9381-8BD8C4F21935}" type="datetimeFigureOut">
              <a:rPr lang="en-US" dirty="0"/>
              <a:t>9/3/2019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9/3/2019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9/3/2019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9/3/2019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9/3/2019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7" name="Date Placeholder 4"/>
          <p:cNvSpPr>
            <a:spLocks noGrp="1"/>
          </p:cNvSpPr>
          <p:nvPr>
            <p:ph type="dt" sz="half" idx="10"/>
          </p:nvPr>
        </p:nvSpPr>
        <p:spPr/>
        <p:txBody>
          <a:bodyPr/>
          <a:lstStyle/>
          <a:p>
            <a:fld id="{4509A250-FF31-4206-8172-F9D3106AACB1}" type="datetimeFigureOut">
              <a:rPr lang="en-US" dirty="0"/>
              <a:t>9/3/2019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9/3/2019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9/3/2019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EF1BC5-4BF7-4E3D-BF60-0947E8766278}"/>
              </a:ext>
            </a:extLst>
          </p:cNvPr>
          <p:cNvSpPr>
            <a:spLocks noGrp="1"/>
          </p:cNvSpPr>
          <p:nvPr>
            <p:ph type="ctrTitle"/>
          </p:nvPr>
        </p:nvSpPr>
        <p:spPr/>
        <p:txBody>
          <a:bodyPr/>
          <a:lstStyle/>
          <a:p>
            <a:r>
              <a:rPr lang="es-MX" dirty="0"/>
              <a:t>Método de Bisección </a:t>
            </a:r>
          </a:p>
        </p:txBody>
      </p:sp>
      <p:sp>
        <p:nvSpPr>
          <p:cNvPr id="3" name="Subtítulo 2">
            <a:extLst>
              <a:ext uri="{FF2B5EF4-FFF2-40B4-BE49-F238E27FC236}">
                <a16:creationId xmlns:a16="http://schemas.microsoft.com/office/drawing/2014/main" id="{D854BA19-0B2F-4C77-874B-C5B64F4D6385}"/>
              </a:ext>
            </a:extLst>
          </p:cNvPr>
          <p:cNvSpPr>
            <a:spLocks noGrp="1"/>
          </p:cNvSpPr>
          <p:nvPr>
            <p:ph type="subTitle" idx="1"/>
          </p:nvPr>
        </p:nvSpPr>
        <p:spPr/>
        <p:txBody>
          <a:bodyPr/>
          <a:lstStyle/>
          <a:p>
            <a:endParaRPr lang="es-MX"/>
          </a:p>
        </p:txBody>
      </p:sp>
    </p:spTree>
    <p:extLst>
      <p:ext uri="{BB962C8B-B14F-4D97-AF65-F5344CB8AC3E}">
        <p14:creationId xmlns:p14="http://schemas.microsoft.com/office/powerpoint/2010/main" val="3735574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3089E46B-D5CE-4CCE-B3ED-0E0CBE2285E1}"/>
                  </a:ext>
                </a:extLst>
              </p:cNvPr>
              <p:cNvSpPr>
                <a:spLocks noGrp="1"/>
              </p:cNvSpPr>
              <p:nvPr>
                <p:ph idx="1"/>
              </p:nvPr>
            </p:nvSpPr>
            <p:spPr>
              <a:xfrm>
                <a:off x="645132" y="553792"/>
                <a:ext cx="9404722" cy="5694607"/>
              </a:xfrm>
            </p:spPr>
            <p:txBody>
              <a:bodyPr>
                <a:normAutofit/>
              </a:bodyPr>
              <a:lstStyle/>
              <a:p>
                <a:pPr algn="just"/>
                <a:r>
                  <a:rPr lang="es-MX" sz="2400" dirty="0"/>
                  <a:t>El método de bisección es uno de los más versátiles para determinar una raíz real en un intervalo de una ecuación dada, es fácil de comprender, aunque si se desea una mayor exactitud el número de cálculos que hay que realizar aumenta considerablemente.</a:t>
                </a:r>
              </a:p>
              <a:p>
                <a:pPr algn="just"/>
                <a:r>
                  <a:rPr lang="es-MX" sz="2400" dirty="0"/>
                  <a:t>El método de bisección se basa en el Teorema de Bolzano, el cual afirma que si se tiene una función real </a:t>
                </a:r>
                <a14:m>
                  <m:oMath xmlns:m="http://schemas.openxmlformats.org/officeDocument/2006/math">
                    <m:r>
                      <a:rPr lang="es-MX" sz="2800" b="1" i="1" dirty="0" smtClean="0">
                        <a:latin typeface="Cambria Math" panose="02040503050406030204" pitchFamily="18" charset="0"/>
                      </a:rPr>
                      <m:t>𝒚</m:t>
                    </m:r>
                    <m:r>
                      <a:rPr lang="es-MX" sz="2800" b="1" i="1" dirty="0" smtClean="0">
                        <a:latin typeface="Cambria Math" panose="02040503050406030204" pitchFamily="18" charset="0"/>
                      </a:rPr>
                      <m:t> = </m:t>
                    </m:r>
                    <m:r>
                      <a:rPr lang="es-MX" sz="2800" b="1" i="1" dirty="0" smtClean="0">
                        <a:latin typeface="Cambria Math" panose="02040503050406030204" pitchFamily="18" charset="0"/>
                      </a:rPr>
                      <m:t>𝒇</m:t>
                    </m:r>
                    <m:r>
                      <a:rPr lang="es-MX" sz="2800" b="1" i="1" dirty="0" smtClean="0">
                        <a:latin typeface="Cambria Math" panose="02040503050406030204" pitchFamily="18" charset="0"/>
                      </a:rPr>
                      <m:t>(</m:t>
                    </m:r>
                    <m:r>
                      <a:rPr lang="es-MX" sz="2800" b="1" i="1" dirty="0" smtClean="0">
                        <a:latin typeface="Cambria Math" panose="02040503050406030204" pitchFamily="18" charset="0"/>
                      </a:rPr>
                      <m:t>𝒙</m:t>
                    </m:r>
                    <m:r>
                      <a:rPr lang="es-MX" sz="2800" b="1" i="1" dirty="0" smtClean="0">
                        <a:latin typeface="Cambria Math" panose="02040503050406030204" pitchFamily="18" charset="0"/>
                      </a:rPr>
                      <m:t>)</m:t>
                    </m:r>
                  </m:oMath>
                </a14:m>
                <a:r>
                  <a:rPr lang="es-MX" sz="2800" b="1" dirty="0"/>
                  <a:t> </a:t>
                </a:r>
                <a:r>
                  <a:rPr lang="es-MX" sz="2400" dirty="0"/>
                  <a:t>continua en el intervalo </a:t>
                </a:r>
                <a:r>
                  <a:rPr lang="es-MX" sz="2800" b="1" dirty="0"/>
                  <a:t>[</a:t>
                </a:r>
                <a:r>
                  <a:rPr lang="es-MX" sz="2800" b="1" dirty="0" err="1"/>
                  <a:t>a,b</a:t>
                </a:r>
                <a:r>
                  <a:rPr lang="es-MX" sz="2800" b="1" dirty="0"/>
                  <a:t>] </a:t>
                </a:r>
                <a:r>
                  <a:rPr lang="es-MX" sz="2400" dirty="0"/>
                  <a:t>donde el signo de la función en el extremo </a:t>
                </a:r>
                <a:r>
                  <a:rPr lang="es-MX" sz="2800" b="1" dirty="0"/>
                  <a:t>a</a:t>
                </a:r>
                <a:r>
                  <a:rPr lang="es-MX" sz="2400" dirty="0"/>
                  <a:t> es distinto al signo de la función en el extremo </a:t>
                </a:r>
                <a:r>
                  <a:rPr lang="es-MX" sz="2800" b="1" dirty="0"/>
                  <a:t>b</a:t>
                </a:r>
                <a:r>
                  <a:rPr lang="es-MX" sz="2400" dirty="0"/>
                  <a:t> del intervalo, entonces existe al menos un</a:t>
                </a:r>
              </a:p>
              <a:p>
                <a:pPr algn="just"/>
                <a:r>
                  <a:rPr lang="es-MX" sz="2400" dirty="0"/>
                  <a:t> </a:t>
                </a:r>
                <a:r>
                  <a:rPr lang="es-MX" sz="2800" b="1" dirty="0"/>
                  <a:t>c</a:t>
                </a:r>
                <a:r>
                  <a:rPr lang="es-MX" sz="2400" b="1" dirty="0"/>
                  <a:t> </a:t>
                </a:r>
                <a14:m>
                  <m:oMath xmlns:m="http://schemas.openxmlformats.org/officeDocument/2006/math">
                    <m:r>
                      <a:rPr lang="es-MX" sz="2400" b="1" i="1" smtClean="0">
                        <a:latin typeface="Cambria Math" panose="02040503050406030204" pitchFamily="18" charset="0"/>
                        <a:ea typeface="Cambria Math" panose="02040503050406030204" pitchFamily="18" charset="0"/>
                      </a:rPr>
                      <m:t>∈</m:t>
                    </m:r>
                  </m:oMath>
                </a14:m>
                <a:r>
                  <a:rPr lang="es-MX" sz="2800" b="1" dirty="0"/>
                  <a:t> ]</a:t>
                </a:r>
                <a:r>
                  <a:rPr lang="es-MX" sz="2800" b="1" dirty="0" err="1"/>
                  <a:t>a,b</a:t>
                </a:r>
                <a:r>
                  <a:rPr lang="es-MX" sz="2800" b="1" dirty="0"/>
                  <a:t>[ </a:t>
                </a:r>
                <a14:m>
                  <m:oMath xmlns:m="http://schemas.openxmlformats.org/officeDocument/2006/math">
                    <m:r>
                      <a:rPr lang="es-MX" sz="2800" b="1" i="1" smtClean="0">
                        <a:latin typeface="Cambria Math" panose="02040503050406030204" pitchFamily="18" charset="0"/>
                        <a:ea typeface="Cambria Math" panose="02040503050406030204" pitchFamily="18" charset="0"/>
                      </a:rPr>
                      <m:t>∴</m:t>
                    </m:r>
                    <m:r>
                      <a:rPr lang="es-MX" sz="2800" b="1" i="1" smtClean="0">
                        <a:latin typeface="Cambria Math" panose="02040503050406030204" pitchFamily="18" charset="0"/>
                        <a:ea typeface="Cambria Math" panose="02040503050406030204" pitchFamily="18" charset="0"/>
                      </a:rPr>
                      <m:t>𝒇</m:t>
                    </m:r>
                    <m:d>
                      <m:dPr>
                        <m:ctrlPr>
                          <a:rPr lang="es-MX" sz="2800" b="1" i="1" smtClean="0">
                            <a:latin typeface="Cambria Math" panose="02040503050406030204" pitchFamily="18" charset="0"/>
                            <a:ea typeface="Cambria Math" panose="02040503050406030204" pitchFamily="18" charset="0"/>
                          </a:rPr>
                        </m:ctrlPr>
                      </m:dPr>
                      <m:e>
                        <m:r>
                          <a:rPr lang="es-MX" sz="2800" b="1" i="1" smtClean="0">
                            <a:latin typeface="Cambria Math" panose="02040503050406030204" pitchFamily="18" charset="0"/>
                            <a:ea typeface="Cambria Math" panose="02040503050406030204" pitchFamily="18" charset="0"/>
                          </a:rPr>
                          <m:t>𝒄</m:t>
                        </m:r>
                      </m:e>
                    </m:d>
                    <m:r>
                      <a:rPr lang="es-MX" sz="2800" b="1" i="1" smtClean="0">
                        <a:latin typeface="Cambria Math" panose="02040503050406030204" pitchFamily="18" charset="0"/>
                        <a:ea typeface="Cambria Math" panose="02040503050406030204" pitchFamily="18" charset="0"/>
                      </a:rPr>
                      <m:t>=</m:t>
                    </m:r>
                    <m:r>
                      <a:rPr lang="es-MX" sz="2800" b="1" i="1" smtClean="0">
                        <a:latin typeface="Cambria Math" panose="02040503050406030204" pitchFamily="18" charset="0"/>
                        <a:ea typeface="Cambria Math" panose="02040503050406030204" pitchFamily="18" charset="0"/>
                      </a:rPr>
                      <m:t>𝟎</m:t>
                    </m:r>
                  </m:oMath>
                </a14:m>
                <a:r>
                  <a:rPr lang="es-MX" sz="2800" b="1" dirty="0"/>
                  <a:t> , </a:t>
                </a:r>
                <a:r>
                  <a:rPr lang="es-MX" sz="2400" dirty="0"/>
                  <a:t>que es la raíz buscada.</a:t>
                </a:r>
              </a:p>
            </p:txBody>
          </p:sp>
        </mc:Choice>
        <mc:Fallback xmlns="">
          <p:sp>
            <p:nvSpPr>
              <p:cNvPr id="3" name="Marcador de contenido 2">
                <a:extLst>
                  <a:ext uri="{FF2B5EF4-FFF2-40B4-BE49-F238E27FC236}">
                    <a16:creationId xmlns:a16="http://schemas.microsoft.com/office/drawing/2014/main" id="{3089E46B-D5CE-4CCE-B3ED-0E0CBE2285E1}"/>
                  </a:ext>
                </a:extLst>
              </p:cNvPr>
              <p:cNvSpPr>
                <a:spLocks noGrp="1" noRot="1" noChangeAspect="1" noMove="1" noResize="1" noEditPoints="1" noAdjustHandles="1" noChangeArrowheads="1" noChangeShapeType="1" noTextEdit="1"/>
              </p:cNvSpPr>
              <p:nvPr>
                <p:ph idx="1"/>
              </p:nvPr>
            </p:nvSpPr>
            <p:spPr>
              <a:xfrm>
                <a:off x="645132" y="553792"/>
                <a:ext cx="9404722" cy="5694607"/>
              </a:xfrm>
              <a:blipFill>
                <a:blip r:embed="rId2"/>
                <a:stretch>
                  <a:fillRect l="-518" t="-857" r="-972"/>
                </a:stretch>
              </a:blipFill>
            </p:spPr>
            <p:txBody>
              <a:bodyPr/>
              <a:lstStyle/>
              <a:p>
                <a:r>
                  <a:rPr lang="es-MX">
                    <a:noFill/>
                  </a:rPr>
                  <a:t> </a:t>
                </a:r>
              </a:p>
            </p:txBody>
          </p:sp>
        </mc:Fallback>
      </mc:AlternateContent>
    </p:spTree>
    <p:extLst>
      <p:ext uri="{BB962C8B-B14F-4D97-AF65-F5344CB8AC3E}">
        <p14:creationId xmlns:p14="http://schemas.microsoft.com/office/powerpoint/2010/main" val="1567772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4FE9BB7-E093-4474-95CE-33C167D4B024}"/>
              </a:ext>
            </a:extLst>
          </p:cNvPr>
          <p:cNvSpPr>
            <a:spLocks noGrp="1"/>
          </p:cNvSpPr>
          <p:nvPr>
            <p:ph idx="1"/>
          </p:nvPr>
        </p:nvSpPr>
        <p:spPr>
          <a:xfrm>
            <a:off x="1103312" y="377372"/>
            <a:ext cx="8946541" cy="5871028"/>
          </a:xfrm>
        </p:spPr>
        <p:txBody>
          <a:bodyPr/>
          <a:lstStyle/>
          <a:p>
            <a:pPr algn="just"/>
            <a:r>
              <a:rPr lang="es-MX" sz="2400" dirty="0"/>
              <a:t>Debe existir seguridad sobre la continuidad de </a:t>
            </a:r>
            <a:r>
              <a:rPr lang="es-MX" sz="2400" b="1" dirty="0"/>
              <a:t>f(x) </a:t>
            </a:r>
            <a:r>
              <a:rPr lang="es-MX" sz="2400" dirty="0"/>
              <a:t>sobre el segmento </a:t>
            </a:r>
            <a:r>
              <a:rPr lang="es-MX" sz="2400" b="1" dirty="0"/>
              <a:t>[</a:t>
            </a:r>
            <a:r>
              <a:rPr lang="es-MX" sz="2400" b="1" dirty="0" err="1"/>
              <a:t>a,b</a:t>
            </a:r>
            <a:r>
              <a:rPr lang="es-MX" sz="2400" b="1" dirty="0"/>
              <a:t>].</a:t>
            </a:r>
          </a:p>
          <a:p>
            <a:pPr algn="just"/>
            <a:r>
              <a:rPr lang="es-MX" sz="2400" dirty="0"/>
              <a:t>Se verifica que </a:t>
            </a:r>
            <a:r>
              <a:rPr lang="es-MX" sz="2400" b="1" dirty="0"/>
              <a:t>f(a)*f(b)&lt;0.</a:t>
            </a:r>
          </a:p>
          <a:p>
            <a:pPr algn="just"/>
            <a:r>
              <a:rPr lang="es-MX" sz="2400" dirty="0"/>
              <a:t>Se calcula el punto medio </a:t>
            </a:r>
            <a:r>
              <a:rPr lang="es-MX" sz="2400" b="1" dirty="0"/>
              <a:t>m</a:t>
            </a:r>
            <a:r>
              <a:rPr lang="es-MX" sz="2400" dirty="0"/>
              <a:t> en el intervalo </a:t>
            </a:r>
            <a:r>
              <a:rPr lang="es-MX" sz="2400" b="1" dirty="0"/>
              <a:t>[</a:t>
            </a:r>
            <a:r>
              <a:rPr lang="es-MX" sz="2400" b="1" dirty="0" err="1"/>
              <a:t>a,b</a:t>
            </a:r>
            <a:r>
              <a:rPr lang="es-MX" sz="2400" b="1" dirty="0"/>
              <a:t>] </a:t>
            </a:r>
            <a:r>
              <a:rPr lang="es-MX" sz="2400" dirty="0"/>
              <a:t>y se evalúa </a:t>
            </a:r>
            <a:r>
              <a:rPr lang="es-MX" sz="2400" b="1" dirty="0"/>
              <a:t>f(m) </a:t>
            </a:r>
            <a:r>
              <a:rPr lang="es-MX" sz="2400" dirty="0"/>
              <a:t>si ese valor es igual a 0 ya se ha encontrado la raíz.</a:t>
            </a:r>
          </a:p>
          <a:p>
            <a:pPr algn="just"/>
            <a:r>
              <a:rPr lang="es-MX" sz="2400" dirty="0"/>
              <a:t>En caso contrario se verifica si </a:t>
            </a:r>
            <a:r>
              <a:rPr lang="es-MX" sz="2400" b="1" dirty="0"/>
              <a:t>f(m) </a:t>
            </a:r>
            <a:r>
              <a:rPr lang="es-MX" sz="2400" dirty="0"/>
              <a:t>tiene signo opuesto con</a:t>
            </a:r>
            <a:r>
              <a:rPr lang="es-MX" sz="2400" b="1" dirty="0"/>
              <a:t> f(a) </a:t>
            </a:r>
            <a:r>
              <a:rPr lang="es-MX" sz="2400" dirty="0"/>
              <a:t>o con</a:t>
            </a:r>
            <a:r>
              <a:rPr lang="es-MX" sz="2400" b="1" dirty="0"/>
              <a:t> f(b).</a:t>
            </a:r>
          </a:p>
          <a:p>
            <a:pPr algn="just"/>
            <a:r>
              <a:rPr lang="es-MX" sz="2400" dirty="0"/>
              <a:t>se redefine el intervalo </a:t>
            </a:r>
            <a:r>
              <a:rPr lang="es-MX" sz="2400" b="1" dirty="0"/>
              <a:t>[</a:t>
            </a:r>
            <a:r>
              <a:rPr lang="es-MX" sz="2400" b="1" dirty="0" err="1"/>
              <a:t>a,b</a:t>
            </a:r>
            <a:r>
              <a:rPr lang="es-MX" sz="2400" b="1" dirty="0"/>
              <a:t>] </a:t>
            </a:r>
            <a:r>
              <a:rPr lang="es-MX" sz="2400" dirty="0"/>
              <a:t>como </a:t>
            </a:r>
            <a:r>
              <a:rPr lang="es-MX" sz="2400" b="1" dirty="0"/>
              <a:t>[</a:t>
            </a:r>
            <a:r>
              <a:rPr lang="es-MX" sz="2400" b="1" dirty="0" err="1"/>
              <a:t>a,m</a:t>
            </a:r>
            <a:r>
              <a:rPr lang="es-MX" sz="2400" b="1" dirty="0"/>
              <a:t>] </a:t>
            </a:r>
            <a:r>
              <a:rPr lang="es-MX" sz="2400" dirty="0"/>
              <a:t>o </a:t>
            </a:r>
            <a:r>
              <a:rPr lang="es-MX" sz="2400" b="1" dirty="0"/>
              <a:t>[</a:t>
            </a:r>
            <a:r>
              <a:rPr lang="es-MX" sz="2400" b="1" dirty="0" err="1"/>
              <a:t>m,b</a:t>
            </a:r>
            <a:r>
              <a:rPr lang="es-MX" sz="2400" b="1" dirty="0"/>
              <a:t>] </a:t>
            </a:r>
            <a:r>
              <a:rPr lang="es-MX" sz="2400" dirty="0"/>
              <a:t>según se haya determinado en cual de los casos haya el cambio de signo. </a:t>
            </a:r>
          </a:p>
          <a:p>
            <a:pPr algn="just"/>
            <a:r>
              <a:rPr lang="es-MX" sz="2400" dirty="0"/>
              <a:t>Con este nuevo intervalo se continúa sucesivamente encerrando la solución en un intervalo cada vez más pequeño, hasta alcanzar la precisión deseada</a:t>
            </a:r>
          </a:p>
          <a:p>
            <a:endParaRPr lang="es-MX" dirty="0"/>
          </a:p>
        </p:txBody>
      </p:sp>
    </p:spTree>
    <p:extLst>
      <p:ext uri="{BB962C8B-B14F-4D97-AF65-F5344CB8AC3E}">
        <p14:creationId xmlns:p14="http://schemas.microsoft.com/office/powerpoint/2010/main" val="3588964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Marcador de contenido 3">
            <a:extLst>
              <a:ext uri="{FF2B5EF4-FFF2-40B4-BE49-F238E27FC236}">
                <a16:creationId xmlns:a16="http://schemas.microsoft.com/office/drawing/2014/main" id="{51D4E13D-85F1-46B3-BE9D-9502048A9850}"/>
              </a:ext>
            </a:extLst>
          </p:cNvPr>
          <p:cNvGraphicFramePr>
            <a:graphicFrameLocks noGrp="1"/>
          </p:cNvGraphicFramePr>
          <p:nvPr>
            <p:ph idx="1"/>
            <p:extLst>
              <p:ext uri="{D42A27DB-BD31-4B8C-83A1-F6EECF244321}">
                <p14:modId xmlns:p14="http://schemas.microsoft.com/office/powerpoint/2010/main" val="4103947508"/>
              </p:ext>
            </p:extLst>
          </p:nvPr>
        </p:nvGraphicFramePr>
        <p:xfrm>
          <a:off x="885371" y="493485"/>
          <a:ext cx="9405258" cy="5631541"/>
        </p:xfrm>
        <a:graphic>
          <a:graphicData uri="http://schemas.openxmlformats.org/drawingml/2006/table">
            <a:tbl>
              <a:tblPr/>
              <a:tblGrid>
                <a:gridCol w="4702629">
                  <a:extLst>
                    <a:ext uri="{9D8B030D-6E8A-4147-A177-3AD203B41FA5}">
                      <a16:colId xmlns:a16="http://schemas.microsoft.com/office/drawing/2014/main" val="3212598900"/>
                    </a:ext>
                  </a:extLst>
                </a:gridCol>
                <a:gridCol w="4702629">
                  <a:extLst>
                    <a:ext uri="{9D8B030D-6E8A-4147-A177-3AD203B41FA5}">
                      <a16:colId xmlns:a16="http://schemas.microsoft.com/office/drawing/2014/main" val="3154827829"/>
                    </a:ext>
                  </a:extLst>
                </a:gridCol>
              </a:tblGrid>
              <a:tr h="587818">
                <a:tc>
                  <a:txBody>
                    <a:bodyPr/>
                    <a:lstStyle/>
                    <a:p>
                      <a:pPr algn="ctr" fontAlgn="t"/>
                      <a:r>
                        <a:rPr lang="es-MX" sz="2000" b="1">
                          <a:effectLst/>
                        </a:rPr>
                        <a:t>Ventajas</a:t>
                      </a:r>
                    </a:p>
                  </a:txBody>
                  <a:tcPr marL="77242" marR="77242" marT="77242" marB="77242">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noFill/>
                  </a:tcPr>
                </a:tc>
                <a:tc>
                  <a:txBody>
                    <a:bodyPr/>
                    <a:lstStyle/>
                    <a:p>
                      <a:pPr algn="ctr" fontAlgn="t"/>
                      <a:r>
                        <a:rPr lang="es-MX" sz="2000" b="1" dirty="0">
                          <a:effectLst/>
                        </a:rPr>
                        <a:t>Desventajas</a:t>
                      </a:r>
                    </a:p>
                  </a:txBody>
                  <a:tcPr marL="77242" marR="77242" marT="77242" marB="77242">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noFill/>
                  </a:tcPr>
                </a:tc>
                <a:extLst>
                  <a:ext uri="{0D108BD9-81ED-4DB2-BD59-A6C34878D82A}">
                    <a16:rowId xmlns:a16="http://schemas.microsoft.com/office/drawing/2014/main" val="2090702731"/>
                  </a:ext>
                </a:extLst>
              </a:tr>
              <a:tr h="587818">
                <a:tc>
                  <a:txBody>
                    <a:bodyPr/>
                    <a:lstStyle/>
                    <a:p>
                      <a:pPr algn="ctr" fontAlgn="t"/>
                      <a:r>
                        <a:rPr lang="es-MX" sz="2000">
                          <a:solidFill>
                            <a:schemeClr val="tx1"/>
                          </a:solidFill>
                          <a:effectLst/>
                        </a:rPr>
                        <a:t>Es siempre convergente.</a:t>
                      </a:r>
                    </a:p>
                  </a:txBody>
                  <a:tcPr marL="77242" marR="77242" marT="77242" marB="77242">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noFill/>
                  </a:tcPr>
                </a:tc>
                <a:tc>
                  <a:txBody>
                    <a:bodyPr/>
                    <a:lstStyle/>
                    <a:p>
                      <a:pPr algn="ctr" fontAlgn="t"/>
                      <a:r>
                        <a:rPr lang="es-MX" sz="2000">
                          <a:solidFill>
                            <a:schemeClr val="tx1"/>
                          </a:solidFill>
                          <a:effectLst/>
                        </a:rPr>
                        <a:t>Converge muy lentamente.</a:t>
                      </a:r>
                    </a:p>
                  </a:txBody>
                  <a:tcPr marL="77242" marR="77242" marT="77242" marB="77242">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noFill/>
                  </a:tcPr>
                </a:tc>
                <a:extLst>
                  <a:ext uri="{0D108BD9-81ED-4DB2-BD59-A6C34878D82A}">
                    <a16:rowId xmlns:a16="http://schemas.microsoft.com/office/drawing/2014/main" val="3288519524"/>
                  </a:ext>
                </a:extLst>
              </a:tr>
              <a:tr h="1640135">
                <a:tc>
                  <a:txBody>
                    <a:bodyPr/>
                    <a:lstStyle/>
                    <a:p>
                      <a:pPr algn="ctr" fontAlgn="t"/>
                      <a:r>
                        <a:rPr lang="es-MX" sz="2000" dirty="0">
                          <a:solidFill>
                            <a:schemeClr val="tx1"/>
                          </a:solidFill>
                          <a:effectLst/>
                        </a:rPr>
                        <a:t>Es óptimo para resolver una ecuación </a:t>
                      </a:r>
                      <a:r>
                        <a:rPr lang="es-MX" sz="2000" b="0" i="1" u="none" strike="noStrike" dirty="0">
                          <a:solidFill>
                            <a:schemeClr val="tx1"/>
                          </a:solidFill>
                          <a:effectLst/>
                          <a:latin typeface="MathJax_Math"/>
                        </a:rPr>
                        <a:t>f</a:t>
                      </a:r>
                      <a:r>
                        <a:rPr lang="es-MX" sz="2000" b="0" i="0" u="none" strike="noStrike" dirty="0">
                          <a:solidFill>
                            <a:schemeClr val="tx1"/>
                          </a:solidFill>
                          <a:effectLst/>
                          <a:latin typeface="MathJax_Main"/>
                        </a:rPr>
                        <a:t>(</a:t>
                      </a:r>
                      <a:r>
                        <a:rPr lang="es-MX" sz="2000" b="0" i="1" u="none" strike="noStrike" dirty="0">
                          <a:solidFill>
                            <a:schemeClr val="tx1"/>
                          </a:solidFill>
                          <a:effectLst/>
                          <a:latin typeface="MathJax_Math"/>
                        </a:rPr>
                        <a:t>x</a:t>
                      </a:r>
                      <a:r>
                        <a:rPr lang="es-MX" sz="2000" b="0" i="0" u="none" strike="noStrike" dirty="0">
                          <a:solidFill>
                            <a:schemeClr val="tx1"/>
                          </a:solidFill>
                          <a:effectLst/>
                          <a:latin typeface="MathJax_Main"/>
                        </a:rPr>
                        <a:t>)=0</a:t>
                      </a:r>
                      <a:r>
                        <a:rPr lang="es-MX" sz="2000" dirty="0">
                          <a:solidFill>
                            <a:schemeClr val="tx1"/>
                          </a:solidFill>
                          <a:effectLst/>
                        </a:rPr>
                        <a:t> cuando no se sabe nada de </a:t>
                      </a:r>
                      <a:r>
                        <a:rPr lang="es-MX" sz="2000" b="0" i="1" u="none" strike="noStrike" dirty="0">
                          <a:solidFill>
                            <a:schemeClr val="tx1"/>
                          </a:solidFill>
                          <a:effectLst/>
                          <a:latin typeface="MathJax_Math"/>
                        </a:rPr>
                        <a:t>f</a:t>
                      </a:r>
                      <a:r>
                        <a:rPr lang="es-MX" sz="2000" dirty="0">
                          <a:solidFill>
                            <a:schemeClr val="tx1"/>
                          </a:solidFill>
                          <a:effectLst/>
                        </a:rPr>
                        <a:t>, excepto calcular su signo.</a:t>
                      </a:r>
                    </a:p>
                  </a:txBody>
                  <a:tcPr marL="77242" marR="77242" marT="77242" marB="77242">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noFill/>
                  </a:tcPr>
                </a:tc>
                <a:tc>
                  <a:txBody>
                    <a:bodyPr/>
                    <a:lstStyle/>
                    <a:p>
                      <a:pPr algn="ctr" fontAlgn="t"/>
                      <a:r>
                        <a:rPr lang="es-MX" sz="2000" dirty="0">
                          <a:solidFill>
                            <a:schemeClr val="tx1"/>
                          </a:solidFill>
                          <a:effectLst/>
                        </a:rPr>
                        <a:t>Permite encontrar solo una raíz, aunque existan más en el intervalo.</a:t>
                      </a:r>
                    </a:p>
                  </a:txBody>
                  <a:tcPr marL="77242" marR="77242" marT="77242" marB="77242">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noFill/>
                  </a:tcPr>
                </a:tc>
                <a:extLst>
                  <a:ext uri="{0D108BD9-81ED-4DB2-BD59-A6C34878D82A}">
                    <a16:rowId xmlns:a16="http://schemas.microsoft.com/office/drawing/2014/main" val="260203055"/>
                  </a:ext>
                </a:extLst>
              </a:tr>
              <a:tr h="938590">
                <a:tc>
                  <a:txBody>
                    <a:bodyPr/>
                    <a:lstStyle/>
                    <a:p>
                      <a:pPr algn="ctr" fontAlgn="t"/>
                      <a:r>
                        <a:rPr lang="es-MX" sz="2000" dirty="0">
                          <a:solidFill>
                            <a:schemeClr val="tx1"/>
                          </a:solidFill>
                          <a:effectLst/>
                        </a:rPr>
                        <a:t>Requiere que </a:t>
                      </a:r>
                      <a:r>
                        <a:rPr lang="es-MX" sz="2000" b="0" i="1" u="none" strike="noStrike" dirty="0">
                          <a:solidFill>
                            <a:schemeClr val="tx1"/>
                          </a:solidFill>
                          <a:effectLst/>
                          <a:latin typeface="MathJax_Math"/>
                        </a:rPr>
                        <a:t>f</a:t>
                      </a:r>
                      <a:r>
                        <a:rPr lang="es-MX" sz="2000" dirty="0">
                          <a:solidFill>
                            <a:schemeClr val="tx1"/>
                          </a:solidFill>
                          <a:effectLst/>
                        </a:rPr>
                        <a:t> sea continua en el intervalo especificado.</a:t>
                      </a:r>
                    </a:p>
                  </a:txBody>
                  <a:tcPr marL="77242" marR="77242" marT="77242" marB="77242">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noFill/>
                  </a:tcPr>
                </a:tc>
                <a:tc>
                  <a:txBody>
                    <a:bodyPr/>
                    <a:lstStyle/>
                    <a:p>
                      <a:pPr algn="ctr" fontAlgn="t"/>
                      <a:r>
                        <a:rPr lang="es-MX" sz="2000" dirty="0">
                          <a:solidFill>
                            <a:schemeClr val="tx1"/>
                          </a:solidFill>
                          <a:effectLst/>
                        </a:rPr>
                        <a:t>Algunas veces la determinación del intervalo inicial no es muy fácil.</a:t>
                      </a:r>
                    </a:p>
                  </a:txBody>
                  <a:tcPr marL="77242" marR="77242" marT="77242" marB="77242">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noFill/>
                  </a:tcPr>
                </a:tc>
                <a:extLst>
                  <a:ext uri="{0D108BD9-81ED-4DB2-BD59-A6C34878D82A}">
                    <a16:rowId xmlns:a16="http://schemas.microsoft.com/office/drawing/2014/main" val="1214993969"/>
                  </a:ext>
                </a:extLst>
              </a:tr>
              <a:tr h="938590">
                <a:tc>
                  <a:txBody>
                    <a:bodyPr/>
                    <a:lstStyle/>
                    <a:p>
                      <a:pPr algn="ctr" fontAlgn="t"/>
                      <a:r>
                        <a:rPr lang="es-MX" sz="2000">
                          <a:solidFill>
                            <a:schemeClr val="tx1"/>
                          </a:solidFill>
                          <a:effectLst/>
                        </a:rPr>
                        <a:t>Se puede establecer el límite de error.</a:t>
                      </a:r>
                    </a:p>
                  </a:txBody>
                  <a:tcPr marL="77242" marR="77242" marT="77242" marB="77242">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noFill/>
                  </a:tcPr>
                </a:tc>
                <a:tc>
                  <a:txBody>
                    <a:bodyPr/>
                    <a:lstStyle/>
                    <a:p>
                      <a:pPr algn="ctr" fontAlgn="t"/>
                      <a:r>
                        <a:rPr lang="es-MX" sz="2000" dirty="0">
                          <a:solidFill>
                            <a:schemeClr val="tx1"/>
                          </a:solidFill>
                          <a:effectLst/>
                        </a:rPr>
                        <a:t>No puede determinar raíces complejas.</a:t>
                      </a:r>
                    </a:p>
                  </a:txBody>
                  <a:tcPr marL="77242" marR="77242" marT="77242" marB="77242">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noFill/>
                  </a:tcPr>
                </a:tc>
                <a:extLst>
                  <a:ext uri="{0D108BD9-81ED-4DB2-BD59-A6C34878D82A}">
                    <a16:rowId xmlns:a16="http://schemas.microsoft.com/office/drawing/2014/main" val="2198489597"/>
                  </a:ext>
                </a:extLst>
              </a:tr>
              <a:tr h="938590">
                <a:tc>
                  <a:txBody>
                    <a:bodyPr/>
                    <a:lstStyle/>
                    <a:p>
                      <a:pPr algn="ctr" fontAlgn="t"/>
                      <a:r>
                        <a:rPr lang="es-MX" sz="2000">
                          <a:solidFill>
                            <a:schemeClr val="tx1"/>
                          </a:solidFill>
                          <a:effectLst/>
                        </a:rPr>
                        <a:t>Es fácil de implementar.</a:t>
                      </a:r>
                    </a:p>
                  </a:txBody>
                  <a:tcPr marL="77242" marR="77242" marT="77242" marB="77242">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noFill/>
                  </a:tcPr>
                </a:tc>
                <a:tc>
                  <a:txBody>
                    <a:bodyPr/>
                    <a:lstStyle/>
                    <a:p>
                      <a:pPr algn="ctr" fontAlgn="t"/>
                      <a:r>
                        <a:rPr lang="es-MX" sz="2000" dirty="0">
                          <a:solidFill>
                            <a:schemeClr val="tx1"/>
                          </a:solidFill>
                          <a:effectLst/>
                        </a:rPr>
                        <a:t>Es difícil generalizarlo para dimensiones superiores.</a:t>
                      </a:r>
                    </a:p>
                  </a:txBody>
                  <a:tcPr marL="77242" marR="77242" marT="77242" marB="77242">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noFill/>
                  </a:tcPr>
                </a:tc>
                <a:extLst>
                  <a:ext uri="{0D108BD9-81ED-4DB2-BD59-A6C34878D82A}">
                    <a16:rowId xmlns:a16="http://schemas.microsoft.com/office/drawing/2014/main" val="2219613485"/>
                  </a:ext>
                </a:extLst>
              </a:tr>
            </a:tbl>
          </a:graphicData>
        </a:graphic>
      </p:graphicFrame>
    </p:spTree>
    <p:extLst>
      <p:ext uri="{BB962C8B-B14F-4D97-AF65-F5344CB8AC3E}">
        <p14:creationId xmlns:p14="http://schemas.microsoft.com/office/powerpoint/2010/main" val="31555892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91</TotalTime>
  <Words>206</Words>
  <Application>Microsoft Office PowerPoint</Application>
  <PresentationFormat>Panorámica</PresentationFormat>
  <Paragraphs>22</Paragraphs>
  <Slides>4</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4</vt:i4>
      </vt:variant>
    </vt:vector>
  </HeadingPairs>
  <TitlesOfParts>
    <vt:vector size="11" baseType="lpstr">
      <vt:lpstr>Arial</vt:lpstr>
      <vt:lpstr>Cambria Math</vt:lpstr>
      <vt:lpstr>Century Gothic</vt:lpstr>
      <vt:lpstr>MathJax_Main</vt:lpstr>
      <vt:lpstr>MathJax_Math</vt:lpstr>
      <vt:lpstr>Wingdings 3</vt:lpstr>
      <vt:lpstr>Ion</vt:lpstr>
      <vt:lpstr>Método de Bisección </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Método de Bisección </dc:title>
  <dc:creator>Adrian Sosa</dc:creator>
  <cp:lastModifiedBy>Adrian Sosa</cp:lastModifiedBy>
  <cp:revision>6</cp:revision>
  <dcterms:created xsi:type="dcterms:W3CDTF">2019-09-02T21:38:40Z</dcterms:created>
  <dcterms:modified xsi:type="dcterms:W3CDTF">2019-09-03T16:15:03Z</dcterms:modified>
</cp:coreProperties>
</file>