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6" d="100"/>
          <a:sy n="56" d="100"/>
        </p:scale>
        <p:origin x="1218"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5D2AA-80CD-4A94-A67A-F4B541F804F5}"/>
              </a:ext>
            </a:extLst>
          </p:cNvPr>
          <p:cNvSpPr>
            <a:spLocks noGrp="1"/>
          </p:cNvSpPr>
          <p:nvPr>
            <p:ph type="ctrTitle"/>
          </p:nvPr>
        </p:nvSpPr>
        <p:spPr/>
        <p:txBody>
          <a:bodyPr/>
          <a:lstStyle/>
          <a:p>
            <a:r>
              <a:rPr lang="es-MX" dirty="0"/>
              <a:t>Búsqueda ciega </a:t>
            </a:r>
          </a:p>
        </p:txBody>
      </p:sp>
      <p:sp>
        <p:nvSpPr>
          <p:cNvPr id="3" name="Subtítulo 2">
            <a:extLst>
              <a:ext uri="{FF2B5EF4-FFF2-40B4-BE49-F238E27FC236}">
                <a16:creationId xmlns:a16="http://schemas.microsoft.com/office/drawing/2014/main" id="{CBEAD9DB-F18F-4114-A5F6-236171F01E8A}"/>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87027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71B25-2765-4319-87AE-800AD29A3C9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3DCB394-60A2-4B44-886E-4E8BFC57CE6B}"/>
              </a:ext>
            </a:extLst>
          </p:cNvPr>
          <p:cNvSpPr>
            <a:spLocks noGrp="1"/>
          </p:cNvSpPr>
          <p:nvPr>
            <p:ph idx="1"/>
          </p:nvPr>
        </p:nvSpPr>
        <p:spPr/>
        <p:txBody>
          <a:bodyPr>
            <a:normAutofit fontScale="92500" lnSpcReduction="10000"/>
          </a:bodyPr>
          <a:lstStyle/>
          <a:p>
            <a:r>
              <a:rPr lang="es-MX" dirty="0"/>
              <a:t>Los métodos ciegos son procedimiento sistemáticos de búsqueda del estado meta en el árbol de estado. </a:t>
            </a:r>
          </a:p>
          <a:p>
            <a:endParaRPr lang="es-MX" dirty="0"/>
          </a:p>
          <a:p>
            <a:r>
              <a:rPr lang="es-MX" dirty="0"/>
              <a:t>Son llamados de métodos ciegos, porque usan estrategias de búsqueda que solo consideran la relación de precedencia entre estados. La información sobre el beneficio, utilidad, lucro de pasar de un estado para otro estado no es considerado.</a:t>
            </a:r>
          </a:p>
          <a:p>
            <a:endParaRPr lang="es-MX" dirty="0"/>
          </a:p>
          <a:p>
            <a:r>
              <a:rPr lang="es-MX" dirty="0"/>
              <a:t>Los métodos de búsqueda ciega más conocidos son:</a:t>
            </a:r>
          </a:p>
          <a:p>
            <a:pPr lvl="1"/>
            <a:r>
              <a:rPr lang="es-MX" dirty="0"/>
              <a:t>• Búsqueda en amplitud </a:t>
            </a:r>
          </a:p>
          <a:p>
            <a:pPr lvl="1"/>
            <a:r>
              <a:rPr lang="es-MX" dirty="0"/>
              <a:t>• Búsqueda en profundidad </a:t>
            </a:r>
          </a:p>
          <a:p>
            <a:pPr lvl="1"/>
            <a:r>
              <a:rPr lang="es-MX" dirty="0"/>
              <a:t>• Búsqueda no determinística (aleatorio)</a:t>
            </a:r>
          </a:p>
        </p:txBody>
      </p:sp>
    </p:spTree>
    <p:extLst>
      <p:ext uri="{BB962C8B-B14F-4D97-AF65-F5344CB8AC3E}">
        <p14:creationId xmlns:p14="http://schemas.microsoft.com/office/powerpoint/2010/main" val="418277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B07882-E44D-4071-8B4D-C4601A4F61C0}"/>
              </a:ext>
            </a:extLst>
          </p:cNvPr>
          <p:cNvSpPr>
            <a:spLocks noGrp="1" noChangeArrowheads="1"/>
          </p:cNvSpPr>
          <p:nvPr>
            <p:ph idx="1"/>
          </p:nvPr>
        </p:nvSpPr>
        <p:spPr bwMode="auto">
          <a:xfrm>
            <a:off x="1103312" y="1147383"/>
            <a:ext cx="8947522" cy="574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900" dirty="0"/>
          </a:p>
          <a:p>
            <a:pPr marL="0" marR="0" lvl="0" indent="0" algn="just" defTabSz="914400" rtl="0" eaLnBrk="0" fontAlgn="base" latinLnBrk="0" hangingPunct="0">
              <a:lnSpc>
                <a:spcPct val="100000"/>
              </a:lnSpc>
              <a:spcBef>
                <a:spcPct val="0"/>
              </a:spcBef>
              <a:spcAft>
                <a:spcPct val="0"/>
              </a:spcAft>
              <a:buClrTx/>
              <a:buSzTx/>
              <a:buFontTx/>
              <a:buChar char="•"/>
              <a:tabLst/>
            </a:pPr>
            <a:r>
              <a:rPr lang="es-MX" altLang="es-MX" sz="1900" dirty="0"/>
              <a:t>Métodos de búsqueda en anchura.</a:t>
            </a: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1900" dirty="0"/>
              <a:t>	Son procedimientos de búsqueda nivel a nivel. Para cada uno de 	los nodos de un nivel se aplican todos los posibles operadores y no 	se expande ningún nodo de un nivel antes de haber expandido 	todos los del nivel anterior.</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900" dirty="0"/>
          </a:p>
          <a:p>
            <a:pPr algn="just" defTabSz="914400" eaLnBrk="0" fontAlgn="base" hangingPunct="0">
              <a:spcBef>
                <a:spcPct val="0"/>
              </a:spcBef>
              <a:spcAft>
                <a:spcPct val="0"/>
              </a:spcAft>
              <a:buClrTx/>
              <a:buSzTx/>
              <a:buFont typeface="Arial" panose="020B0604020202020204" pitchFamily="34" charset="0"/>
              <a:buChar char="•"/>
            </a:pPr>
            <a:r>
              <a:rPr lang="es-MX" altLang="es-MX" sz="1900" dirty="0"/>
              <a:t>Métodos de búsqueda en profundidad.</a:t>
            </a:r>
          </a:p>
          <a:p>
            <a:pPr marL="0" indent="0" algn="just" defTabSz="914400" eaLnBrk="0" fontAlgn="base" hangingPunct="0">
              <a:spcBef>
                <a:spcPct val="0"/>
              </a:spcBef>
              <a:spcAft>
                <a:spcPct val="0"/>
              </a:spcAft>
              <a:buClrTx/>
              <a:buSzTx/>
              <a:buNone/>
            </a:pPr>
            <a:r>
              <a:rPr lang="es-MX" altLang="es-MX" sz="1900" dirty="0"/>
              <a:t>	S</a:t>
            </a:r>
            <a:r>
              <a:rPr lang="es-MX" dirty="0"/>
              <a:t>e realiza la búsqueda por una sola rama del árbol hasta 	encontrar una solución o hasta que se tome la decisión de 	terminar la búsqueda por esa dirección ( por no haber posibles 	operadores que aplicar sobre el nodo hoja o por haber 	alcanzado un nivel de profundidad muy grande ) . Si esto 	ocurre se produce una vuelta atrás ( </a:t>
            </a:r>
            <a:r>
              <a:rPr lang="es-MX" dirty="0" err="1"/>
              <a:t>backtracking</a:t>
            </a:r>
            <a:r>
              <a:rPr lang="es-MX" dirty="0"/>
              <a:t> ) y se sigue 	por otra rama hasta visitar todas las ramas del árbol si es 	necesario.</a:t>
            </a:r>
            <a:endParaRPr lang="es-MX" altLang="es-MX" sz="1900" dirty="0"/>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9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794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857C0-6B0D-4BAE-B35B-87A47D5A7040}"/>
              </a:ext>
            </a:extLst>
          </p:cNvPr>
          <p:cNvSpPr>
            <a:spLocks noGrp="1"/>
          </p:cNvSpPr>
          <p:nvPr>
            <p:ph type="title"/>
          </p:nvPr>
        </p:nvSpPr>
        <p:spPr/>
        <p:txBody>
          <a:bodyPr/>
          <a:lstStyle/>
          <a:p>
            <a:endParaRPr lang="es-MX"/>
          </a:p>
        </p:txBody>
      </p:sp>
      <p:pic>
        <p:nvPicPr>
          <p:cNvPr id="4" name="Marcador de contenido 3">
            <a:extLst>
              <a:ext uri="{FF2B5EF4-FFF2-40B4-BE49-F238E27FC236}">
                <a16:creationId xmlns:a16="http://schemas.microsoft.com/office/drawing/2014/main" id="{9C56E21E-D4B9-4DB7-96F2-779325D2212B}"/>
              </a:ext>
            </a:extLst>
          </p:cNvPr>
          <p:cNvPicPr>
            <a:picLocks noGrp="1" noChangeAspect="1"/>
          </p:cNvPicPr>
          <p:nvPr>
            <p:ph idx="1"/>
          </p:nvPr>
        </p:nvPicPr>
        <p:blipFill rotWithShape="1">
          <a:blip r:embed="rId2"/>
          <a:srcRect l="36072" t="43186" r="35954" b="29641"/>
          <a:stretch/>
        </p:blipFill>
        <p:spPr>
          <a:xfrm>
            <a:off x="2141166" y="1728108"/>
            <a:ext cx="7694762" cy="4202421"/>
          </a:xfrm>
          <a:prstGeom prst="rect">
            <a:avLst/>
          </a:prstGeom>
        </p:spPr>
      </p:pic>
    </p:spTree>
    <p:extLst>
      <p:ext uri="{BB962C8B-B14F-4D97-AF65-F5344CB8AC3E}">
        <p14:creationId xmlns:p14="http://schemas.microsoft.com/office/powerpoint/2010/main" val="197048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3C713-6AB7-4DDE-B817-DFE90A7218D5}"/>
              </a:ext>
            </a:extLst>
          </p:cNvPr>
          <p:cNvSpPr>
            <a:spLocks noGrp="1"/>
          </p:cNvSpPr>
          <p:nvPr>
            <p:ph type="title"/>
          </p:nvPr>
        </p:nvSpPr>
        <p:spPr/>
        <p:txBody>
          <a:bodyPr/>
          <a:lstStyle/>
          <a:p>
            <a:endParaRPr lang="es-MX"/>
          </a:p>
        </p:txBody>
      </p:sp>
      <p:pic>
        <p:nvPicPr>
          <p:cNvPr id="4" name="Marcador de contenido 3">
            <a:extLst>
              <a:ext uri="{FF2B5EF4-FFF2-40B4-BE49-F238E27FC236}">
                <a16:creationId xmlns:a16="http://schemas.microsoft.com/office/drawing/2014/main" id="{3AF3DC72-53B1-48CB-8ABF-DE0F0109BA22}"/>
              </a:ext>
            </a:extLst>
          </p:cNvPr>
          <p:cNvPicPr>
            <a:picLocks noGrp="1" noChangeAspect="1"/>
          </p:cNvPicPr>
          <p:nvPr>
            <p:ph idx="1"/>
          </p:nvPr>
        </p:nvPicPr>
        <p:blipFill rotWithShape="1">
          <a:blip r:embed="rId2"/>
          <a:srcRect l="30061" t="43597" r="30637" b="18984"/>
          <a:stretch/>
        </p:blipFill>
        <p:spPr>
          <a:xfrm>
            <a:off x="1895885" y="2053086"/>
            <a:ext cx="8400230" cy="4496595"/>
          </a:xfrm>
          <a:prstGeom prst="rect">
            <a:avLst/>
          </a:prstGeom>
        </p:spPr>
      </p:pic>
    </p:spTree>
    <p:extLst>
      <p:ext uri="{BB962C8B-B14F-4D97-AF65-F5344CB8AC3E}">
        <p14:creationId xmlns:p14="http://schemas.microsoft.com/office/powerpoint/2010/main" val="1610849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91</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Century Gothic</vt:lpstr>
      <vt:lpstr>Times New Roman</vt:lpstr>
      <vt:lpstr>Wingdings 3</vt:lpstr>
      <vt:lpstr>Ion</vt:lpstr>
      <vt:lpstr>Búsqueda ciega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Búsqueda ciega </dc:title>
  <dc:creator>Adrian Sosa</dc:creator>
  <cp:lastModifiedBy>Adrian Sosa</cp:lastModifiedBy>
  <cp:revision>2</cp:revision>
  <dcterms:created xsi:type="dcterms:W3CDTF">2019-09-13T14:01:26Z</dcterms:created>
  <dcterms:modified xsi:type="dcterms:W3CDTF">2019-09-13T14:16:31Z</dcterms:modified>
</cp:coreProperties>
</file>