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74" r:id="rId3"/>
    <p:sldId id="281" r:id="rId4"/>
    <p:sldId id="282" r:id="rId5"/>
    <p:sldId id="280" r:id="rId6"/>
    <p:sldId id="276" r:id="rId7"/>
    <p:sldId id="277" r:id="rId8"/>
    <p:sldId id="278" r:id="rId9"/>
    <p:sldId id="279" r:id="rId10"/>
    <p:sldId id="27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3D676-8CBD-B5CA-9321-3BA4EF29285B}" v="152" dt="2020-02-03T13:55:28.491"/>
    <p1510:client id="{2AEF46B1-C51E-F80D-0366-7AEA57E45940}" v="14" dt="2020-02-01T20:47:44.312"/>
    <p1510:client id="{5152037A-47B3-9412-7FA5-FD777850A7E7}" v="58" dt="2020-02-03T20:11:08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5152037A-47B3-9412-7FA5-FD777850A7E7}"/>
    <pc:docChg chg="modSld">
      <pc:chgData name="Łuksza  Andrzej" userId="S::a.luksza@we.umg.edu.pl::70282e7a-e77b-446a-8c9b-2f0ff235ca3a" providerId="AD" clId="Web-{5152037A-47B3-9412-7FA5-FD777850A7E7}" dt="2020-02-03T20:11:08.916" v="55" actId="20577"/>
      <pc:docMkLst>
        <pc:docMk/>
      </pc:docMkLst>
      <pc:sldChg chg="modSp">
        <pc:chgData name="Łuksza  Andrzej" userId="S::a.luksza@we.umg.edu.pl::70282e7a-e77b-446a-8c9b-2f0ff235ca3a" providerId="AD" clId="Web-{5152037A-47B3-9412-7FA5-FD777850A7E7}" dt="2020-02-03T20:09:29.712" v="35" actId="20577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5152037A-47B3-9412-7FA5-FD777850A7E7}" dt="2020-02-03T20:09:29.712" v="35" actId="20577"/>
          <ac:spMkLst>
            <pc:docMk/>
            <pc:sldMk cId="0" sldId="257"/>
            <ac:spMk id="52227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152037A-47B3-9412-7FA5-FD777850A7E7}" dt="2020-02-03T20:10:22.697" v="42" actId="20577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5152037A-47B3-9412-7FA5-FD777850A7E7}" dt="2020-02-03T20:10:22.697" v="42" actId="20577"/>
          <ac:spMkLst>
            <pc:docMk/>
            <pc:sldMk cId="0" sldId="263"/>
            <ac:spMk id="52227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152037A-47B3-9412-7FA5-FD777850A7E7}" dt="2020-02-03T20:10:38.431" v="46" actId="20577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5152037A-47B3-9412-7FA5-FD777850A7E7}" dt="2020-02-03T20:10:38.431" v="46" actId="20577"/>
          <ac:spMkLst>
            <pc:docMk/>
            <pc:sldMk cId="0" sldId="265"/>
            <ac:spMk id="6349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152037A-47B3-9412-7FA5-FD777850A7E7}" dt="2020-02-03T20:11:08.900" v="54" actId="20577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5152037A-47B3-9412-7FA5-FD777850A7E7}" dt="2020-02-03T20:11:08.900" v="54" actId="20577"/>
          <ac:spMkLst>
            <pc:docMk/>
            <pc:sldMk cId="0" sldId="267"/>
            <ac:spMk id="5427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152037A-47B3-9412-7FA5-FD777850A7E7}" dt="2020-02-03T20:07:30.362" v="12" actId="20577"/>
        <pc:sldMkLst>
          <pc:docMk/>
          <pc:sldMk cId="0" sldId="276"/>
        </pc:sldMkLst>
        <pc:spChg chg="mod">
          <ac:chgData name="Łuksza  Andrzej" userId="S::a.luksza@we.umg.edu.pl::70282e7a-e77b-446a-8c9b-2f0ff235ca3a" providerId="AD" clId="Web-{5152037A-47B3-9412-7FA5-FD777850A7E7}" dt="2020-02-03T20:07:30.362" v="12" actId="20577"/>
          <ac:spMkLst>
            <pc:docMk/>
            <pc:sldMk cId="0" sldId="276"/>
            <ac:spMk id="1536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152037A-47B3-9412-7FA5-FD777850A7E7}" dt="2020-02-03T20:07:42.862" v="14" actId="1076"/>
        <pc:sldMkLst>
          <pc:docMk/>
          <pc:sldMk cId="0" sldId="277"/>
        </pc:sldMkLst>
        <pc:spChg chg="mod">
          <ac:chgData name="Łuksza  Andrzej" userId="S::a.luksza@we.umg.edu.pl::70282e7a-e77b-446a-8c9b-2f0ff235ca3a" providerId="AD" clId="Web-{5152037A-47B3-9412-7FA5-FD777850A7E7}" dt="2020-02-03T20:07:42.862" v="14" actId="1076"/>
          <ac:spMkLst>
            <pc:docMk/>
            <pc:sldMk cId="0" sldId="277"/>
            <ac:spMk id="16387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5152037A-47B3-9412-7FA5-FD777850A7E7}" dt="2020-02-03T20:08:19.706" v="27" actId="20577"/>
        <pc:sldMkLst>
          <pc:docMk/>
          <pc:sldMk cId="0" sldId="279"/>
        </pc:sldMkLst>
        <pc:spChg chg="mod">
          <ac:chgData name="Łuksza  Andrzej" userId="S::a.luksza@we.umg.edu.pl::70282e7a-e77b-446a-8c9b-2f0ff235ca3a" providerId="AD" clId="Web-{5152037A-47B3-9412-7FA5-FD777850A7E7}" dt="2020-02-03T20:08:19.706" v="27" actId="20577"/>
          <ac:spMkLst>
            <pc:docMk/>
            <pc:sldMk cId="0" sldId="279"/>
            <ac:spMk id="18435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2AEF46B1-C51E-F80D-0366-7AEA57E45940}"/>
    <pc:docChg chg="modSld">
      <pc:chgData name="Łuksza  Andrzej" userId="S::a.luksza@we.umg.edu.pl::70282e7a-e77b-446a-8c9b-2f0ff235ca3a" providerId="AD" clId="Web-{2AEF46B1-C51E-F80D-0366-7AEA57E45940}" dt="2020-02-01T20:47:44.312" v="10"/>
      <pc:docMkLst>
        <pc:docMk/>
      </pc:docMkLst>
      <pc:sldChg chg="addSp delSp modSp">
        <pc:chgData name="Łuksza  Andrzej" userId="S::a.luksza@we.umg.edu.pl::70282e7a-e77b-446a-8c9b-2f0ff235ca3a" providerId="AD" clId="Web-{2AEF46B1-C51E-F80D-0366-7AEA57E45940}" dt="2020-02-01T20:47:44.312" v="10"/>
        <pc:sldMkLst>
          <pc:docMk/>
          <pc:sldMk cId="0" sldId="262"/>
        </pc:sldMkLst>
        <pc:spChg chg="add del mod">
          <ac:chgData name="Łuksza  Andrzej" userId="S::a.luksza@we.umg.edu.pl::70282e7a-e77b-446a-8c9b-2f0ff235ca3a" providerId="AD" clId="Web-{2AEF46B1-C51E-F80D-0366-7AEA57E45940}" dt="2020-02-01T20:46:40.094" v="3"/>
          <ac:spMkLst>
            <pc:docMk/>
            <pc:sldMk cId="0" sldId="262"/>
            <ac:spMk id="2" creationId="{5D186792-AF52-42C9-A47F-B67F86964091}"/>
          </ac:spMkLst>
        </pc:spChg>
        <pc:spChg chg="add del mod">
          <ac:chgData name="Łuksza  Andrzej" userId="S::a.luksza@we.umg.edu.pl::70282e7a-e77b-446a-8c9b-2f0ff235ca3a" providerId="AD" clId="Web-{2AEF46B1-C51E-F80D-0366-7AEA57E45940}" dt="2020-02-01T20:47:44.312" v="10"/>
          <ac:spMkLst>
            <pc:docMk/>
            <pc:sldMk cId="0" sldId="262"/>
            <ac:spMk id="3" creationId="{9CE81ED2-9AF5-45EF-8799-FF6E2C9A06B1}"/>
          </ac:spMkLst>
        </pc:spChg>
      </pc:sldChg>
    </pc:docChg>
  </pc:docChgLst>
  <pc:docChgLst>
    <pc:chgData name="Łuksza  Andrzej" userId="S::a.luksza@we.umg.edu.pl::70282e7a-e77b-446a-8c9b-2f0ff235ca3a" providerId="AD" clId="Web-{22D3D676-8CBD-B5CA-9321-3BA4EF29285B}"/>
    <pc:docChg chg="modSld modMainMaster">
      <pc:chgData name="Łuksza  Andrzej" userId="S::a.luksza@we.umg.edu.pl::70282e7a-e77b-446a-8c9b-2f0ff235ca3a" providerId="AD" clId="Web-{22D3D676-8CBD-B5CA-9321-3BA4EF29285B}" dt="2020-02-03T13:55:28.491" v="150" actId="1076"/>
      <pc:docMkLst>
        <pc:docMk/>
      </pc:docMkLst>
      <pc:sldChg chg="delSp mod setBg">
        <pc:chgData name="Łuksza  Andrzej" userId="S::a.luksza@we.umg.edu.pl::70282e7a-e77b-446a-8c9b-2f0ff235ca3a" providerId="AD" clId="Web-{22D3D676-8CBD-B5CA-9321-3BA4EF29285B}" dt="2020-02-03T13:42:53.676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22D3D676-8CBD-B5CA-9321-3BA4EF29285B}" dt="2020-02-03T13:42:25.067" v="1"/>
          <ac:spMkLst>
            <pc:docMk/>
            <pc:sldMk cId="0" sldId="256"/>
            <ac:spMk id="7" creationId="{00000000-0000-0000-0000-000000000000}"/>
          </ac:spMkLst>
        </pc:spChg>
        <pc:picChg chg="del">
          <ac:chgData name="Łuksza  Andrzej" userId="S::a.luksza@we.umg.edu.pl::70282e7a-e77b-446a-8c9b-2f0ff235ca3a" providerId="AD" clId="Web-{22D3D676-8CBD-B5CA-9321-3BA4EF29285B}" dt="2020-02-03T13:42:23.145" v="0"/>
          <ac:picMkLst>
            <pc:docMk/>
            <pc:sldMk cId="0" sldId="256"/>
            <ac:picMk id="6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2D3D676-8CBD-B5CA-9321-3BA4EF29285B}" dt="2020-02-03T13:47:38.521" v="73" actId="14100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22D3D676-8CBD-B5CA-9321-3BA4EF29285B}" dt="2020-02-03T13:47:29.428" v="71" actId="1076"/>
          <ac:spMkLst>
            <pc:docMk/>
            <pc:sldMk cId="0" sldId="257"/>
            <ac:spMk id="52226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7:38.521" v="73" actId="14100"/>
          <ac:spMkLst>
            <pc:docMk/>
            <pc:sldMk cId="0" sldId="257"/>
            <ac:spMk id="5222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7:50.865" v="76" actId="14100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22D3D676-8CBD-B5CA-9321-3BA4EF29285B}" dt="2020-02-03T13:47:44.912" v="74" actId="1076"/>
          <ac:spMkLst>
            <pc:docMk/>
            <pc:sldMk cId="0" sldId="258"/>
            <ac:spMk id="54274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7:50.865" v="76" actId="14100"/>
          <ac:spMkLst>
            <pc:docMk/>
            <pc:sldMk cId="0" sldId="258"/>
            <ac:spMk id="5427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8:10.630" v="81" actId="1076"/>
        <pc:sldMkLst>
          <pc:docMk/>
          <pc:sldMk cId="0" sldId="259"/>
        </pc:sldMkLst>
        <pc:spChg chg="mod">
          <ac:chgData name="Łuksza  Andrzej" userId="S::a.luksza@we.umg.edu.pl::70282e7a-e77b-446a-8c9b-2f0ff235ca3a" providerId="AD" clId="Web-{22D3D676-8CBD-B5CA-9321-3BA4EF29285B}" dt="2020-02-03T13:48:10.615" v="80" actId="1076"/>
          <ac:spMkLst>
            <pc:docMk/>
            <pc:sldMk cId="0" sldId="259"/>
            <ac:spMk id="56322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8:10.630" v="81" actId="1076"/>
          <ac:spMkLst>
            <pc:docMk/>
            <pc:sldMk cId="0" sldId="259"/>
            <ac:spMk id="563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8:19.068" v="84" actId="14100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22D3D676-8CBD-B5CA-9321-3BA4EF29285B}" dt="2020-02-03T13:48:14.865" v="82" actId="1076"/>
          <ac:spMkLst>
            <pc:docMk/>
            <pc:sldMk cId="0" sldId="260"/>
            <ac:spMk id="57346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8:19.068" v="84" actId="14100"/>
          <ac:spMkLst>
            <pc:docMk/>
            <pc:sldMk cId="0" sldId="260"/>
            <ac:spMk id="5734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8:35.490" v="89" actId="14100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22D3D676-8CBD-B5CA-9321-3BA4EF29285B}" dt="2020-02-03T13:48:29.162" v="87" actId="1076"/>
          <ac:spMkLst>
            <pc:docMk/>
            <pc:sldMk cId="0" sldId="261"/>
            <ac:spMk id="53250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8:35.490" v="89" actId="14100"/>
          <ac:spMkLst>
            <pc:docMk/>
            <pc:sldMk cId="0" sldId="261"/>
            <ac:spMk id="5325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8:47.380" v="92" actId="14100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22D3D676-8CBD-B5CA-9321-3BA4EF29285B}" dt="2020-02-03T13:48:43.021" v="90" actId="1076"/>
          <ac:spMkLst>
            <pc:docMk/>
            <pc:sldMk cId="0" sldId="262"/>
            <ac:spMk id="55298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8:47.380" v="92" actId="14100"/>
          <ac:spMkLst>
            <pc:docMk/>
            <pc:sldMk cId="0" sldId="262"/>
            <ac:spMk id="5529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0:58.084" v="104" actId="20577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22D3D676-8CBD-B5CA-9321-3BA4EF29285B}" dt="2020-02-03T13:49:34.396" v="93" actId="1076"/>
          <ac:spMkLst>
            <pc:docMk/>
            <pc:sldMk cId="0" sldId="263"/>
            <ac:spMk id="52226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0:58.084" v="104" actId="20577"/>
          <ac:spMkLst>
            <pc:docMk/>
            <pc:sldMk cId="0" sldId="263"/>
            <ac:spMk id="5222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1:23.021" v="111" actId="1076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22D3D676-8CBD-B5CA-9321-3BA4EF29285B}" dt="2020-02-03T13:51:23.006" v="110" actId="1076"/>
          <ac:spMkLst>
            <pc:docMk/>
            <pc:sldMk cId="0" sldId="264"/>
            <ac:spMk id="62466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1:23.021" v="111" actId="1076"/>
          <ac:spMkLst>
            <pc:docMk/>
            <pc:sldMk cId="0" sldId="264"/>
            <ac:spMk id="6246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1:35.818" v="114" actId="14100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22D3D676-8CBD-B5CA-9321-3BA4EF29285B}" dt="2020-02-03T13:51:31.396" v="112" actId="1076"/>
          <ac:spMkLst>
            <pc:docMk/>
            <pc:sldMk cId="0" sldId="265"/>
            <ac:spMk id="63490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1:35.818" v="114" actId="14100"/>
          <ac:spMkLst>
            <pc:docMk/>
            <pc:sldMk cId="0" sldId="265"/>
            <ac:spMk id="6349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2:00.709" v="117" actId="14100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22D3D676-8CBD-B5CA-9321-3BA4EF29285B}" dt="2020-02-03T13:51:56.787" v="115" actId="1076"/>
          <ac:spMkLst>
            <pc:docMk/>
            <pc:sldMk cId="0" sldId="266"/>
            <ac:spMk id="66562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2:00.709" v="117" actId="14100"/>
          <ac:spMkLst>
            <pc:docMk/>
            <pc:sldMk cId="0" sldId="266"/>
            <ac:spMk id="6656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2:14.522" v="120" actId="14100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22D3D676-8CBD-B5CA-9321-3BA4EF29285B}" dt="2020-02-03T13:52:09.162" v="118" actId="1076"/>
          <ac:spMkLst>
            <pc:docMk/>
            <pc:sldMk cId="0" sldId="267"/>
            <ac:spMk id="54274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2:14.522" v="120" actId="14100"/>
          <ac:spMkLst>
            <pc:docMk/>
            <pc:sldMk cId="0" sldId="267"/>
            <ac:spMk id="5427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2:47.475" v="127" actId="14100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22D3D676-8CBD-B5CA-9321-3BA4EF29285B}" dt="2020-02-03T13:52:34.740" v="126" actId="14100"/>
          <ac:spMkLst>
            <pc:docMk/>
            <pc:sldMk cId="0" sldId="268"/>
            <ac:spMk id="60418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2:47.475" v="127" actId="14100"/>
          <ac:spMkLst>
            <pc:docMk/>
            <pc:sldMk cId="0" sldId="268"/>
            <ac:spMk id="6041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3:07.662" v="130" actId="14100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22D3D676-8CBD-B5CA-9321-3BA4EF29285B}" dt="2020-02-03T13:53:02.850" v="128" actId="1076"/>
          <ac:spMkLst>
            <pc:docMk/>
            <pc:sldMk cId="0" sldId="269"/>
            <ac:spMk id="67586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3:07.662" v="130" actId="14100"/>
          <ac:spMkLst>
            <pc:docMk/>
            <pc:sldMk cId="0" sldId="269"/>
            <ac:spMk id="6758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3:45.116" v="135" actId="1076"/>
        <pc:sldMkLst>
          <pc:docMk/>
          <pc:sldMk cId="0" sldId="270"/>
        </pc:sldMkLst>
        <pc:spChg chg="mod">
          <ac:chgData name="Łuksza  Andrzej" userId="S::a.luksza@we.umg.edu.pl::70282e7a-e77b-446a-8c9b-2f0ff235ca3a" providerId="AD" clId="Web-{22D3D676-8CBD-B5CA-9321-3BA4EF29285B}" dt="2020-02-03T13:53:19.725" v="131" actId="1076"/>
          <ac:spMkLst>
            <pc:docMk/>
            <pc:sldMk cId="0" sldId="270"/>
            <ac:spMk id="61442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3:45.116" v="135" actId="1076"/>
          <ac:spMkLst>
            <pc:docMk/>
            <pc:sldMk cId="0" sldId="270"/>
            <ac:spMk id="6144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4:23.459" v="141" actId="1076"/>
        <pc:sldMkLst>
          <pc:docMk/>
          <pc:sldMk cId="0" sldId="271"/>
        </pc:sldMkLst>
        <pc:spChg chg="mod">
          <ac:chgData name="Łuksza  Andrzej" userId="S::a.luksza@we.umg.edu.pl::70282e7a-e77b-446a-8c9b-2f0ff235ca3a" providerId="AD" clId="Web-{22D3D676-8CBD-B5CA-9321-3BA4EF29285B}" dt="2020-02-03T13:54:23.412" v="140" actId="1076"/>
          <ac:spMkLst>
            <pc:docMk/>
            <pc:sldMk cId="0" sldId="271"/>
            <ac:spMk id="68610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4:23.459" v="141" actId="1076"/>
          <ac:spMkLst>
            <pc:docMk/>
            <pc:sldMk cId="0" sldId="271"/>
            <ac:spMk id="6861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4:36.975" v="143" actId="1076"/>
        <pc:sldMkLst>
          <pc:docMk/>
          <pc:sldMk cId="0" sldId="272"/>
        </pc:sldMkLst>
        <pc:spChg chg="mod">
          <ac:chgData name="Łuksza  Andrzej" userId="S::a.luksza@we.umg.edu.pl::70282e7a-e77b-446a-8c9b-2f0ff235ca3a" providerId="AD" clId="Web-{22D3D676-8CBD-B5CA-9321-3BA4EF29285B}" dt="2020-02-03T13:54:36.944" v="142" actId="1076"/>
          <ac:spMkLst>
            <pc:docMk/>
            <pc:sldMk cId="0" sldId="272"/>
            <ac:spMk id="59394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4:36.975" v="143" actId="1076"/>
          <ac:spMkLst>
            <pc:docMk/>
            <pc:sldMk cId="0" sldId="272"/>
            <ac:spMk id="5939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55:28.491" v="150" actId="1076"/>
        <pc:sldMkLst>
          <pc:docMk/>
          <pc:sldMk cId="0" sldId="273"/>
        </pc:sldMkLst>
        <pc:spChg chg="mod">
          <ac:chgData name="Łuksza  Andrzej" userId="S::a.luksza@we.umg.edu.pl::70282e7a-e77b-446a-8c9b-2f0ff235ca3a" providerId="AD" clId="Web-{22D3D676-8CBD-B5CA-9321-3BA4EF29285B}" dt="2020-02-03T13:55:28.459" v="149" actId="1076"/>
          <ac:spMkLst>
            <pc:docMk/>
            <pc:sldMk cId="0" sldId="273"/>
            <ac:spMk id="64514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55:28.491" v="150" actId="1076"/>
          <ac:spMkLst>
            <pc:docMk/>
            <pc:sldMk cId="0" sldId="273"/>
            <ac:spMk id="645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3:11.864" v="6" actId="14100"/>
        <pc:sldMkLst>
          <pc:docMk/>
          <pc:sldMk cId="0" sldId="274"/>
        </pc:sldMkLst>
        <pc:spChg chg="mod">
          <ac:chgData name="Łuksza  Andrzej" userId="S::a.luksza@we.umg.edu.pl::70282e7a-e77b-446a-8c9b-2f0ff235ca3a" providerId="AD" clId="Web-{22D3D676-8CBD-B5CA-9321-3BA4EF29285B}" dt="2020-02-03T13:43:05.489" v="4" actId="1076"/>
          <ac:spMkLst>
            <pc:docMk/>
            <pc:sldMk cId="0" sldId="274"/>
            <ac:spMk id="12290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3:11.864" v="6" actId="14100"/>
          <ac:spMkLst>
            <pc:docMk/>
            <pc:sldMk cId="0" sldId="274"/>
            <ac:spMk id="1229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7:08.130" v="70" actId="14100"/>
        <pc:sldMkLst>
          <pc:docMk/>
          <pc:sldMk cId="0" sldId="275"/>
        </pc:sldMkLst>
        <pc:spChg chg="mod">
          <ac:chgData name="Łuksza  Andrzej" userId="S::a.luksza@we.umg.edu.pl::70282e7a-e77b-446a-8c9b-2f0ff235ca3a" providerId="AD" clId="Web-{22D3D676-8CBD-B5CA-9321-3BA4EF29285B}" dt="2020-02-03T13:45:15.286" v="32" actId="1076"/>
          <ac:spMkLst>
            <pc:docMk/>
            <pc:sldMk cId="0" sldId="275"/>
            <ac:spMk id="14338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7:08.130" v="70" actId="14100"/>
          <ac:spMkLst>
            <pc:docMk/>
            <pc:sldMk cId="0" sldId="275"/>
            <ac:spMk id="14339" creationId="{00000000-0000-0000-0000-000000000000}"/>
          </ac:spMkLst>
        </pc:spChg>
        <pc:picChg chg="mod">
          <ac:chgData name="Łuksza  Andrzej" userId="S::a.luksza@we.umg.edu.pl::70282e7a-e77b-446a-8c9b-2f0ff235ca3a" providerId="AD" clId="Web-{22D3D676-8CBD-B5CA-9321-3BA4EF29285B}" dt="2020-02-03T13:46:55.099" v="66" actId="14100"/>
          <ac:picMkLst>
            <pc:docMk/>
            <pc:sldMk cId="0" sldId="275"/>
            <ac:picMk id="14340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2D3D676-8CBD-B5CA-9321-3BA4EF29285B}" dt="2020-02-03T13:43:50.864" v="17" actId="1076"/>
        <pc:sldMkLst>
          <pc:docMk/>
          <pc:sldMk cId="0" sldId="276"/>
        </pc:sldMkLst>
        <pc:spChg chg="mod">
          <ac:chgData name="Łuksza  Andrzej" userId="S::a.luksza@we.umg.edu.pl::70282e7a-e77b-446a-8c9b-2f0ff235ca3a" providerId="AD" clId="Web-{22D3D676-8CBD-B5CA-9321-3BA4EF29285B}" dt="2020-02-03T13:43:50.848" v="16" actId="1076"/>
          <ac:spMkLst>
            <pc:docMk/>
            <pc:sldMk cId="0" sldId="276"/>
            <ac:spMk id="15362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3:50.864" v="17" actId="1076"/>
          <ac:spMkLst>
            <pc:docMk/>
            <pc:sldMk cId="0" sldId="276"/>
            <ac:spMk id="1536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4:12.786" v="22" actId="1076"/>
        <pc:sldMkLst>
          <pc:docMk/>
          <pc:sldMk cId="0" sldId="277"/>
        </pc:sldMkLst>
        <pc:spChg chg="mod">
          <ac:chgData name="Łuksza  Andrzej" userId="S::a.luksza@we.umg.edu.pl::70282e7a-e77b-446a-8c9b-2f0ff235ca3a" providerId="AD" clId="Web-{22D3D676-8CBD-B5CA-9321-3BA4EF29285B}" dt="2020-02-03T13:44:12.755" v="21" actId="1076"/>
          <ac:spMkLst>
            <pc:docMk/>
            <pc:sldMk cId="0" sldId="277"/>
            <ac:spMk id="16386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4:12.786" v="22" actId="1076"/>
          <ac:spMkLst>
            <pc:docMk/>
            <pc:sldMk cId="0" sldId="277"/>
            <ac:spMk id="1638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4:30.005" v="25" actId="14100"/>
        <pc:sldMkLst>
          <pc:docMk/>
          <pc:sldMk cId="0" sldId="278"/>
        </pc:sldMkLst>
        <pc:spChg chg="mod">
          <ac:chgData name="Łuksza  Andrzej" userId="S::a.luksza@we.umg.edu.pl::70282e7a-e77b-446a-8c9b-2f0ff235ca3a" providerId="AD" clId="Web-{22D3D676-8CBD-B5CA-9321-3BA4EF29285B}" dt="2020-02-03T13:44:23.411" v="23" actId="1076"/>
          <ac:spMkLst>
            <pc:docMk/>
            <pc:sldMk cId="0" sldId="278"/>
            <ac:spMk id="17410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4:30.005" v="25" actId="14100"/>
          <ac:spMkLst>
            <pc:docMk/>
            <pc:sldMk cId="0" sldId="278"/>
            <ac:spMk id="1741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2D3D676-8CBD-B5CA-9321-3BA4EF29285B}" dt="2020-02-03T13:45:05.271" v="31" actId="1076"/>
        <pc:sldMkLst>
          <pc:docMk/>
          <pc:sldMk cId="0" sldId="279"/>
        </pc:sldMkLst>
        <pc:spChg chg="mod">
          <ac:chgData name="Łuksza  Andrzej" userId="S::a.luksza@we.umg.edu.pl::70282e7a-e77b-446a-8c9b-2f0ff235ca3a" providerId="AD" clId="Web-{22D3D676-8CBD-B5CA-9321-3BA4EF29285B}" dt="2020-02-03T13:45:05.239" v="30" actId="1076"/>
          <ac:spMkLst>
            <pc:docMk/>
            <pc:sldMk cId="0" sldId="279"/>
            <ac:spMk id="18434" creationId="{00000000-0000-0000-0000-000000000000}"/>
          </ac:spMkLst>
        </pc:spChg>
        <pc:spChg chg="mod">
          <ac:chgData name="Łuksza  Andrzej" userId="S::a.luksza@we.umg.edu.pl::70282e7a-e77b-446a-8c9b-2f0ff235ca3a" providerId="AD" clId="Web-{22D3D676-8CBD-B5CA-9321-3BA4EF29285B}" dt="2020-02-03T13:45:05.271" v="31" actId="1076"/>
          <ac:spMkLst>
            <pc:docMk/>
            <pc:sldMk cId="0" sldId="279"/>
            <ac:spMk id="18435" creationId="{00000000-0000-0000-0000-000000000000}"/>
          </ac:spMkLst>
        </pc:spChg>
      </pc:sldChg>
      <pc:sldMasterChg chg="mod setBg modSldLayout">
        <pc:chgData name="Łuksza  Andrzej" userId="S::a.luksza@we.umg.edu.pl::70282e7a-e77b-446a-8c9b-2f0ff235ca3a" providerId="AD" clId="Web-{22D3D676-8CBD-B5CA-9321-3BA4EF29285B}" dt="2020-02-03T13:42:53.676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22D3D676-8CBD-B5CA-9321-3BA4EF29285B}" dt="2020-02-03T13:42:53.676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netcraft.com/archives/category/web-server-surve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r>
              <a:rPr lang="pl-PL" sz="4000" dirty="0"/>
              <a:t>Strony HTML i ASP.NET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 dirty="0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9256"/>
            <a:ext cx="10972800" cy="1143000"/>
          </a:xfrm>
        </p:spPr>
        <p:txBody>
          <a:bodyPr/>
          <a:lstStyle/>
          <a:p>
            <a:pPr eaLnBrk="1" hangingPunct="1"/>
            <a:r>
              <a:rPr lang="pl-PL" sz="3800"/>
              <a:t>Formularze i kontrolki HTML </a:t>
            </a:r>
            <a:r>
              <a:rPr lang="pl-PL" sz="3800">
                <a:latin typeface="Courier New" pitchFamily="49" charset="0"/>
              </a:rPr>
              <a:t>input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544671" y="1936377"/>
            <a:ext cx="5085230" cy="3020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pl-PL" sz="2400" dirty="0"/>
              <a:t>Kontrolki </a:t>
            </a:r>
            <a:r>
              <a:rPr lang="pl-PL" sz="2400" dirty="0">
                <a:latin typeface="Consolas"/>
              </a:rPr>
              <a:t>Input</a:t>
            </a:r>
            <a:r>
              <a:rPr lang="pl-PL" sz="2400" dirty="0"/>
              <a:t> Służą do umieszczenia przez klienta danych na stronie w celu przesłania ich do aplikacji działającej na serwerze.</a:t>
            </a:r>
            <a:endParaRPr lang="pl-PL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534" y="1620092"/>
            <a:ext cx="4100605" cy="44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7697"/>
            <a:ext cx="10972800" cy="1143000"/>
          </a:xfrm>
        </p:spPr>
        <p:txBody>
          <a:bodyPr/>
          <a:lstStyle/>
          <a:p>
            <a:r>
              <a:rPr lang="pl-PL"/>
              <a:t>Własności kontrolek 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093260"/>
            <a:ext cx="10945283" cy="3992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000" dirty="0"/>
              <a:t>Kontrolka HTML nie zachowuje stanu po przeładowaniu strony i nie jest widoczna przez skrypty działające po stronie serwera.</a:t>
            </a:r>
          </a:p>
          <a:p>
            <a:pPr>
              <a:lnSpc>
                <a:spcPct val="90000"/>
              </a:lnSpc>
            </a:pPr>
            <a:r>
              <a:rPr lang="pl-PL" sz="2000" dirty="0"/>
              <a:t>Kod zachowujący stan kontrolki może mieć postać</a:t>
            </a:r>
            <a:br>
              <a:rPr lang="pl-PL" sz="2000" dirty="0"/>
            </a:br>
            <a:r>
              <a:rPr lang="pl-PL" sz="1800" dirty="0">
                <a:latin typeface="Consolas" pitchFamily="49" charset="0"/>
              </a:rPr>
              <a:t>&lt;i</a:t>
            </a:r>
            <a:r>
              <a:rPr lang="en-US" sz="1800" dirty="0" err="1">
                <a:latin typeface="Consolas" pitchFamily="49" charset="0"/>
              </a:rPr>
              <a:t>nput</a:t>
            </a:r>
            <a:r>
              <a:rPr lang="en-US" sz="1800" dirty="0">
                <a:latin typeface="Consolas" pitchFamily="49" charset="0"/>
              </a:rPr>
              <a:t> id="Text1" type="text" name="x1" 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1800" dirty="0">
                <a:latin typeface="Consolas"/>
              </a:rPr>
              <a:t>  if (</a:t>
            </a:r>
            <a:r>
              <a:rPr lang="en-US" sz="1800" dirty="0" err="1">
                <a:latin typeface="Consolas"/>
              </a:rPr>
              <a:t>Request.Params.GetValues</a:t>
            </a:r>
            <a:r>
              <a:rPr lang="en-US" sz="1800" dirty="0">
                <a:latin typeface="Consolas"/>
              </a:rPr>
              <a:t>("x1") == null)</a:t>
            </a:r>
            <a:r>
              <a:rPr lang="pl-PL" sz="1800" dirty="0">
                <a:latin typeface="Consolas" pitchFamily="49" charset="0"/>
              </a:rPr>
              <a:t/>
            </a:r>
            <a:br>
              <a:rPr lang="pl-PL" sz="1800" dirty="0">
                <a:latin typeface="Consolas" pitchFamily="49" charset="0"/>
              </a:rPr>
            </a:br>
            <a:r>
              <a:rPr lang="pl-PL" sz="1800" dirty="0">
                <a:latin typeface="Consolas"/>
              </a:rPr>
              <a:t>       </a:t>
            </a:r>
            <a:r>
              <a:rPr lang="en-US" sz="1800" dirty="0">
                <a:latin typeface="Consolas"/>
              </a:rPr>
              <a:t> </a:t>
            </a:r>
            <a:r>
              <a:rPr lang="pl-PL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Response.Write</a:t>
            </a:r>
            <a:r>
              <a:rPr lang="en-US" sz="1800" dirty="0">
                <a:latin typeface="Consolas"/>
              </a:rPr>
              <a:t>("value=\"0\"");</a:t>
            </a:r>
            <a:r>
              <a:rPr lang="pl-PL" sz="1800" dirty="0">
                <a:latin typeface="Consolas" pitchFamily="49" charset="0"/>
              </a:rPr>
              <a:t/>
            </a:r>
            <a:br>
              <a:rPr lang="pl-PL" sz="1800" dirty="0">
                <a:latin typeface="Consolas" pitchFamily="49" charset="0"/>
              </a:rPr>
            </a:br>
            <a:r>
              <a:rPr lang="pl-PL" sz="1800" dirty="0">
                <a:latin typeface="Consolas"/>
              </a:rPr>
              <a:t>    </a:t>
            </a:r>
            <a:r>
              <a:rPr lang="en-US" sz="1800" dirty="0">
                <a:latin typeface="Consolas"/>
              </a:rPr>
              <a:t>else </a:t>
            </a:r>
            <a:r>
              <a:rPr lang="en-US" sz="1800" dirty="0" err="1">
                <a:latin typeface="Consolas"/>
              </a:rPr>
              <a:t>Response.Write</a:t>
            </a:r>
            <a:r>
              <a:rPr lang="en-US" sz="1800" dirty="0">
                <a:latin typeface="Consolas"/>
              </a:rPr>
              <a:t>("value=\"" + </a:t>
            </a:r>
            <a:r>
              <a:rPr lang="en-US" sz="1800" dirty="0" err="1">
                <a:latin typeface="Consolas"/>
              </a:rPr>
              <a:t>Request.Params</a:t>
            </a:r>
            <a:r>
              <a:rPr lang="en-US" sz="1800" dirty="0">
                <a:latin typeface="Consolas"/>
              </a:rPr>
              <a:t>["x1"].</a:t>
            </a:r>
            <a:r>
              <a:rPr lang="en-US" sz="1800" dirty="0" err="1">
                <a:latin typeface="Consolas"/>
              </a:rPr>
              <a:t>ToString</a:t>
            </a:r>
            <a:r>
              <a:rPr lang="en-US" sz="1800" dirty="0">
                <a:latin typeface="Consolas"/>
              </a:rPr>
              <a:t>()+"\""); </a:t>
            </a:r>
            <a:r>
              <a:rPr lang="en-US" sz="1800" dirty="0"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1800" dirty="0">
                <a:latin typeface="Consolas"/>
              </a:rPr>
              <a:t> /&gt;</a:t>
            </a:r>
            <a:endParaRPr lang="pl-PL" sz="1800" dirty="0">
              <a:latin typeface="Consolas"/>
            </a:endParaRPr>
          </a:p>
          <a:p>
            <a:pPr>
              <a:lnSpc>
                <a:spcPct val="90000"/>
              </a:lnSpc>
            </a:pPr>
            <a:r>
              <a:rPr lang="pl-PL" sz="1800" dirty="0"/>
              <a:t>lub</a:t>
            </a:r>
            <a:br>
              <a:rPr lang="pl-PL" sz="1800" dirty="0"/>
            </a:br>
            <a:r>
              <a:rPr lang="en-US" sz="1800" dirty="0">
                <a:latin typeface="Consolas"/>
              </a:rPr>
              <a:t>&lt;input id="Text2" type="text" name="x2" value= " </a:t>
            </a:r>
            <a:r>
              <a:rPr lang="pl-PL" sz="1800" dirty="0">
                <a:latin typeface="Consolas" pitchFamily="49" charset="0"/>
              </a:rPr>
              <a:t/>
            </a:r>
            <a:br>
              <a:rPr lang="pl-PL" sz="1800" dirty="0">
                <a:latin typeface="Consolas" pitchFamily="49" charset="0"/>
              </a:rPr>
            </a:br>
            <a:r>
              <a:rPr lang="en-US" sz="1800" dirty="0"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1800" dirty="0">
                <a:latin typeface="Consolas"/>
              </a:rPr>
              <a:t> </a:t>
            </a:r>
            <a:r>
              <a:rPr lang="pl-PL" sz="1800" dirty="0">
                <a:latin typeface="Consolas" pitchFamily="49" charset="0"/>
              </a:rPr>
              <a:t/>
            </a:r>
            <a:br>
              <a:rPr lang="pl-PL" sz="1800" dirty="0">
                <a:latin typeface="Consolas" pitchFamily="49" charset="0"/>
              </a:rPr>
            </a:br>
            <a:r>
              <a:rPr lang="en-US" sz="1800" dirty="0">
                <a:latin typeface="Consolas"/>
              </a:rPr>
              <a:t>if (</a:t>
            </a:r>
            <a:r>
              <a:rPr lang="en-US" sz="1800" dirty="0" err="1">
                <a:latin typeface="Consolas"/>
              </a:rPr>
              <a:t>Request.Params</a:t>
            </a:r>
            <a:r>
              <a:rPr lang="en-US" sz="1800" dirty="0">
                <a:latin typeface="Consolas"/>
              </a:rPr>
              <a:t>["x2"] == null) </a:t>
            </a:r>
            <a:r>
              <a:rPr lang="en-US" sz="1800" dirty="0" err="1">
                <a:latin typeface="Consolas"/>
              </a:rPr>
              <a:t>Response.Write</a:t>
            </a:r>
            <a:r>
              <a:rPr lang="en-US" sz="1800" dirty="0">
                <a:latin typeface="Consolas"/>
              </a:rPr>
              <a:t>("0");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/>
              </a:rPr>
              <a:t>  </a:t>
            </a:r>
            <a:r>
              <a:rPr lang="pl-PL" sz="1800" dirty="0">
                <a:latin typeface="Consolas"/>
              </a:rPr>
              <a:t> </a:t>
            </a:r>
            <a:r>
              <a:rPr lang="en-US" sz="1800" dirty="0">
                <a:latin typeface="Consolas"/>
              </a:rPr>
              <a:t>else </a:t>
            </a:r>
            <a:r>
              <a:rPr lang="en-US" sz="1800" dirty="0" err="1">
                <a:latin typeface="Consolas"/>
              </a:rPr>
              <a:t>Response.Write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Request.Params</a:t>
            </a:r>
            <a:r>
              <a:rPr lang="en-US" sz="1800" dirty="0">
                <a:latin typeface="Consolas"/>
              </a:rPr>
              <a:t>["x2"].</a:t>
            </a:r>
            <a:r>
              <a:rPr lang="en-US" sz="1800" dirty="0" err="1">
                <a:latin typeface="Consolas"/>
              </a:rPr>
              <a:t>ToString</a:t>
            </a:r>
            <a:r>
              <a:rPr lang="en-US" sz="1800" dirty="0">
                <a:latin typeface="Consolas"/>
              </a:rPr>
              <a:t>());  </a:t>
            </a:r>
            <a:r>
              <a:rPr lang="en-US" sz="1800" dirty="0">
                <a:highlight>
                  <a:srgbClr val="FFFF00"/>
                </a:highlight>
                <a:latin typeface="Consolas"/>
              </a:rPr>
              <a:t>%&gt;</a:t>
            </a:r>
            <a:r>
              <a:rPr lang="en-US" sz="1800" dirty="0">
                <a:latin typeface="Consolas"/>
              </a:rPr>
              <a:t>"        </a:t>
            </a:r>
            <a:endParaRPr lang="en-US" sz="1800" dirty="0">
              <a:latin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nsolas" pitchFamily="49" charset="0"/>
              </a:rPr>
              <a:t>   /&gt;</a:t>
            </a:r>
            <a:endParaRPr lang="pl-PL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45285"/>
            <a:ext cx="10972800" cy="1143000"/>
          </a:xfrm>
        </p:spPr>
        <p:txBody>
          <a:bodyPr/>
          <a:lstStyle/>
          <a:p>
            <a:r>
              <a:rPr lang="pl-PL"/>
              <a:t>Zdarzenia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070848"/>
            <a:ext cx="10945283" cy="37463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l-PL" sz="2400"/>
              <a:t>Strona jest odsyłana na serwer po kliknięciu przycisku typu </a:t>
            </a:r>
            <a:r>
              <a:rPr lang="pl-PL" sz="2400">
                <a:latin typeface="Courier New" pitchFamily="49" charset="0"/>
              </a:rPr>
              <a:t>Submit</a:t>
            </a:r>
            <a:r>
              <a:rPr lang="pl-PL" sz="2400"/>
              <a:t>.</a:t>
            </a:r>
          </a:p>
          <a:p>
            <a:pPr>
              <a:lnSpc>
                <a:spcPct val="80000"/>
              </a:lnSpc>
            </a:pPr>
            <a:r>
              <a:rPr lang="pl-PL" sz="2400"/>
              <a:t>Co należy zrobić ze stroną serwer musi rozpoznać na podstawie parametrów przesłanych wraz z żądaniem.</a:t>
            </a:r>
          </a:p>
          <a:p>
            <a:pPr>
              <a:lnSpc>
                <a:spcPct val="80000"/>
              </a:lnSpc>
            </a:pPr>
            <a:r>
              <a:rPr lang="pl-PL" sz="2400"/>
              <a:t>Na stronie (w formularzu) można umieścić wiele przycisków typu </a:t>
            </a:r>
            <a:r>
              <a:rPr lang="pl-PL" sz="2400">
                <a:latin typeface="Courier New" pitchFamily="49" charset="0"/>
              </a:rPr>
              <a:t>Submit</a:t>
            </a:r>
            <a:r>
              <a:rPr lang="pl-PL" sz="2400"/>
              <a:t>.</a:t>
            </a:r>
          </a:p>
          <a:p>
            <a:pPr>
              <a:lnSpc>
                <a:spcPct val="80000"/>
              </a:lnSpc>
            </a:pPr>
            <a:r>
              <a:rPr lang="pl-PL" sz="2400"/>
              <a:t>Jeśli przycisk odsyłający stronę jest nazwany, to do listy parametrów zostanie dodany parametr o nazwie przycisku i wartości równej napisowi na przycisku (atrybut </a:t>
            </a:r>
            <a:r>
              <a:rPr lang="pl-PL" sz="2400">
                <a:latin typeface="Courier New" pitchFamily="49" charset="0"/>
              </a:rPr>
              <a:t>value</a:t>
            </a:r>
            <a:r>
              <a:rPr lang="pl-PL" sz="2400"/>
              <a:t>).</a:t>
            </a:r>
          </a:p>
          <a:p>
            <a:pPr>
              <a:lnSpc>
                <a:spcPct val="80000"/>
              </a:lnSpc>
            </a:pPr>
            <a:r>
              <a:rPr lang="pl-PL" sz="2400"/>
              <a:t>Przyciski mogą mieć te same nazwy, do żądania dołączane są dane tylko przycisku wywołującego odesłanie strony.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9255"/>
            <a:ext cx="10972800" cy="1143000"/>
          </a:xfrm>
        </p:spPr>
        <p:txBody>
          <a:bodyPr/>
          <a:lstStyle/>
          <a:p>
            <a:r>
              <a:rPr lang="pl-PL" sz="3800"/>
              <a:t>Rozpoznawanie, który przycisk odesłał stronę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90832" y="2014818"/>
            <a:ext cx="10969368" cy="4015255"/>
          </a:xfrm>
        </p:spPr>
        <p:txBody>
          <a:bodyPr>
            <a:normAutofit/>
          </a:bodyPr>
          <a:lstStyle/>
          <a:p>
            <a:r>
              <a:rPr lang="pl-PL" sz="2800" dirty="0"/>
              <a:t>Gdy przyciski mają unikalne nazwy</a:t>
            </a:r>
          </a:p>
          <a:p>
            <a:pPr lvl="1"/>
            <a:r>
              <a:rPr lang="pl-PL" sz="2400" dirty="0"/>
              <a:t>sprawdzamy czy nazwa przycisku jest </a:t>
            </a:r>
            <a:r>
              <a:rPr lang="pl-PL" sz="2400" dirty="0" err="1"/>
              <a:t>wsród</a:t>
            </a:r>
            <a:r>
              <a:rPr lang="pl-PL" sz="2400" dirty="0"/>
              <a:t> nazw parametrów żądania: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Request.Params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["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nazwa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"] 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null)</a:t>
            </a:r>
            <a:r>
              <a:rPr lang="pl-PL" sz="2400" dirty="0"/>
              <a:t> </a:t>
            </a:r>
          </a:p>
          <a:p>
            <a:r>
              <a:rPr lang="pl-PL" sz="2800" dirty="0"/>
              <a:t>Gdy przyciski mają identyczne nazwy – na podstawie napisu (atrybutu </a:t>
            </a:r>
            <a:r>
              <a:rPr lang="pl-PL" sz="2800" dirty="0" err="1">
                <a:latin typeface="Courier New" pitchFamily="49" charset="0"/>
              </a:rPr>
              <a:t>value</a:t>
            </a:r>
            <a:r>
              <a:rPr lang="pl-PL" sz="2800" dirty="0"/>
              <a:t>).</a:t>
            </a:r>
          </a:p>
          <a:p>
            <a:pPr lvl="1"/>
            <a:r>
              <a:rPr lang="pl-PL" sz="2400" dirty="0"/>
              <a:t>sprawdzamy wartość parametru o nazwie zgodnej z nazwą przycisków 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Request.Params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pl-PL" sz="2400" dirty="0">
                <a:latin typeface="Courier New" pitchFamily="49" charset="0"/>
                <a:cs typeface="Courier New" pitchFamily="49" charset="0"/>
              </a:rPr>
              <a:t>nazwa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"] == "+")</a:t>
            </a:r>
            <a:r>
              <a:rPr lang="pl-PL" sz="24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0814"/>
            <a:ext cx="10972800" cy="1143000"/>
          </a:xfrm>
        </p:spPr>
        <p:txBody>
          <a:bodyPr/>
          <a:lstStyle/>
          <a:p>
            <a:r>
              <a:rPr lang="pl-PL"/>
              <a:t>Rozpoznawanie innych zdarzeń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19667" y="1936377"/>
            <a:ext cx="11040533" cy="4172137"/>
          </a:xfrm>
        </p:spPr>
        <p:txBody>
          <a:bodyPr/>
          <a:lstStyle/>
          <a:p>
            <a:r>
              <a:rPr lang="pl-PL"/>
              <a:t>Na podstawie przesłanego żądania.</a:t>
            </a:r>
          </a:p>
          <a:p>
            <a:r>
              <a:rPr lang="pl-PL"/>
              <a:t>Wykrycie zmiany tekstu w kontrolce tekstowej, </a:t>
            </a:r>
          </a:p>
          <a:p>
            <a:pPr lvl="1"/>
            <a:r>
              <a:rPr lang="pl-PL"/>
              <a:t>Np. na podstawie porównania odesłanej wartości z wartością początkową. </a:t>
            </a:r>
          </a:p>
          <a:p>
            <a:pPr lvl="1"/>
            <a:r>
              <a:rPr lang="pl-PL"/>
              <a:t>Do porównania wymagany jest zapisu stanu wysyłanej strony. </a:t>
            </a:r>
          </a:p>
          <a:p>
            <a:pPr lvl="1"/>
            <a:r>
              <a:rPr lang="pl-PL"/>
              <a:t>Zapisu stanu strony (kontrolek) nożna dokonać za pomocą ukrytych kontrolek umieszczonych na stronie.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365" y="565991"/>
            <a:ext cx="10972800" cy="1143000"/>
          </a:xfrm>
        </p:spPr>
        <p:txBody>
          <a:bodyPr/>
          <a:lstStyle/>
          <a:p>
            <a:r>
              <a:rPr lang="pl-PL"/>
              <a:t>Atrybut </a:t>
            </a:r>
            <a:r>
              <a:rPr lang="pl-PL">
                <a:latin typeface="Courier New" pitchFamily="49" charset="0"/>
              </a:rPr>
              <a:t>runat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47682" y="1891554"/>
            <a:ext cx="10945283" cy="4082490"/>
          </a:xfrm>
        </p:spPr>
        <p:txBody>
          <a:bodyPr/>
          <a:lstStyle/>
          <a:p>
            <a:r>
              <a:rPr lang="pl-PL" sz="2400"/>
              <a:t>Kontrolka HTML np. </a:t>
            </a:r>
            <a:br>
              <a:rPr lang="pl-PL" sz="2400"/>
            </a:br>
            <a:r>
              <a:rPr lang="pl-PL" sz="2400" noProof="1">
                <a:latin typeface="Courier New" pitchFamily="49" charset="0"/>
              </a:rPr>
              <a:t>&lt;input id="T2" type="text" /&gt;</a:t>
            </a:r>
            <a:r>
              <a:rPr lang="pl-PL" sz="2400"/>
              <a:t/>
            </a:r>
            <a:br>
              <a:rPr lang="pl-PL" sz="2400"/>
            </a:br>
            <a:r>
              <a:rPr lang="pl-PL" sz="2400"/>
              <a:t>nie zachowuje stanu po przeładowaniu strony i nie jest widoczna przez skrypty działające po stronie serwera.</a:t>
            </a:r>
          </a:p>
          <a:p>
            <a:r>
              <a:rPr lang="pl-PL" sz="2400"/>
              <a:t>Po dodaniu do kontrolki HTML atrybutu </a:t>
            </a:r>
            <a:r>
              <a:rPr lang="pl-PL" sz="2400">
                <a:latin typeface="Courier New" pitchFamily="49" charset="0"/>
              </a:rPr>
              <a:t>runat=server</a:t>
            </a:r>
            <a:r>
              <a:rPr lang="pl-PL" sz="2400"/>
              <a:t>  np. </a:t>
            </a:r>
            <a:br>
              <a:rPr lang="pl-PL" sz="2400"/>
            </a:br>
            <a:r>
              <a:rPr lang="pl-PL" sz="2400" noProof="1">
                <a:latin typeface="Courier New" pitchFamily="49" charset="0"/>
              </a:rPr>
              <a:t>&lt;input id="T2" type="text" </a:t>
            </a:r>
            <a:r>
              <a:rPr lang="pl-PL" sz="2400">
                <a:latin typeface="Courier New" pitchFamily="49" charset="0"/>
              </a:rPr>
              <a:t>runat=server</a:t>
            </a:r>
            <a:r>
              <a:rPr lang="pl-PL" sz="2400" noProof="1">
                <a:latin typeface="Courier New" pitchFamily="49" charset="0"/>
              </a:rPr>
              <a:t> /&gt;</a:t>
            </a:r>
            <a:r>
              <a:rPr lang="pl-PL" sz="2400"/>
              <a:t> </a:t>
            </a:r>
            <a:br>
              <a:rPr lang="pl-PL" sz="2400"/>
            </a:br>
            <a:r>
              <a:rPr lang="pl-PL" sz="2400"/>
              <a:t>kontrolka staje się kontrolką serwerową i zachowuje swój stan po przeładowaniu strony oraz jest widoczna przez skrypty działające po stronie serwera – skrypty mogą czytać i zmieniać jej atrybuty.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1667"/>
            <a:ext cx="10972800" cy="1143000"/>
          </a:xfrm>
        </p:spPr>
        <p:txBody>
          <a:bodyPr/>
          <a:lstStyle/>
          <a:p>
            <a:r>
              <a:rPr lang="pl-PL" sz="3800"/>
              <a:t>Właściwości kontrolek serwerowych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037230"/>
            <a:ext cx="10945283" cy="395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l-PL" sz="2400"/>
              <a:t>Kontrolkom serwerowym nie trzeba nadawać nazw, zrobi to automatycznie serwer przed wysłaniem strony do przeglądarki.</a:t>
            </a:r>
          </a:p>
          <a:p>
            <a:pPr>
              <a:lnSpc>
                <a:spcPct val="90000"/>
              </a:lnSpc>
            </a:pPr>
            <a:r>
              <a:rPr lang="pl-PL" sz="2400"/>
              <a:t>Jeśli kontrolkom serwerowym nadane zostaną nazwy, serwer je zignoruje i nada własne nazwy identyczne z wartością atrybutu </a:t>
            </a:r>
            <a:r>
              <a:rPr lang="pl-PL" sz="2400">
                <a:latin typeface="Courier New" pitchFamily="49" charset="0"/>
              </a:rPr>
              <a:t>id</a:t>
            </a:r>
            <a:r>
              <a:rPr lang="pl-PL" sz="2400"/>
              <a:t>. </a:t>
            </a:r>
          </a:p>
          <a:p>
            <a:pPr>
              <a:lnSpc>
                <a:spcPct val="90000"/>
              </a:lnSpc>
            </a:pPr>
            <a:r>
              <a:rPr lang="pl-PL" sz="2400"/>
              <a:t>W kodzie skryptu kontrolka jest identyfikowana przez atrybut </a:t>
            </a:r>
            <a:r>
              <a:rPr lang="pl-PL" sz="2400">
                <a:latin typeface="Courier New" pitchFamily="49" charset="0"/>
              </a:rPr>
              <a:t>id</a:t>
            </a:r>
            <a:r>
              <a:rPr lang="pl-PL" sz="2400"/>
              <a:t>.</a:t>
            </a:r>
          </a:p>
          <a:p>
            <a:pPr>
              <a:lnSpc>
                <a:spcPct val="90000"/>
              </a:lnSpc>
            </a:pPr>
            <a:r>
              <a:rPr lang="pl-PL" sz="2400"/>
              <a:t> </a:t>
            </a:r>
            <a:r>
              <a:rPr lang="pl-PL" sz="2000" noProof="1">
                <a:latin typeface="Courier New" pitchFamily="49" charset="0"/>
              </a:rPr>
              <a:t>&lt;input id="T2" type="text" </a:t>
            </a:r>
            <a:r>
              <a:rPr lang="pl-PL" sz="2000">
                <a:latin typeface="Courier New" pitchFamily="49" charset="0"/>
              </a:rPr>
              <a:t>runat=server</a:t>
            </a:r>
            <a:r>
              <a:rPr lang="pl-PL" sz="2000" noProof="1">
                <a:latin typeface="Courier New" pitchFamily="49" charset="0"/>
              </a:rPr>
              <a:t> /&gt;</a:t>
            </a:r>
            <a:endParaRPr lang="pl-PL" sz="20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pl-PL" sz="2000">
                <a:latin typeface="Courier New" pitchFamily="49" charset="0"/>
              </a:rPr>
              <a:t>T2.value = </a:t>
            </a:r>
            <a:r>
              <a:rPr lang="pl-PL" sz="2000" noProof="1">
                <a:latin typeface="Courier New" pitchFamily="49" charset="0"/>
              </a:rPr>
              <a:t>"</a:t>
            </a:r>
            <a:r>
              <a:rPr lang="pl-PL" sz="2000">
                <a:latin typeface="Courier New" pitchFamily="49" charset="0"/>
              </a:rPr>
              <a:t>Ala ma kota</a:t>
            </a:r>
            <a:r>
              <a:rPr lang="pl-PL" sz="2000" noProof="1">
                <a:latin typeface="Courier New" pitchFamily="49" charset="0"/>
              </a:rPr>
              <a:t>"</a:t>
            </a:r>
            <a:r>
              <a:rPr lang="pl-PL" sz="200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pl-PL" sz="2000">
                <a:latin typeface="Courier New" pitchFamily="49" charset="0"/>
              </a:rPr>
              <a:t>T2</a:t>
            </a:r>
            <a:r>
              <a:rPr lang="pl-PL" sz="2000" noProof="1">
                <a:latin typeface="Courier New" pitchFamily="49" charset="0"/>
              </a:rPr>
              <a:t>.Style["color"]="#FF0000";</a:t>
            </a:r>
            <a:endParaRPr lang="pl-PL" sz="20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pl-PL" sz="2000">
                <a:latin typeface="Courier New" pitchFamily="49" charset="0"/>
              </a:rPr>
              <a:t>Y = T2.value + </a:t>
            </a:r>
            <a:r>
              <a:rPr lang="pl-PL" sz="2000" noProof="1">
                <a:latin typeface="Courier New" pitchFamily="49" charset="0"/>
              </a:rPr>
              <a:t>"</a:t>
            </a:r>
            <a:r>
              <a:rPr lang="pl-PL" sz="2000">
                <a:latin typeface="Courier New" pitchFamily="49" charset="0"/>
              </a:rPr>
              <a:t>Kot ma Alę</a:t>
            </a:r>
            <a:r>
              <a:rPr lang="pl-PL" sz="2000" noProof="1">
                <a:latin typeface="Courier New" pitchFamily="49" charset="0"/>
              </a:rPr>
              <a:t>"</a:t>
            </a:r>
            <a:r>
              <a:rPr lang="pl-PL" sz="200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3579"/>
            <a:ext cx="10972800" cy="1143000"/>
          </a:xfrm>
        </p:spPr>
        <p:txBody>
          <a:bodyPr/>
          <a:lstStyle/>
          <a:p>
            <a:r>
              <a:rPr lang="pl-PL"/>
              <a:t>Deklaracje kontrolek ASP.NET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41405" y="1869142"/>
            <a:ext cx="11018795" cy="4306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>
                <a:latin typeface="Consolas"/>
              </a:rPr>
              <a:t>&lt;</a:t>
            </a:r>
            <a:r>
              <a:rPr lang="pl-PL" sz="2000" dirty="0" err="1">
                <a:latin typeface="Consolas"/>
              </a:rPr>
              <a:t>asp:</a:t>
            </a:r>
            <a:r>
              <a:rPr lang="pl-PL" sz="2000" i="1" dirty="0" err="1">
                <a:latin typeface="Consolas"/>
              </a:rPr>
              <a:t>nazwaKontrolki</a:t>
            </a:r>
            <a:r>
              <a:rPr lang="pl-PL" sz="2000" dirty="0">
                <a:latin typeface="Consolas"/>
              </a:rPr>
              <a:t> id="</a:t>
            </a:r>
            <a:r>
              <a:rPr lang="pl-PL" sz="2000" i="1" dirty="0">
                <a:latin typeface="Consolas"/>
              </a:rPr>
              <a:t>identyfikator</a:t>
            </a:r>
            <a:r>
              <a:rPr lang="pl-PL" sz="2000" dirty="0">
                <a:latin typeface="Consolas"/>
              </a:rPr>
              <a:t>" </a:t>
            </a:r>
            <a:r>
              <a:rPr lang="pl-PL" sz="2000" dirty="0" err="1">
                <a:latin typeface="Consolas"/>
              </a:rPr>
              <a:t>runat</a:t>
            </a:r>
            <a:r>
              <a:rPr lang="pl-PL" sz="2000" dirty="0">
                <a:latin typeface="Consolas"/>
              </a:rPr>
              <a:t>="</a:t>
            </a:r>
            <a:r>
              <a:rPr lang="pl-PL" sz="2000" dirty="0" err="1">
                <a:latin typeface="Consolas"/>
              </a:rPr>
              <a:t>server</a:t>
            </a:r>
            <a:r>
              <a:rPr lang="pl-PL" sz="2000" dirty="0">
                <a:latin typeface="Consolas"/>
              </a:rPr>
              <a:t>" </a:t>
            </a:r>
            <a:r>
              <a:rPr lang="en-US" sz="2000" dirty="0">
                <a:latin typeface="Consolas"/>
                <a:cs typeface="Arial"/>
              </a:rPr>
              <a:t>«</a:t>
            </a:r>
            <a:r>
              <a:rPr lang="pl-PL" sz="2000" i="1" dirty="0">
                <a:latin typeface="Consolas"/>
              </a:rPr>
              <a:t>inne </a:t>
            </a:r>
            <a:r>
              <a:rPr lang="pl-PL" sz="2000" i="1" dirty="0" err="1">
                <a:latin typeface="Consolas"/>
              </a:rPr>
              <a:t>atrybyty</a:t>
            </a:r>
            <a:r>
              <a:rPr lang="en-US" sz="2000" dirty="0">
                <a:latin typeface="Consolas"/>
                <a:cs typeface="Arial"/>
              </a:rPr>
              <a:t>»</a:t>
            </a:r>
            <a:r>
              <a:rPr lang="pl-PL" sz="2000" dirty="0">
                <a:latin typeface="Consolas"/>
              </a:rPr>
              <a:t>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>
                <a:latin typeface="Consolas"/>
              </a:rPr>
              <a:t>&lt;/</a:t>
            </a:r>
            <a:r>
              <a:rPr lang="pl-PL" sz="2000" dirty="0" err="1">
                <a:latin typeface="Consolas"/>
              </a:rPr>
              <a:t>asp:</a:t>
            </a:r>
            <a:r>
              <a:rPr lang="pl-PL" sz="2000" i="1" dirty="0" err="1">
                <a:latin typeface="Consolas"/>
              </a:rPr>
              <a:t>nazwaKontrolki</a:t>
            </a:r>
            <a:r>
              <a:rPr lang="pl-PL" sz="2000" dirty="0">
                <a:latin typeface="Consolas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1600" dirty="0"/>
          </a:p>
          <a:p>
            <a:pPr>
              <a:lnSpc>
                <a:spcPct val="80000"/>
              </a:lnSpc>
            </a:pPr>
            <a:r>
              <a:rPr lang="pl-PL" sz="2400" dirty="0"/>
              <a:t>Przykłady</a:t>
            </a:r>
          </a:p>
          <a:p>
            <a:pPr marL="806450" lvl="1" indent="-283845">
              <a:lnSpc>
                <a:spcPct val="80000"/>
              </a:lnSpc>
            </a:pPr>
            <a:r>
              <a:rPr lang="pl-PL" sz="1600" dirty="0"/>
              <a:t>Kontrolka tekstowa</a:t>
            </a:r>
            <a:r>
              <a:rPr lang="pl-PL" sz="1600" dirty="0">
                <a:solidFill>
                  <a:srgbClr val="0000FF"/>
                </a:solidFill>
              </a:rPr>
              <a:t/>
            </a:r>
            <a:br>
              <a:rPr lang="pl-PL" sz="1600" dirty="0">
                <a:solidFill>
                  <a:srgbClr val="0000FF"/>
                </a:solidFill>
              </a:rPr>
            </a:br>
            <a:r>
              <a:rPr lang="pl-PL" sz="1600" noProof="1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asp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: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TextBox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ID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="TextBox1"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runat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="server"&gt;</a:t>
            </a:r>
            <a:r>
              <a:rPr lang="pl-PL" sz="1600" dirty="0">
                <a:latin typeface="Consolas"/>
              </a:rPr>
              <a:t>TEKST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&lt;/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asp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: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TextBox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&gt;</a:t>
            </a:r>
            <a:endParaRPr lang="pl-PL" sz="1600" dirty="0">
              <a:solidFill>
                <a:srgbClr val="0000FF"/>
              </a:solidFill>
              <a:latin typeface="Consolas"/>
            </a:endParaRPr>
          </a:p>
          <a:p>
            <a:pPr marL="806450" lvl="1" indent="-283845">
              <a:lnSpc>
                <a:spcPct val="80000"/>
              </a:lnSpc>
            </a:pPr>
            <a:r>
              <a:rPr lang="pl-PL" sz="1600" dirty="0"/>
              <a:t>Przycisk</a:t>
            </a:r>
            <a:r>
              <a:rPr lang="pl-PL" sz="1600" noProof="1">
                <a:solidFill>
                  <a:srgbClr val="0000FF"/>
                </a:solidFill>
              </a:rPr>
              <a:t> </a:t>
            </a:r>
            <a:r>
              <a:rPr lang="pl-PL" sz="1600" dirty="0">
                <a:solidFill>
                  <a:srgbClr val="0000FF"/>
                </a:solidFill>
              </a:rPr>
              <a:t/>
            </a:r>
            <a:br>
              <a:rPr lang="pl-PL" sz="1600" dirty="0">
                <a:solidFill>
                  <a:srgbClr val="0000FF"/>
                </a:solidFill>
              </a:rPr>
            </a:br>
            <a:r>
              <a:rPr lang="pl-PL" sz="1600" noProof="1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asp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: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Button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ID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="Button1"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runat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="server"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Text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="Button" /&gt;</a:t>
            </a:r>
            <a:endParaRPr lang="pl-PL" sz="1600" dirty="0">
              <a:solidFill>
                <a:srgbClr val="0000FF"/>
              </a:solidFill>
              <a:latin typeface="Consolas"/>
              <a:cs typeface="Calibri"/>
            </a:endParaRPr>
          </a:p>
          <a:p>
            <a:pPr marL="806450" lvl="1" indent="-283845">
              <a:lnSpc>
                <a:spcPct val="80000"/>
              </a:lnSpc>
            </a:pPr>
            <a:r>
              <a:rPr lang="pl-PL" sz="1600" dirty="0"/>
              <a:t>Etykieta </a:t>
            </a:r>
            <a:br>
              <a:rPr lang="pl-PL" sz="1600" dirty="0"/>
            </a:br>
            <a:r>
              <a:rPr lang="pl-PL" sz="1600" noProof="1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asp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: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Label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ID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="Label1"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runat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="server" </a:t>
            </a:r>
            <a:r>
              <a:rPr lang="pl-PL" sz="1600" noProof="1">
                <a:solidFill>
                  <a:srgbClr val="FF0000"/>
                </a:solidFill>
                <a:latin typeface="Consolas"/>
              </a:rPr>
              <a:t>Text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="Label"&gt;Napis&lt;</a:t>
            </a:r>
            <a:r>
              <a:rPr lang="pl-PL" sz="1600" noProof="1">
                <a:solidFill>
                  <a:srgbClr val="A31515"/>
                </a:solidFill>
                <a:latin typeface="Consolas"/>
              </a:rPr>
              <a:t>br </a:t>
            </a:r>
            <a:r>
              <a:rPr lang="pl-PL" sz="1600" noProof="1">
                <a:solidFill>
                  <a:srgbClr val="0000FF"/>
                </a:solidFill>
                <a:latin typeface="Consolas"/>
              </a:rPr>
              <a:t>/&gt;</a:t>
            </a:r>
            <a:endParaRPr lang="pl-PL" sz="1600" dirty="0">
              <a:latin typeface="Consolas"/>
            </a:endParaRPr>
          </a:p>
          <a:p>
            <a:pPr>
              <a:lnSpc>
                <a:spcPct val="80000"/>
              </a:lnSpc>
            </a:pPr>
            <a:endParaRPr lang="pl-PL" sz="2400" dirty="0"/>
          </a:p>
          <a:p>
            <a:pPr>
              <a:lnSpc>
                <a:spcPct val="80000"/>
              </a:lnSpc>
            </a:pPr>
            <a:r>
              <a:rPr lang="pl-PL" sz="2400" dirty="0"/>
              <a:t>Przed wysłaniem strony serwer zamienia kontrolki ASP.NET na kontrolki HTML zrozumiałe dla przeglądarki.</a:t>
            </a:r>
            <a:endParaRPr lang="pl-PL" sz="24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Oryginalna strona ASPX, nieprzetworzona przez serwer, jest niezrozumiała dla przeglądarki.</a:t>
            </a:r>
            <a:endParaRPr lang="pl-PL" sz="2400" dirty="0"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4079"/>
            <a:ext cx="10972800" cy="1030942"/>
          </a:xfrm>
        </p:spPr>
        <p:txBody>
          <a:bodyPr/>
          <a:lstStyle/>
          <a:p>
            <a:r>
              <a:rPr lang="pl-PL"/>
              <a:t>Atrybuty kontrolek ASP.NET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9642"/>
            <a:ext cx="10972800" cy="406652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l-PL" sz="2400"/>
              <a:t>BackColor</a:t>
            </a:r>
          </a:p>
          <a:p>
            <a:pPr>
              <a:lnSpc>
                <a:spcPct val="80000"/>
              </a:lnSpc>
            </a:pPr>
            <a:r>
              <a:rPr lang="pl-PL" sz="2400"/>
              <a:t>BorderColor</a:t>
            </a:r>
          </a:p>
          <a:p>
            <a:pPr>
              <a:lnSpc>
                <a:spcPct val="80000"/>
              </a:lnSpc>
            </a:pPr>
            <a:r>
              <a:rPr lang="pl-PL" sz="2400"/>
              <a:t>BorderWidth</a:t>
            </a:r>
          </a:p>
          <a:p>
            <a:pPr>
              <a:lnSpc>
                <a:spcPct val="80000"/>
              </a:lnSpc>
            </a:pPr>
            <a:r>
              <a:rPr lang="pl-PL" sz="2400"/>
              <a:t>Enabled</a:t>
            </a:r>
          </a:p>
          <a:p>
            <a:pPr>
              <a:lnSpc>
                <a:spcPct val="80000"/>
              </a:lnSpc>
            </a:pPr>
            <a:r>
              <a:rPr lang="pl-PL" sz="2400"/>
              <a:t>Font</a:t>
            </a:r>
          </a:p>
          <a:p>
            <a:pPr>
              <a:lnSpc>
                <a:spcPct val="80000"/>
              </a:lnSpc>
            </a:pPr>
            <a:r>
              <a:rPr lang="pl-PL" sz="2400"/>
              <a:t>Height</a:t>
            </a:r>
          </a:p>
          <a:p>
            <a:pPr>
              <a:lnSpc>
                <a:spcPct val="80000"/>
              </a:lnSpc>
            </a:pPr>
            <a:r>
              <a:rPr lang="pl-PL" sz="2400"/>
              <a:t>TabIndex</a:t>
            </a:r>
          </a:p>
          <a:p>
            <a:pPr>
              <a:lnSpc>
                <a:spcPct val="80000"/>
              </a:lnSpc>
            </a:pPr>
            <a:r>
              <a:rPr lang="pl-PL" sz="2400"/>
              <a:t>Width</a:t>
            </a:r>
          </a:p>
          <a:p>
            <a:pPr>
              <a:lnSpc>
                <a:spcPct val="80000"/>
              </a:lnSpc>
            </a:pPr>
            <a:r>
              <a:rPr lang="pl-PL" sz="2400"/>
              <a:t>ID – unikalny identyfikator</a:t>
            </a:r>
          </a:p>
          <a:p>
            <a:pPr>
              <a:lnSpc>
                <a:spcPct val="80000"/>
              </a:lnSpc>
            </a:pPr>
            <a:r>
              <a:rPr lang="pl-PL" sz="2400"/>
              <a:t>Controls – kolekcja kontrolek potomnych</a:t>
            </a:r>
          </a:p>
          <a:p>
            <a:pPr>
              <a:lnSpc>
                <a:spcPct val="80000"/>
              </a:lnSpc>
            </a:pPr>
            <a:r>
              <a:rPr lang="pl-PL" sz="2400"/>
              <a:t>Parent – odwołanie do kontrolki nadrzędnej</a:t>
            </a:r>
          </a:p>
          <a:p>
            <a:pPr>
              <a:lnSpc>
                <a:spcPct val="80000"/>
              </a:lnSpc>
            </a:pPr>
            <a:r>
              <a:rPr lang="pl-PL" sz="2400"/>
              <a:t>Visible</a:t>
            </a:r>
          </a:p>
          <a:p>
            <a:pPr>
              <a:lnSpc>
                <a:spcPct val="80000"/>
              </a:lnSpc>
            </a:pPr>
            <a:endParaRPr lang="pl-PL" sz="2400"/>
          </a:p>
          <a:p>
            <a:pPr>
              <a:lnSpc>
                <a:spcPct val="80000"/>
              </a:lnSpc>
            </a:pPr>
            <a:endParaRPr lang="pl-PL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0814"/>
            <a:ext cx="10972800" cy="1143000"/>
          </a:xfrm>
        </p:spPr>
        <p:txBody>
          <a:bodyPr/>
          <a:lstStyle/>
          <a:p>
            <a:r>
              <a:rPr lang="pl-PL" sz="3800"/>
              <a:t>Dostęp do atrybutów kontrolek z poziomu kodu C#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6377"/>
            <a:ext cx="10972800" cy="3864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W kodzie C# kontrolki ASP.NET są widoczne jak obiekty o identyfikatorach zgodnych z atrybutem ID kontrolki.</a:t>
            </a:r>
          </a:p>
          <a:p>
            <a:r>
              <a:rPr lang="pl-PL" sz="2400" dirty="0">
                <a:ea typeface="+mn-lt"/>
                <a:cs typeface="+mn-lt"/>
              </a:rPr>
              <a:t>Z poziomu kodu można czytać wartości atrybutów kontrolek jako właściwości odpowiadających im obiektów, można też zmieniać wartości atrybutów</a:t>
            </a:r>
            <a:endParaRPr lang="en-US" sz="2400" dirty="0">
              <a:ea typeface="+mn-lt"/>
              <a:cs typeface="+mn-lt"/>
            </a:endParaRPr>
          </a:p>
          <a:p>
            <a:pPr lvl="1"/>
            <a:r>
              <a:rPr lang="pl-PL" sz="2400" dirty="0">
                <a:latin typeface="Consolas"/>
                <a:ea typeface="+mn-lt"/>
                <a:cs typeface="+mn-lt"/>
              </a:rPr>
              <a:t>TextBox3.Text = TextBox1.Text + TextBox2.Text;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lvl="1"/>
            <a:r>
              <a:rPr lang="pl-PL" sz="2400" dirty="0">
                <a:latin typeface="Consolas"/>
                <a:ea typeface="+mn-lt"/>
                <a:cs typeface="+mn-lt"/>
              </a:rPr>
              <a:t>Label1.Text = "Ala ma kota";</a:t>
            </a:r>
            <a:endParaRPr lang="pl-PL" dirty="0">
              <a:cs typeface="Calibri"/>
            </a:endParaRPr>
          </a:p>
          <a:p>
            <a:r>
              <a:rPr lang="pl-PL" sz="2400" dirty="0">
                <a:ea typeface="+mn-lt"/>
                <a:cs typeface="+mn-lt"/>
              </a:rPr>
              <a:t>Do kontrolek typu paragraf </a:t>
            </a:r>
            <a:r>
              <a:rPr lang="pl-PL" sz="2400" dirty="0">
                <a:latin typeface="Consolas"/>
                <a:ea typeface="+mn-lt"/>
                <a:cs typeface="+mn-lt"/>
              </a:rPr>
              <a:t>&lt;p&gt; &lt;/p&gt;</a:t>
            </a:r>
            <a:r>
              <a:rPr lang="pl-PL" sz="2400" dirty="0">
                <a:ea typeface="+mn-lt"/>
                <a:cs typeface="+mn-lt"/>
              </a:rPr>
              <a:t>  należy dodać atrybuty </a:t>
            </a:r>
            <a:r>
              <a:rPr lang="pl-PL" sz="2400" dirty="0">
                <a:latin typeface="Consolas"/>
                <a:ea typeface="+mn-lt"/>
                <a:cs typeface="+mn-lt"/>
              </a:rPr>
              <a:t>id</a:t>
            </a:r>
            <a:r>
              <a:rPr lang="pl-PL" sz="2400" dirty="0">
                <a:ea typeface="+mn-lt"/>
                <a:cs typeface="+mn-lt"/>
              </a:rPr>
              <a:t> i </a:t>
            </a:r>
            <a:r>
              <a:rPr lang="pl-PL" sz="2400" dirty="0" err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runat</a:t>
            </a:r>
            <a:r>
              <a:rPr lang="pl-PL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="</a:t>
            </a:r>
            <a:r>
              <a:rPr lang="pl-PL" sz="2400" dirty="0" err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server</a:t>
            </a:r>
            <a:r>
              <a:rPr lang="pl-PL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l-PL" sz="2400" dirty="0">
                <a:ea typeface="+mn-lt"/>
                <a:cs typeface="+mn-lt"/>
              </a:rPr>
              <a:t> </a:t>
            </a:r>
          </a:p>
          <a:p>
            <a:endParaRPr lang="pl-PL" sz="2400" dirty="0">
              <a:cs typeface="Calibri"/>
            </a:endParaRPr>
          </a:p>
          <a:p>
            <a:endParaRPr lang="pl-PL" sz="2400" i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0814"/>
            <a:ext cx="10972800" cy="1143000"/>
          </a:xfrm>
        </p:spPr>
        <p:txBody>
          <a:bodyPr/>
          <a:lstStyle/>
          <a:p>
            <a:r>
              <a:rPr lang="pl-PL" b="1" dirty="0" smtClean="0"/>
              <a:t>Serwer WWW</a:t>
            </a:r>
            <a:endParaRPr lang="pl-PL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6377"/>
            <a:ext cx="10972800" cy="4133758"/>
          </a:xfrm>
        </p:spPr>
        <p:txBody>
          <a:bodyPr/>
          <a:lstStyle/>
          <a:p>
            <a:r>
              <a:rPr lang="pl-PL" sz="2400" dirty="0" smtClean="0"/>
              <a:t>Serwer WWW to program działający na serwerze internetowym. Obsługuje żądania HTTP i odsyła do klienta stronę HTML lub dane w dowolnym formacie np. XML, JSON, YAML. Na serwerze można umieszczać statyczne witryny złożone ze stron HTML oraz aplikacje i usługi sieciowe. Odpowiedź może być statycznym plikiem HTML zapisanym na dysku lub kodem wygenerowanym przez aplikację lub usługę sieciową umieszczoną na serwerze. </a:t>
            </a:r>
          </a:p>
          <a:p>
            <a:r>
              <a:rPr lang="pl-PL" sz="2400" dirty="0" smtClean="0"/>
              <a:t>Ranking serwerów WWW </a:t>
            </a:r>
            <a:r>
              <a:rPr lang="pl-PL" sz="2400" dirty="0" smtClean="0">
                <a:hlinkClick r:id="rId2"/>
              </a:rPr>
              <a:t>https://news.netcraft.com/archives/category/web-server-survey</a:t>
            </a:r>
            <a:r>
              <a:rPr lang="pl-PL" sz="2400" dirty="0" smtClean="0">
                <a:hlinkClick r:id="rId2"/>
              </a:rPr>
              <a:t>/</a:t>
            </a:r>
            <a:r>
              <a:rPr lang="pl-PL" sz="2400" dirty="0" smtClean="0"/>
              <a:t> 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66844"/>
            <a:ext cx="10972800" cy="1143000"/>
          </a:xfrm>
        </p:spPr>
        <p:txBody>
          <a:bodyPr/>
          <a:lstStyle/>
          <a:p>
            <a:r>
              <a:rPr lang="pl-PL"/>
              <a:t>Deklaracja zdarzeń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92407"/>
            <a:ext cx="10972800" cy="3696728"/>
          </a:xfrm>
        </p:spPr>
        <p:txBody>
          <a:bodyPr/>
          <a:lstStyle/>
          <a:p>
            <a:r>
              <a:rPr lang="pl-PL"/>
              <a:t>Atrybuty zdarzeń </a:t>
            </a:r>
          </a:p>
          <a:p>
            <a:r>
              <a:rPr lang="pl-PL" noProof="1">
                <a:solidFill>
                  <a:srgbClr val="0000FF"/>
                </a:solidFill>
              </a:rPr>
              <a:t>&lt;</a:t>
            </a:r>
            <a:r>
              <a:rPr lang="pl-PL" noProof="1">
                <a:solidFill>
                  <a:srgbClr val="A31515"/>
                </a:solidFill>
              </a:rPr>
              <a:t>asp</a:t>
            </a:r>
            <a:r>
              <a:rPr lang="pl-PL" noProof="1">
                <a:solidFill>
                  <a:srgbClr val="0000FF"/>
                </a:solidFill>
              </a:rPr>
              <a:t>:</a:t>
            </a:r>
            <a:r>
              <a:rPr lang="pl-PL" noProof="1">
                <a:solidFill>
                  <a:srgbClr val="A31515"/>
                </a:solidFill>
              </a:rPr>
              <a:t>Button </a:t>
            </a:r>
            <a:r>
              <a:rPr lang="pl-PL" noProof="1">
                <a:solidFill>
                  <a:srgbClr val="FF0000"/>
                </a:solidFill>
              </a:rPr>
              <a:t>ID</a:t>
            </a:r>
            <a:r>
              <a:rPr lang="pl-PL" noProof="1">
                <a:solidFill>
                  <a:srgbClr val="0000FF"/>
                </a:solidFill>
              </a:rPr>
              <a:t>="Button1" </a:t>
            </a:r>
            <a:r>
              <a:rPr lang="pl-PL" noProof="1">
                <a:solidFill>
                  <a:srgbClr val="FF0000"/>
                </a:solidFill>
              </a:rPr>
              <a:t>runat</a:t>
            </a:r>
            <a:r>
              <a:rPr lang="pl-PL" noProof="1">
                <a:solidFill>
                  <a:srgbClr val="0000FF"/>
                </a:solidFill>
              </a:rPr>
              <a:t>="server" </a:t>
            </a:r>
            <a:r>
              <a:rPr lang="pl-PL" noProof="1">
                <a:solidFill>
                  <a:srgbClr val="FF0000"/>
                </a:solidFill>
              </a:rPr>
              <a:t>onclick</a:t>
            </a:r>
            <a:r>
              <a:rPr lang="pl-PL" noProof="1">
                <a:solidFill>
                  <a:srgbClr val="0000FF"/>
                </a:solidFill>
              </a:rPr>
              <a:t>="Button1_Click" </a:t>
            </a:r>
            <a:r>
              <a:rPr lang="pl-PL" noProof="1">
                <a:solidFill>
                  <a:srgbClr val="FF0000"/>
                </a:solidFill>
              </a:rPr>
              <a:t>Text</a:t>
            </a:r>
            <a:r>
              <a:rPr lang="pl-PL" noProof="1">
                <a:solidFill>
                  <a:srgbClr val="0000FF"/>
                </a:solidFill>
              </a:rPr>
              <a:t>="Button" /&gt;</a:t>
            </a:r>
            <a:endParaRPr lang="pl-PL">
              <a:solidFill>
                <a:srgbClr val="0000FF"/>
              </a:solidFill>
            </a:endParaRPr>
          </a:p>
          <a:p>
            <a:pPr lvl="1"/>
            <a:r>
              <a:rPr lang="pl-PL" noProof="1">
                <a:solidFill>
                  <a:srgbClr val="FF0000"/>
                </a:solidFill>
              </a:rPr>
              <a:t>onclick</a:t>
            </a:r>
            <a:r>
              <a:rPr lang="pl-PL"/>
              <a:t> – nazwa zdarzenia</a:t>
            </a:r>
          </a:p>
          <a:p>
            <a:pPr lvl="1"/>
            <a:r>
              <a:rPr lang="pl-PL" noProof="1">
                <a:solidFill>
                  <a:srgbClr val="0000FF"/>
                </a:solidFill>
              </a:rPr>
              <a:t>Button1_Click</a:t>
            </a:r>
            <a:r>
              <a:rPr lang="pl-PL"/>
              <a:t> – nazwa metody obsługi zdarzenia</a:t>
            </a:r>
          </a:p>
          <a:p>
            <a:endParaRPr lang="pl-PL"/>
          </a:p>
          <a:p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8403"/>
            <a:ext cx="10972800" cy="1143000"/>
          </a:xfrm>
        </p:spPr>
        <p:txBody>
          <a:bodyPr/>
          <a:lstStyle/>
          <a:p>
            <a:r>
              <a:rPr lang="pl-PL"/>
              <a:t>Zdarzenia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1913966"/>
            <a:ext cx="10945283" cy="38583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sz="3200" dirty="0"/>
              <a:t>Zdarzenia związane z cyklem życia strony</a:t>
            </a:r>
          </a:p>
          <a:p>
            <a:pPr lvl="1"/>
            <a:r>
              <a:rPr lang="pl-PL" dirty="0" err="1"/>
              <a:t>OnInit</a:t>
            </a:r>
            <a:r>
              <a:rPr lang="pl-PL" dirty="0"/>
              <a:t>, </a:t>
            </a:r>
            <a:r>
              <a:rPr lang="pl-PL" noProof="1"/>
              <a:t>OnLoad</a:t>
            </a:r>
            <a:r>
              <a:rPr lang="pl-PL" dirty="0"/>
              <a:t>, </a:t>
            </a:r>
            <a:r>
              <a:rPr lang="pl-PL" noProof="1"/>
              <a:t>OnPreRender</a:t>
            </a:r>
            <a:r>
              <a:rPr lang="pl-PL" dirty="0"/>
              <a:t>, </a:t>
            </a:r>
            <a:r>
              <a:rPr lang="pl-PL" noProof="1"/>
              <a:t>OnUnload</a:t>
            </a:r>
            <a:r>
              <a:rPr lang="pl-PL" dirty="0"/>
              <a:t>.</a:t>
            </a:r>
            <a:endParaRPr lang="pl-PL" sz="3000" dirty="0"/>
          </a:p>
          <a:p>
            <a:r>
              <a:rPr lang="pl-PL" sz="3200" dirty="0"/>
              <a:t>Zdarzenia </a:t>
            </a:r>
            <a:r>
              <a:rPr lang="pl-PL" sz="3200" dirty="0" err="1"/>
              <a:t>PostBack</a:t>
            </a:r>
            <a:endParaRPr lang="pl-PL" sz="3200" dirty="0" err="1">
              <a:cs typeface="Calibri"/>
            </a:endParaRPr>
          </a:p>
          <a:p>
            <a:pPr lvl="1"/>
            <a:r>
              <a:rPr lang="pl-PL" noProof="1"/>
              <a:t>Onclick.</a:t>
            </a:r>
            <a:endParaRPr lang="pl-PL" sz="3000" dirty="0"/>
          </a:p>
          <a:p>
            <a:r>
              <a:rPr lang="pl-PL" sz="3200" dirty="0"/>
              <a:t>Zdarzenia </a:t>
            </a:r>
            <a:r>
              <a:rPr lang="pl-PL" sz="3200" dirty="0" err="1"/>
              <a:t>Change</a:t>
            </a:r>
            <a:endParaRPr lang="pl-PL" sz="3200" dirty="0" err="1">
              <a:cs typeface="Calibri"/>
            </a:endParaRPr>
          </a:p>
          <a:p>
            <a:pPr lvl="1"/>
            <a:r>
              <a:rPr lang="pl-PL" noProof="1"/>
              <a:t>OnTextChanged</a:t>
            </a:r>
            <a:r>
              <a:rPr lang="pl-PL" dirty="0"/>
              <a:t>, </a:t>
            </a:r>
            <a:r>
              <a:rPr lang="pl-PL" dirty="0" err="1"/>
              <a:t>SelectedIndexChanged</a:t>
            </a:r>
            <a:r>
              <a:rPr lang="pl-PL" dirty="0"/>
              <a:t>.</a:t>
            </a:r>
            <a:endParaRPr lang="pl-PL" sz="3000" dirty="0"/>
          </a:p>
          <a:p>
            <a:r>
              <a:rPr lang="pl-PL" sz="3200" dirty="0"/>
              <a:t>Atrybut </a:t>
            </a:r>
            <a:r>
              <a:rPr lang="pl-PL" sz="3200" dirty="0" err="1"/>
              <a:t>AutoPostBack</a:t>
            </a:r>
            <a:endParaRPr lang="pl-PL" sz="3200" dirty="0" err="1"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r>
              <a:rPr lang="pl-PL"/>
              <a:t>Tabela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003613"/>
            <a:ext cx="10945283" cy="4172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l-PL" sz="2200"/>
              <a:t>Kontrolka Table</a:t>
            </a:r>
            <a:r>
              <a:rPr lang="pl-PL" sz="22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200" noProof="1">
                <a:solidFill>
                  <a:srgbClr val="0000FF"/>
                </a:solidFill>
              </a:rPr>
              <a:t>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 </a:t>
            </a:r>
            <a:r>
              <a:rPr lang="pl-PL" sz="2200" noProof="1">
                <a:solidFill>
                  <a:srgbClr val="FF0000"/>
                </a:solidFill>
              </a:rPr>
              <a:t>ID</a:t>
            </a:r>
            <a:r>
              <a:rPr lang="pl-PL" sz="2200" noProof="1">
                <a:solidFill>
                  <a:srgbClr val="0000FF"/>
                </a:solidFill>
              </a:rPr>
              <a:t>="Table1"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>
                <a:solidFill>
                  <a:srgbClr val="0000FF"/>
                </a:solidFill>
              </a:rPr>
              <a:t>	kolekcja wierszy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200" noProof="1">
                <a:solidFill>
                  <a:srgbClr val="0000FF"/>
                </a:solidFill>
              </a:rPr>
              <a:t>     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</a:t>
            </a:r>
            <a:r>
              <a:rPr lang="pl-PL" sz="2200" noProof="1">
                <a:solidFill>
                  <a:srgbClr val="0000FF"/>
                </a:solidFill>
              </a:rPr>
              <a:t>&gt;</a:t>
            </a:r>
            <a:endParaRPr lang="pl-PL" sz="22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2200"/>
              <a:t>Kontrolka </a:t>
            </a:r>
            <a:r>
              <a:rPr lang="pl-PL" sz="2200" noProof="1"/>
              <a:t>TableRow</a:t>
            </a:r>
            <a:endParaRPr lang="pl-PL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200" noProof="1">
                <a:solidFill>
                  <a:srgbClr val="0000FF"/>
                </a:solidFill>
              </a:rPr>
              <a:t>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TableRow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          </a:t>
            </a:r>
            <a:r>
              <a:rPr lang="pl-PL" sz="2200">
                <a:solidFill>
                  <a:srgbClr val="0000FF"/>
                </a:solidFill>
              </a:rPr>
              <a:t>kolekcja komórek</a:t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TableRow</a:t>
            </a:r>
            <a:r>
              <a:rPr lang="pl-PL" sz="2200" noProof="1">
                <a:solidFill>
                  <a:srgbClr val="0000FF"/>
                </a:solidFill>
              </a:rPr>
              <a:t>&gt;</a:t>
            </a:r>
            <a:endParaRPr lang="pl-PL" sz="22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2200"/>
              <a:t>Kontrolka </a:t>
            </a:r>
            <a:r>
              <a:rPr lang="pl-PL" sz="2200" noProof="1"/>
              <a:t>Table</a:t>
            </a:r>
            <a:r>
              <a:rPr lang="pl-PL" sz="2200"/>
              <a:t>Cell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l-PL" sz="2200" noProof="1">
                <a:solidFill>
                  <a:srgbClr val="0000FF"/>
                </a:solidFill>
              </a:rPr>
              <a:t>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TableCell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</a:t>
            </a:r>
            <a:r>
              <a:rPr lang="pl-PL" sz="2200"/>
              <a:t>Tekst celi</a:t>
            </a:r>
            <a:r>
              <a:rPr lang="pl-PL" sz="2200" noProof="1">
                <a:solidFill>
                  <a:srgbClr val="0000FF"/>
                </a:solidFill>
              </a:rPr>
              <a:t>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TableCell</a:t>
            </a:r>
            <a:r>
              <a:rPr lang="pl-PL" sz="2200" noProof="1">
                <a:solidFill>
                  <a:srgbClr val="0000FF"/>
                </a:solidFill>
              </a:rPr>
              <a:t>&gt;</a:t>
            </a:r>
            <a:endParaRPr lang="pl-PL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01314"/>
            <a:ext cx="10972800" cy="1143000"/>
          </a:xfrm>
        </p:spPr>
        <p:txBody>
          <a:bodyPr/>
          <a:lstStyle/>
          <a:p>
            <a:r>
              <a:rPr lang="pl-PL"/>
              <a:t>Przykład tabeli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126877"/>
            <a:ext cx="10945283" cy="3623049"/>
          </a:xfrm>
        </p:spPr>
        <p:txBody>
          <a:bodyPr/>
          <a:lstStyle/>
          <a:p>
            <a:pPr marL="0" indent="14288">
              <a:buFont typeface="Wingdings" pitchFamily="2" charset="2"/>
              <a:buNone/>
            </a:pPr>
            <a:r>
              <a:rPr lang="pl-PL" sz="2200" noProof="1">
                <a:solidFill>
                  <a:srgbClr val="0000FF"/>
                </a:solidFill>
              </a:rPr>
              <a:t>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 </a:t>
            </a:r>
            <a:r>
              <a:rPr lang="pl-PL" sz="2200" noProof="1">
                <a:solidFill>
                  <a:srgbClr val="FF0000"/>
                </a:solidFill>
              </a:rPr>
              <a:t>ID</a:t>
            </a:r>
            <a:r>
              <a:rPr lang="pl-PL" sz="2200" noProof="1">
                <a:solidFill>
                  <a:srgbClr val="0000FF"/>
                </a:solidFill>
              </a:rPr>
              <a:t>="Table1"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 </a:t>
            </a:r>
            <a:r>
              <a:rPr lang="pl-PL" sz="2200">
                <a:solidFill>
                  <a:srgbClr val="0000FF"/>
                </a:solidFill>
              </a:rPr>
              <a:t>  </a:t>
            </a:r>
            <a:r>
              <a:rPr lang="pl-PL" sz="2200" noProof="1">
                <a:solidFill>
                  <a:srgbClr val="0000FF"/>
                </a:solidFill>
              </a:rPr>
              <a:t>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TableRow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          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TableCell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="server"&gt;cela1&lt;/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TableCell</a:t>
            </a:r>
            <a:r>
              <a:rPr lang="pl-PL" sz="2200" noProof="1">
                <a:solidFill>
                  <a:srgbClr val="0000FF"/>
                </a:solidFill>
              </a:rPr>
              <a:t>&gt;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          &lt;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TableCell </a:t>
            </a:r>
            <a:r>
              <a:rPr lang="pl-PL" sz="2200" noProof="1">
                <a:solidFill>
                  <a:srgbClr val="FF0000"/>
                </a:solidFill>
              </a:rPr>
              <a:t>runat</a:t>
            </a:r>
            <a:r>
              <a:rPr lang="pl-PL" sz="2200" noProof="1">
                <a:solidFill>
                  <a:srgbClr val="0000FF"/>
                </a:solidFill>
              </a:rPr>
              <a:t>="server"&gt;cela2&lt;/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TableCell</a:t>
            </a:r>
            <a:r>
              <a:rPr lang="pl-PL" sz="2200" noProof="1">
                <a:solidFill>
                  <a:srgbClr val="0000FF"/>
                </a:solidFill>
              </a:rPr>
              <a:t>&gt;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    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TableRow</a:t>
            </a:r>
            <a:r>
              <a:rPr lang="pl-PL" sz="2200" noProof="1">
                <a:solidFill>
                  <a:srgbClr val="0000FF"/>
                </a:solidFill>
              </a:rPr>
              <a:t>&gt;        </a:t>
            </a:r>
            <a:r>
              <a:rPr lang="pl-PL" sz="2200">
                <a:solidFill>
                  <a:srgbClr val="0000FF"/>
                </a:solidFill>
              </a:rPr>
              <a:t/>
            </a:r>
            <a:br>
              <a:rPr lang="pl-PL" sz="2200">
                <a:solidFill>
                  <a:srgbClr val="0000FF"/>
                </a:solidFill>
              </a:rPr>
            </a:br>
            <a:r>
              <a:rPr lang="pl-PL" sz="2200" noProof="1">
                <a:solidFill>
                  <a:srgbClr val="0000FF"/>
                </a:solidFill>
              </a:rPr>
              <a:t>&lt;/</a:t>
            </a:r>
            <a:r>
              <a:rPr lang="pl-PL" sz="2200" noProof="1">
                <a:solidFill>
                  <a:srgbClr val="A31515"/>
                </a:solidFill>
              </a:rPr>
              <a:t>asp</a:t>
            </a:r>
            <a:r>
              <a:rPr lang="pl-PL" sz="2200" noProof="1">
                <a:solidFill>
                  <a:srgbClr val="0000FF"/>
                </a:solidFill>
              </a:rPr>
              <a:t>:</a:t>
            </a:r>
            <a:r>
              <a:rPr lang="pl-PL" sz="2200" noProof="1">
                <a:solidFill>
                  <a:srgbClr val="A31515"/>
                </a:solidFill>
              </a:rPr>
              <a:t>Table</a:t>
            </a:r>
            <a:r>
              <a:rPr lang="pl-PL" sz="2200" noProof="1">
                <a:solidFill>
                  <a:srgbClr val="0000FF"/>
                </a:solidFill>
              </a:rPr>
              <a:t>&gt;</a:t>
            </a:r>
            <a:endParaRPr lang="pl-PL" sz="2200">
              <a:solidFill>
                <a:srgbClr val="0000FF"/>
              </a:solidFill>
            </a:endParaRPr>
          </a:p>
          <a:p>
            <a:pPr marL="0" indent="14288">
              <a:buFont typeface="Wingdings" pitchFamily="2" charset="2"/>
              <a:buNone/>
            </a:pPr>
            <a:endParaRPr lang="pl-PL" sz="2200">
              <a:solidFill>
                <a:srgbClr val="0000FF"/>
              </a:solidFill>
            </a:endParaRPr>
          </a:p>
          <a:p>
            <a:pPr marL="0" indent="14288">
              <a:buFont typeface="Wingdings" pitchFamily="2" charset="2"/>
              <a:buNone/>
            </a:pPr>
            <a:r>
              <a:rPr lang="pl-PL" sz="2200"/>
              <a:t>W przykładzie tabela ma identyfikator a wiersz i komórki nie. Do komórek jest dostęp programowy poprzez kolekcje wierszy Rows i kolekcje komórek Cels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4932"/>
            <a:ext cx="10972800" cy="1143000"/>
          </a:xfrm>
        </p:spPr>
        <p:txBody>
          <a:bodyPr/>
          <a:lstStyle/>
          <a:p>
            <a:r>
              <a:rPr lang="pl-PL"/>
              <a:t>Dynamiczne tworzenie tabeli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216524"/>
            <a:ext cx="10945283" cy="37463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urier New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lw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 {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 </a:t>
            </a:r>
            <a:r>
              <a:rPr lang="en-US" sz="2000" dirty="0" err="1">
                <a:solidFill>
                  <a:srgbClr val="2B91AF"/>
                </a:solidFill>
                <a:latin typeface="Consolas"/>
                <a:cs typeface="Courier New"/>
              </a:rPr>
              <a:t>TableRow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y =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urier New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  <a:cs typeface="Courier New"/>
              </a:rPr>
              <a:t>TableRow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urier New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(k = 0; k &lt;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lk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; k++)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 {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     </a:t>
            </a:r>
            <a:r>
              <a:rPr lang="en-US" sz="2000" dirty="0" err="1">
                <a:solidFill>
                  <a:srgbClr val="2B91AF"/>
                </a:solidFill>
                <a:latin typeface="Consolas"/>
                <a:cs typeface="Courier New"/>
              </a:rPr>
              <a:t>TableCell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x =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urier New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  <a:cs typeface="Courier New"/>
              </a:rPr>
              <a:t>TableCell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();</a:t>
            </a:r>
          </a:p>
          <a:p>
            <a:pPr>
              <a:spcBef>
                <a:spcPts val="7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    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y.Cells.Add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(x);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    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urier New"/>
              </a:rPr>
              <a:t>x.Controls.Add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urier New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  <a:cs typeface="Courier New"/>
              </a:rPr>
              <a:t>TextBox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());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 </a:t>
            </a:r>
            <a:r>
              <a:rPr lang="pl-PL" sz="2000" dirty="0">
                <a:solidFill>
                  <a:srgbClr val="000000"/>
                </a:solidFill>
                <a:latin typeface="Consolas"/>
                <a:cs typeface="Courier New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  <a:latin typeface="Consolas"/>
                <a:cs typeface="Courier New"/>
              </a:rPr>
              <a:t>            Table1.Rows.Add(y);</a:t>
            </a:r>
          </a:p>
          <a:p>
            <a:pPr algn="just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  <a:latin typeface="Consolas"/>
                <a:cs typeface="Courier New"/>
              </a:rPr>
              <a:t>        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520"/>
            <a:ext cx="10972800" cy="1143000"/>
          </a:xfrm>
        </p:spPr>
        <p:txBody>
          <a:bodyPr/>
          <a:lstStyle/>
          <a:p>
            <a:r>
              <a:rPr lang="pl-PL" sz="3800" dirty="0"/>
              <a:t>Programowy dostęp do komórek tabeli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24930" y="2285515"/>
            <a:ext cx="11035271" cy="31680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&lt; Table1.Rows.Count;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   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k = 0; k &lt; Table1.Rows[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Cells.Count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; k++)</a:t>
            </a:r>
          </a:p>
          <a:p>
            <a:pPr algn="just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Table1.Rows[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].Cells[k].Text =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itchFamily="49" charset="0"/>
                <a:cs typeface="Courier New" pitchFamily="49" charset="0"/>
              </a:rPr>
              <a:t>"Ala ma </a:t>
            </a:r>
            <a:r>
              <a:rPr lang="en-US" sz="2000" dirty="0" err="1">
                <a:solidFill>
                  <a:srgbClr val="A31515"/>
                </a:solidFill>
                <a:latin typeface="Consolas" pitchFamily="49" charset="0"/>
                <a:cs typeface="Courier New" pitchFamily="49" charset="0"/>
              </a:rPr>
              <a:t>kota</a:t>
            </a:r>
            <a:r>
              <a:rPr lang="en-US" sz="2000" dirty="0">
                <a:solidFill>
                  <a:srgbClr val="A31515"/>
                </a:solidFill>
                <a:latin typeface="Consolas" pitchFamily="49" charset="0"/>
                <a:cs typeface="Courier New" pitchFamily="49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nsolas" pitchFamily="49" charset="0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endParaRPr lang="pl-PL" sz="2000" dirty="0">
              <a:solidFill>
                <a:srgbClr val="000000"/>
              </a:solidFill>
              <a:latin typeface="Consolas" pitchFamily="49" charset="0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&lt; Table1.Rows.Count;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++)</a:t>
            </a:r>
          </a:p>
          <a:p>
            <a:pPr algn="just"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   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k = 0; k &lt; Table1.Rows[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].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Cells.Count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; k++)</a:t>
            </a:r>
          </a:p>
          <a:p>
            <a:pPr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((</a:t>
            </a:r>
            <a:r>
              <a:rPr lang="en-US" sz="2000" dirty="0" err="1">
                <a:solidFill>
                  <a:srgbClr val="2B91AF"/>
                </a:solidFill>
                <a:latin typeface="Consolas" pitchFamily="49" charset="0"/>
                <a:cs typeface="Courier New" pitchFamily="49" charset="0"/>
              </a:rPr>
              <a:t>TextBox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)Table1.Rows[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].Cells[k].Controls[0]).Text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itchFamily="49" charset="0"/>
                <a:cs typeface="Courier New" pitchFamily="49" charset="0"/>
              </a:rPr>
              <a:t>"Ala ma </a:t>
            </a:r>
            <a:r>
              <a:rPr lang="en-US" sz="2000" dirty="0" err="1">
                <a:solidFill>
                  <a:srgbClr val="A31515"/>
                </a:solidFill>
                <a:latin typeface="Consolas" pitchFamily="49" charset="0"/>
                <a:cs typeface="Courier New" pitchFamily="49" charset="0"/>
              </a:rPr>
              <a:t>kota</a:t>
            </a:r>
            <a:r>
              <a:rPr lang="en-US" sz="2000" dirty="0">
                <a:solidFill>
                  <a:srgbClr val="A31515"/>
                </a:solidFill>
                <a:latin typeface="Consolas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2373"/>
            <a:ext cx="10972800" cy="1143000"/>
          </a:xfrm>
        </p:spPr>
        <p:txBody>
          <a:bodyPr/>
          <a:lstStyle/>
          <a:p>
            <a:r>
              <a:rPr lang="pl-PL"/>
              <a:t>Cykl życia strony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87395" y="1857936"/>
            <a:ext cx="10672805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000" dirty="0"/>
              <a:t>Sprawdzenie trybu </a:t>
            </a:r>
            <a:r>
              <a:rPr lang="pl-PL" sz="2000" dirty="0" err="1"/>
              <a:t>PostBack</a:t>
            </a:r>
            <a:r>
              <a:rPr lang="pl-PL" sz="2000" dirty="0"/>
              <a:t>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Wstępna inicjalizacja </a:t>
            </a:r>
            <a:r>
              <a:rPr lang="pl-PL" sz="2000" dirty="0" err="1"/>
              <a:t>Preinit</a:t>
            </a:r>
            <a:r>
              <a:rPr lang="pl-PL" sz="2000" dirty="0"/>
              <a:t> (</a:t>
            </a:r>
            <a:r>
              <a:rPr lang="pl-PL" sz="2000" dirty="0" err="1"/>
              <a:t>OnPreInit</a:t>
            </a:r>
            <a:r>
              <a:rPr lang="pl-PL" sz="2000" dirty="0"/>
              <a:t>).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Inicjalizacja </a:t>
            </a:r>
            <a:r>
              <a:rPr lang="pl-PL" sz="2000" dirty="0" err="1"/>
              <a:t>Init</a:t>
            </a:r>
            <a:r>
              <a:rPr lang="pl-PL" sz="2000" dirty="0"/>
              <a:t> (</a:t>
            </a:r>
            <a:r>
              <a:rPr lang="pl-PL" sz="2000" dirty="0" err="1"/>
              <a:t>OnInit</a:t>
            </a:r>
            <a:r>
              <a:rPr lang="pl-PL" sz="2000" dirty="0"/>
              <a:t>).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Wstępne wczytanie strony </a:t>
            </a:r>
            <a:r>
              <a:rPr lang="pl-PL" sz="2000" dirty="0" err="1"/>
              <a:t>PreLoad</a:t>
            </a:r>
            <a:r>
              <a:rPr lang="pl-PL" sz="2000" dirty="0"/>
              <a:t> (On </a:t>
            </a:r>
            <a:r>
              <a:rPr lang="pl-PL" sz="2000" dirty="0" err="1"/>
              <a:t>PreLoad</a:t>
            </a:r>
            <a:r>
              <a:rPr lang="pl-PL" sz="2000" dirty="0"/>
              <a:t>).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Wczytanie strony </a:t>
            </a:r>
            <a:r>
              <a:rPr lang="pl-PL" sz="2000" dirty="0" err="1"/>
              <a:t>Load</a:t>
            </a:r>
            <a:r>
              <a:rPr lang="pl-PL" sz="2000" dirty="0"/>
              <a:t> (</a:t>
            </a:r>
            <a:r>
              <a:rPr lang="pl-PL" sz="2000" dirty="0" err="1"/>
              <a:t>OnLoad</a:t>
            </a:r>
            <a:r>
              <a:rPr lang="pl-PL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pl-PL" sz="1900" dirty="0"/>
              <a:t>Uruchomienie kodu użytkownika,</a:t>
            </a:r>
          </a:p>
          <a:p>
            <a:pPr lvl="1">
              <a:lnSpc>
                <a:spcPct val="80000"/>
              </a:lnSpc>
            </a:pPr>
            <a:r>
              <a:rPr lang="pl-PL" sz="1900" dirty="0"/>
              <a:t>Kontrolki danych pokazują dane po stronie klienta,</a:t>
            </a:r>
          </a:p>
          <a:p>
            <a:pPr lvl="1">
              <a:lnSpc>
                <a:spcPct val="80000"/>
              </a:lnSpc>
            </a:pPr>
            <a:r>
              <a:rPr lang="pl-PL" sz="1900" dirty="0"/>
              <a:t>Dostępny stan widoku,</a:t>
            </a:r>
          </a:p>
          <a:p>
            <a:pPr lvl="1">
              <a:lnSpc>
                <a:spcPct val="80000"/>
              </a:lnSpc>
            </a:pPr>
            <a:r>
              <a:rPr lang="pl-PL" sz="1900" dirty="0"/>
              <a:t>Możliwy dostęp do kontrolek strony.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Ukończenie wczytania strony </a:t>
            </a:r>
            <a:r>
              <a:rPr lang="pl-PL" sz="2000" dirty="0" err="1"/>
              <a:t>LoadComplite</a:t>
            </a:r>
            <a:r>
              <a:rPr lang="pl-PL" sz="2000" dirty="0"/>
              <a:t> (</a:t>
            </a:r>
            <a:r>
              <a:rPr lang="pl-PL" sz="2000" dirty="0" err="1"/>
              <a:t>OnLoadComplite</a:t>
            </a:r>
            <a:r>
              <a:rPr lang="pl-PL" sz="2000" dirty="0"/>
              <a:t>).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Wstępne generowanie strony </a:t>
            </a:r>
            <a:r>
              <a:rPr lang="pl-PL" sz="2000" dirty="0" err="1"/>
              <a:t>PreRender</a:t>
            </a:r>
            <a:r>
              <a:rPr lang="pl-PL" sz="2000" dirty="0"/>
              <a:t> (On </a:t>
            </a:r>
            <a:r>
              <a:rPr lang="pl-PL" sz="2000" dirty="0" err="1"/>
              <a:t>PreRender</a:t>
            </a:r>
            <a:r>
              <a:rPr lang="pl-PL" sz="2000" dirty="0"/>
              <a:t>).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Generowanie strony</a:t>
            </a:r>
          </a:p>
          <a:p>
            <a:pPr lvl="1">
              <a:lnSpc>
                <a:spcPct val="80000"/>
              </a:lnSpc>
            </a:pPr>
            <a:r>
              <a:rPr lang="pl-PL" sz="1900" dirty="0"/>
              <a:t>Strona i kontrolki wygenerowane jako kod HTML.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Usunięcie strony z pamięci </a:t>
            </a:r>
            <a:r>
              <a:rPr lang="pl-PL" sz="2000" dirty="0" err="1"/>
              <a:t>Unload</a:t>
            </a:r>
            <a:r>
              <a:rPr lang="pl-PL" sz="2000" dirty="0"/>
              <a:t> (</a:t>
            </a:r>
            <a:r>
              <a:rPr lang="pl-PL" sz="2000" dirty="0" err="1"/>
              <a:t>OnUnload</a:t>
            </a:r>
            <a:r>
              <a:rPr lang="pl-PL" sz="2000" dirty="0"/>
              <a:t>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9256"/>
            <a:ext cx="10972800" cy="1143000"/>
          </a:xfrm>
        </p:spPr>
        <p:txBody>
          <a:bodyPr/>
          <a:lstStyle/>
          <a:p>
            <a:r>
              <a:rPr lang="pl-PL"/>
              <a:t>Metoda Page_Load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14819"/>
            <a:ext cx="10972800" cy="3831199"/>
          </a:xfrm>
        </p:spPr>
        <p:txBody>
          <a:bodyPr/>
          <a:lstStyle/>
          <a:p>
            <a:r>
              <a:rPr lang="pl-PL" sz="2400" dirty="0"/>
              <a:t>Zdarzenie </a:t>
            </a:r>
            <a:r>
              <a:rPr lang="pl-PL" sz="2400" dirty="0" err="1"/>
              <a:t>On_Page_Load</a:t>
            </a:r>
            <a:r>
              <a:rPr lang="pl-PL" sz="2400" dirty="0"/>
              <a:t> zachodzi przed zdarzeniami typu </a:t>
            </a:r>
            <a:r>
              <a:rPr lang="pl-PL" sz="2400" dirty="0" err="1"/>
              <a:t>Change</a:t>
            </a:r>
            <a:r>
              <a:rPr lang="pl-PL" sz="2400" dirty="0"/>
              <a:t> i </a:t>
            </a:r>
            <a:r>
              <a:rPr lang="pl-PL" sz="2400" dirty="0" err="1"/>
              <a:t>PostBack</a:t>
            </a:r>
            <a:endParaRPr lang="pl-PL" sz="2400" dirty="0"/>
          </a:p>
          <a:p>
            <a:pPr lvl="1"/>
            <a:r>
              <a:rPr lang="pl-PL" sz="2200" dirty="0"/>
              <a:t> jeśli tworzymy dynamicznie kontroli, to wygodnie kod ich tworzenia umieścić w tej metodzie.</a:t>
            </a:r>
          </a:p>
          <a:p>
            <a:r>
              <a:rPr lang="pl-PL" sz="2400" dirty="0"/>
              <a:t>Zdarzenie </a:t>
            </a:r>
            <a:r>
              <a:rPr lang="pl-PL" sz="2400" dirty="0" err="1"/>
              <a:t>On_Page_Load</a:t>
            </a:r>
            <a:r>
              <a:rPr lang="pl-PL" sz="2400" dirty="0"/>
              <a:t> zachodzi podczas każdego przeładowania strony</a:t>
            </a:r>
          </a:p>
          <a:p>
            <a:pPr lvl="1"/>
            <a:r>
              <a:rPr lang="pl-PL" sz="2200" dirty="0"/>
              <a:t>jeśli w kodzie metody </a:t>
            </a:r>
            <a:r>
              <a:rPr lang="pl-PL" sz="2200" dirty="0" err="1"/>
              <a:t>Page_Load</a:t>
            </a:r>
            <a:r>
              <a:rPr lang="pl-PL" sz="2200" dirty="0"/>
              <a:t> tworzy się kontrolki, to będą widoczne dla kodu obsługi innych zdarzeń, które zachodzą później.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dirty="0"/>
              <a:t>Administrowanie serwerem IIS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232" y="1111938"/>
            <a:ext cx="8788013" cy="515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>
          <a:xfrm>
            <a:off x="1000898" y="677563"/>
            <a:ext cx="6635578" cy="5910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l-PL" sz="3600" dirty="0"/>
              <a:t>Administrowanie serwerem IIS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6510" y="673680"/>
            <a:ext cx="3200453" cy="55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821" y="2011492"/>
            <a:ext cx="6533034" cy="415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1771135" y="1589902"/>
            <a:ext cx="393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Pule aplikacji: tożsamość, uprawnienia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0814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Strona internetowa (WWW)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6377"/>
            <a:ext cx="10972800" cy="4133758"/>
          </a:xfrm>
        </p:spPr>
        <p:txBody>
          <a:bodyPr/>
          <a:lstStyle/>
          <a:p>
            <a:pPr eaLnBrk="1" hangingPunct="1"/>
            <a:r>
              <a:rPr lang="pl-PL" sz="2400" dirty="0"/>
              <a:t>Dokument tekstowy, który może być zinterpretowany i wyświetlony przez przeglądarkę.</a:t>
            </a:r>
          </a:p>
          <a:p>
            <a:pPr eaLnBrk="1" hangingPunct="1"/>
            <a:r>
              <a:rPr lang="pl-PL" sz="2400" dirty="0"/>
              <a:t>Strony internetowe są najczęściej tworzone w języku HTML (ang. </a:t>
            </a:r>
            <a:r>
              <a:rPr lang="pl-PL" sz="2400" i="1" dirty="0" err="1"/>
              <a:t>HyperText</a:t>
            </a:r>
            <a:r>
              <a:rPr lang="pl-PL" sz="2400" i="1" dirty="0"/>
              <a:t> </a:t>
            </a:r>
            <a:r>
              <a:rPr lang="pl-PL" sz="2400" i="1" dirty="0" err="1"/>
              <a:t>Markup</a:t>
            </a:r>
            <a:r>
              <a:rPr lang="pl-PL" sz="2400" i="1" dirty="0"/>
              <a:t> </a:t>
            </a:r>
            <a:r>
              <a:rPr lang="pl-PL" sz="2400" i="1" dirty="0" err="1"/>
              <a:t>Language</a:t>
            </a:r>
            <a:r>
              <a:rPr lang="pl-PL" sz="2400" dirty="0"/>
              <a:t>).</a:t>
            </a:r>
          </a:p>
          <a:p>
            <a:pPr eaLnBrk="1" hangingPunct="1"/>
            <a:r>
              <a:rPr lang="pl-PL" sz="2400" dirty="0"/>
              <a:t>Aktywna (dynamiczna) strona internetowa to strona tworzona w części lub w całości przez program działający na serwerze internetowym.</a:t>
            </a:r>
          </a:p>
          <a:p>
            <a:pPr eaLnBrk="1" hangingPunct="1"/>
            <a:r>
              <a:rPr lang="pl-PL" sz="2400" dirty="0"/>
              <a:t>Do tworzenia stron aktywnych wykorzystywane są technologie ASP, ASP.NET, JSP, PHP, … .</a:t>
            </a:r>
          </a:p>
          <a:p>
            <a:pPr eaLnBrk="1" hangingPunct="1"/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23726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Skrypty ASP na stronie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3213" y="2149289"/>
            <a:ext cx="11244354" cy="3746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Na stronach aktywnych ASPX można umieszczać kod uruchamiany przed wysłaniem strony do przeglądarki tworzący część lub całość treści strony.</a:t>
            </a:r>
            <a:endParaRPr lang="pl-PL" sz="2000" dirty="0">
              <a:cs typeface="Calibri"/>
            </a:endParaRPr>
          </a:p>
          <a:p>
            <a:r>
              <a:rPr lang="pl-PL" sz="2000" dirty="0"/>
              <a:t>Kod generujący</a:t>
            </a:r>
            <a:br>
              <a:rPr lang="pl-PL" sz="2000" dirty="0"/>
            </a:br>
            <a:r>
              <a:rPr lang="pl-PL" sz="2000" noProof="1">
                <a:highlight>
                  <a:srgbClr val="FFFF00"/>
                </a:highlight>
                <a:latin typeface="Consolas"/>
              </a:rPr>
              <a:t>&lt;%</a:t>
            </a:r>
            <a:r>
              <a:rPr lang="pl-PL" sz="2000" noProof="1">
                <a:latin typeface="Consolas"/>
              </a:rPr>
              <a:t> </a:t>
            </a:r>
            <a:r>
              <a:rPr lang="pl-PL" sz="2000" dirty="0">
                <a:latin typeface="Consolas"/>
              </a:rPr>
              <a:t/>
            </a:r>
            <a:br>
              <a:rPr lang="pl-PL" sz="2000" dirty="0">
                <a:latin typeface="Consolas"/>
              </a:rPr>
            </a:br>
            <a:r>
              <a:rPr lang="pl-PL" sz="2000" noProof="1">
                <a:latin typeface="Consolas"/>
              </a:rPr>
              <a:t>   Response.Write("Ala ma kota &lt;br /&gt;"); </a:t>
            </a:r>
            <a:r>
              <a:rPr lang="pl-PL" sz="2000" dirty="0">
                <a:latin typeface="Consolas"/>
              </a:rPr>
              <a:t/>
            </a:r>
            <a:br>
              <a:rPr lang="pl-PL" sz="2000" dirty="0">
                <a:latin typeface="Consolas"/>
              </a:rPr>
            </a:br>
            <a:r>
              <a:rPr lang="pl-PL" sz="2000" noProof="1">
                <a:highlight>
                  <a:srgbClr val="FFFF00"/>
                </a:highlight>
                <a:latin typeface="Consolas"/>
              </a:rPr>
              <a:t>%&gt;</a:t>
            </a:r>
            <a:endParaRPr lang="pl-PL" sz="2000" dirty="0">
              <a:highlight>
                <a:srgbClr val="FFFF00"/>
              </a:highlight>
              <a:latin typeface="Consolas"/>
            </a:endParaRPr>
          </a:p>
          <a:p>
            <a:pPr eaLnBrk="1" hangingPunct="1"/>
            <a:r>
              <a:rPr lang="pl-PL" sz="2000" dirty="0"/>
              <a:t>Wyrażenie wbudowane</a:t>
            </a:r>
            <a:br>
              <a:rPr lang="pl-PL" sz="2000" dirty="0"/>
            </a:br>
            <a:r>
              <a:rPr lang="pl-PL" sz="2000" noProof="1">
                <a:highlight>
                  <a:srgbClr val="FFFF00"/>
                </a:highlight>
                <a:latin typeface="Consolas"/>
              </a:rPr>
              <a:t>&lt;%</a:t>
            </a:r>
            <a:r>
              <a:rPr lang="pl-PL" sz="2000" noProof="1">
                <a:latin typeface="Consolas"/>
              </a:rPr>
              <a:t> = "Kot ma Alę &lt;br /&gt;" </a:t>
            </a:r>
            <a:r>
              <a:rPr lang="pl-PL" sz="2000" noProof="1">
                <a:highlight>
                  <a:srgbClr val="FFFF00"/>
                </a:highlight>
                <a:latin typeface="Consolas"/>
              </a:rPr>
              <a:t>%&gt;</a:t>
            </a:r>
            <a:r>
              <a:rPr lang="pl-PL" sz="2000" dirty="0">
                <a:highlight>
                  <a:srgbClr val="FFFF00"/>
                </a:highlight>
                <a:latin typeface="Consolas"/>
              </a:rPr>
              <a:t/>
            </a:r>
            <a:br>
              <a:rPr lang="pl-PL" sz="2000" dirty="0">
                <a:highlight>
                  <a:srgbClr val="FFFF00"/>
                </a:highlight>
                <a:latin typeface="Consolas"/>
              </a:rPr>
            </a:br>
            <a:r>
              <a:rPr lang="pl-PL" sz="2000" noProof="1">
                <a:highlight>
                  <a:srgbClr val="FFFF00"/>
                </a:highlight>
                <a:latin typeface="Consolas"/>
              </a:rPr>
              <a:t>&lt;%</a:t>
            </a:r>
            <a:r>
              <a:rPr lang="pl-PL" sz="2000" noProof="1">
                <a:latin typeface="Consolas"/>
              </a:rPr>
              <a:t> =DateTime.Now.ToLongDateString() </a:t>
            </a:r>
            <a:r>
              <a:rPr lang="pl-PL" sz="2000" noProof="1">
                <a:highlight>
                  <a:srgbClr val="FFFF00"/>
                </a:highlight>
                <a:latin typeface="Consolas"/>
              </a:rPr>
              <a:t>%&gt;</a:t>
            </a:r>
            <a:endParaRPr lang="pl-PL" sz="2000" dirty="0">
              <a:highlight>
                <a:srgbClr val="FFFF00"/>
              </a:highlight>
              <a:latin typeface="Consolas"/>
            </a:endParaRPr>
          </a:p>
          <a:p>
            <a:r>
              <a:rPr lang="pl-PL" sz="2000" noProof="1">
                <a:ea typeface="+mn-lt"/>
                <a:cs typeface="+mn-lt"/>
              </a:rPr>
              <a:t>Posługując się skryptami można stworzyć każdą aplikację internetową.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01314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l-PL" sz="4000"/>
              <a:t>Klasa Page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97233"/>
            <a:ext cx="10972800" cy="395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800" dirty="0"/>
              <a:t>Klasa </a:t>
            </a:r>
            <a:r>
              <a:rPr lang="pl-PL" sz="2800" dirty="0">
                <a:latin typeface="Consolas"/>
                <a:cs typeface="Courier New"/>
              </a:rPr>
              <a:t>Page</a:t>
            </a:r>
            <a:r>
              <a:rPr lang="pl-PL" sz="2800" dirty="0"/>
              <a:t> reprezentuje stronę internetową.</a:t>
            </a:r>
          </a:p>
          <a:p>
            <a:r>
              <a:rPr lang="pl-PL" sz="2800" dirty="0">
                <a:cs typeface="Calibri"/>
              </a:rPr>
              <a:t>Posługując się właściwościami klasy </a:t>
            </a:r>
            <a:r>
              <a:rPr lang="pl-PL" sz="2800" dirty="0" err="1">
                <a:latin typeface="Consolas"/>
                <a:cs typeface="Calibri"/>
              </a:rPr>
              <a:t>Page</a:t>
            </a:r>
            <a:r>
              <a:rPr lang="pl-PL" sz="2800" dirty="0">
                <a:cs typeface="Calibri"/>
              </a:rPr>
              <a:t> można stworzyć każdą aplikację internetową, daje to dużo satysfakcji, ale jest, nie tyle  trudne, co bardzo pracochłonne! </a:t>
            </a:r>
            <a:endParaRPr lang="en-US" sz="2800" dirty="0">
              <a:ea typeface="+mn-lt"/>
              <a:cs typeface="+mn-lt"/>
            </a:endParaRPr>
          </a:p>
          <a:p>
            <a:pPr eaLnBrk="1" hangingPunct="1"/>
            <a:r>
              <a:rPr lang="pl-PL" sz="2800" dirty="0"/>
              <a:t>Ważne właściwości klasy </a:t>
            </a:r>
            <a:r>
              <a:rPr lang="pl-PL" sz="2800" dirty="0">
                <a:latin typeface="Consolas"/>
                <a:cs typeface="Courier New"/>
              </a:rPr>
              <a:t>Page</a:t>
            </a:r>
          </a:p>
          <a:p>
            <a:pPr lvl="1" eaLnBrk="1" hangingPunct="1"/>
            <a:r>
              <a:rPr lang="pl-PL" sz="2400" dirty="0" err="1">
                <a:latin typeface="Consolas"/>
                <a:cs typeface="Courier New"/>
              </a:rPr>
              <a:t>Response</a:t>
            </a:r>
            <a:endParaRPr lang="pl-PL" sz="2400" dirty="0">
              <a:latin typeface="Consolas"/>
              <a:cs typeface="Courier New"/>
            </a:endParaRPr>
          </a:p>
          <a:p>
            <a:pPr lvl="1" eaLnBrk="1" hangingPunct="1"/>
            <a:r>
              <a:rPr lang="pl-PL" sz="2400" dirty="0" err="1">
                <a:latin typeface="Consolas"/>
                <a:cs typeface="Courier New"/>
              </a:rPr>
              <a:t>Request</a:t>
            </a:r>
            <a:endParaRPr lang="pl-PL" sz="2400" dirty="0">
              <a:latin typeface="Consolas"/>
              <a:cs typeface="Courier New"/>
            </a:endParaRPr>
          </a:p>
          <a:p>
            <a:pPr lvl="1" eaLnBrk="1" hangingPunct="1"/>
            <a:r>
              <a:rPr lang="pl-PL" sz="2400" dirty="0" err="1">
                <a:latin typeface="Consolas"/>
                <a:cs typeface="Courier New"/>
              </a:rPr>
              <a:t>IsPostBack</a:t>
            </a:r>
            <a:endParaRPr lang="pl-PL" sz="2400" dirty="0">
              <a:latin typeface="Consolas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33226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Właściwość </a:t>
            </a:r>
            <a:r>
              <a:rPr lang="pl-PL" dirty="0" err="1">
                <a:latin typeface="Consolas"/>
              </a:rPr>
              <a:t>Response</a:t>
            </a:r>
            <a:endParaRPr lang="pl-PL">
              <a:latin typeface="Consola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58789"/>
            <a:ext cx="10972800" cy="38984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sz="2400" dirty="0"/>
              <a:t>Zwraca obiekt </a:t>
            </a:r>
            <a:r>
              <a:rPr lang="pl-PL" sz="2400" dirty="0" err="1">
                <a:latin typeface="Courier New" pitchFamily="49" charset="0"/>
              </a:rPr>
              <a:t>HttpResponse</a:t>
            </a:r>
            <a:r>
              <a:rPr lang="pl-PL" sz="2400" dirty="0"/>
              <a:t>, który reprezentuje odpowiedź HTTP na bieżące żądanie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Ważne właściwości klasy </a:t>
            </a:r>
            <a:r>
              <a:rPr lang="pl-PL" sz="2400" dirty="0" err="1">
                <a:latin typeface="Courier New" pitchFamily="49" charset="0"/>
              </a:rPr>
              <a:t>HttpResponse</a:t>
            </a:r>
            <a:endParaRPr lang="pl-PL" sz="24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400" dirty="0" err="1">
                <a:latin typeface="Courier New" pitchFamily="49" charset="0"/>
              </a:rPr>
              <a:t>Cookies</a:t>
            </a:r>
            <a:r>
              <a:rPr lang="pl-PL" sz="2400" dirty="0"/>
              <a:t> – kolekcja ciasteczek wysyłanych do przeglądarki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Ważne metody klasy </a:t>
            </a:r>
            <a:r>
              <a:rPr lang="pl-PL" sz="2400" dirty="0" err="1">
                <a:latin typeface="Courier New" pitchFamily="49" charset="0"/>
              </a:rPr>
              <a:t>HttpResponse</a:t>
            </a:r>
            <a:endParaRPr lang="pl-PL" sz="24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400" dirty="0" err="1">
                <a:latin typeface="Courier New" pitchFamily="49" charset="0"/>
              </a:rPr>
              <a:t>Write</a:t>
            </a:r>
            <a:r>
              <a:rPr lang="pl-PL" sz="2400" dirty="0"/>
              <a:t> – zapisuje dane do strumienia HTTP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400" dirty="0" err="1">
                <a:latin typeface="Courier New" pitchFamily="49" charset="0"/>
              </a:rPr>
              <a:t>Redirect</a:t>
            </a:r>
            <a:r>
              <a:rPr lang="pl-PL" sz="2400" dirty="0"/>
              <a:t> – przełącza żądanie do innej strony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00462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Właściwość Request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26025"/>
            <a:ext cx="10972800" cy="3819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1800" dirty="0"/>
              <a:t>Zwraca obiekt </a:t>
            </a:r>
            <a:r>
              <a:rPr lang="pl-PL" sz="1800" dirty="0" err="1">
                <a:latin typeface="Courier New"/>
                <a:cs typeface="Courier New"/>
              </a:rPr>
              <a:t>HttpRequest</a:t>
            </a:r>
            <a:r>
              <a:rPr lang="pl-PL" sz="1800" dirty="0"/>
              <a:t>, który reprezentuje bieżące żądanie HTTP wysłane przez przeglądarkę</a:t>
            </a:r>
          </a:p>
          <a:p>
            <a:pPr eaLnBrk="1" hangingPunct="1">
              <a:lnSpc>
                <a:spcPct val="80000"/>
              </a:lnSpc>
            </a:pPr>
            <a:r>
              <a:rPr lang="pl-PL" sz="1800" dirty="0"/>
              <a:t>Ważne właściwości klasy </a:t>
            </a:r>
            <a:r>
              <a:rPr lang="pl-PL" sz="1800" dirty="0" err="1">
                <a:latin typeface="Courier New"/>
                <a:cs typeface="Courier New"/>
              </a:rPr>
              <a:t>HttpRequest</a:t>
            </a:r>
            <a:endParaRPr lang="pl-PL" sz="1800">
              <a:latin typeface="Courier New"/>
              <a:cs typeface="Courier New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Cookies</a:t>
            </a:r>
            <a:r>
              <a:rPr lang="pl-PL" sz="1700" dirty="0"/>
              <a:t> – zwraca kolekcję ciasteczek odesłanych przez przeglądarkę,</a:t>
            </a:r>
            <a:endParaRPr lang="pl-PL" sz="17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>
                <a:latin typeface="Courier New"/>
                <a:cs typeface="Courier New"/>
              </a:rPr>
              <a:t>Form</a:t>
            </a:r>
            <a:r>
              <a:rPr lang="pl-PL" sz="1700" dirty="0"/>
              <a:t> – zwraca kolekcję danych formularza wysłanych z żądaniem,</a:t>
            </a:r>
            <a:endParaRPr lang="pl-PL" sz="17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QueryString</a:t>
            </a:r>
            <a:r>
              <a:rPr lang="pl-PL" sz="1700" dirty="0"/>
              <a:t> – zwraca kolekcję danych wysłanych w ciągu zapytania razem z żądaniem,</a:t>
            </a:r>
            <a:endParaRPr lang="pl-PL" sz="17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ServerVariebles</a:t>
            </a:r>
            <a:r>
              <a:rPr lang="pl-PL" sz="1700" dirty="0"/>
              <a:t> – zwraca kolekcję nazwanych danych serwera wysłanych z żądaniem,</a:t>
            </a:r>
            <a:endParaRPr lang="pl-PL" sz="1700" dirty="0"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Params</a:t>
            </a:r>
            <a:r>
              <a:rPr lang="pl-PL" sz="1700" dirty="0"/>
              <a:t> – zwraca łączną kolekcję </a:t>
            </a:r>
            <a:r>
              <a:rPr lang="pl-PL" sz="1700" dirty="0" err="1">
                <a:latin typeface="Courier New"/>
                <a:cs typeface="Courier New"/>
              </a:rPr>
              <a:t>Cookies</a:t>
            </a:r>
            <a:r>
              <a:rPr lang="pl-PL" sz="1700" dirty="0"/>
              <a:t>, </a:t>
            </a:r>
            <a:r>
              <a:rPr lang="pl-PL" sz="1700" dirty="0">
                <a:latin typeface="Courier New"/>
                <a:cs typeface="Courier New"/>
              </a:rPr>
              <a:t>Form</a:t>
            </a:r>
            <a:r>
              <a:rPr lang="pl-PL" sz="1700" dirty="0"/>
              <a:t>, </a:t>
            </a:r>
            <a:r>
              <a:rPr lang="pl-PL" sz="1700" dirty="0" err="1">
                <a:latin typeface="Courier New"/>
                <a:cs typeface="Courier New"/>
              </a:rPr>
              <a:t>QueryString</a:t>
            </a:r>
            <a:r>
              <a:rPr lang="pl-PL" sz="1700" dirty="0"/>
              <a:t> i </a:t>
            </a:r>
            <a:r>
              <a:rPr lang="pl-PL" sz="1700" dirty="0" err="1">
                <a:latin typeface="Courier New"/>
                <a:cs typeface="Courier New"/>
              </a:rPr>
              <a:t>ServerVariebles</a:t>
            </a:r>
            <a:r>
              <a:rPr lang="pl-PL" sz="1700" dirty="0"/>
              <a:t>, </a:t>
            </a:r>
            <a:endParaRPr lang="pl-PL" sz="17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FilePath</a:t>
            </a:r>
            <a:r>
              <a:rPr lang="pl-PL" sz="1700" dirty="0"/>
              <a:t> – zwraca wirtualną ścieżkę do bieżącej strony,</a:t>
            </a:r>
            <a:endParaRPr lang="pl-PL" sz="17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PhisicalPath</a:t>
            </a:r>
            <a:r>
              <a:rPr lang="pl-PL" sz="1700" dirty="0"/>
              <a:t> – zwraca fizyczną ścieżkę do bieżącej strony,</a:t>
            </a:r>
            <a:endParaRPr lang="pl-PL" sz="17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ApplicationPath</a:t>
            </a:r>
            <a:r>
              <a:rPr lang="pl-PL" sz="1700" dirty="0">
                <a:latin typeface="Courier New"/>
                <a:cs typeface="Courier New"/>
              </a:rPr>
              <a:t>,</a:t>
            </a:r>
            <a:endParaRPr lang="pl-PL" sz="1700">
              <a:latin typeface="Courier New" pitchFamily="49" charset="0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pl-PL" sz="1700" dirty="0" err="1">
                <a:latin typeface="Courier New"/>
                <a:cs typeface="Courier New"/>
              </a:rPr>
              <a:t>Phisical</a:t>
            </a:r>
            <a:r>
              <a:rPr lang="pl-PL" sz="1700" dirty="0">
                <a:latin typeface="Courier New"/>
                <a:cs typeface="Courier New"/>
              </a:rPr>
              <a:t> </a:t>
            </a:r>
            <a:r>
              <a:rPr lang="pl-PL" sz="1700" dirty="0" err="1">
                <a:latin typeface="Courier New"/>
                <a:cs typeface="Courier New"/>
              </a:rPr>
              <a:t>ApplicationPath</a:t>
            </a:r>
            <a:r>
              <a:rPr lang="pl-PL" sz="1700" dirty="0"/>
              <a:t> 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8DA769-7E2F-4BCF-AEED-932DBB3973F2}"/>
</file>

<file path=customXml/itemProps2.xml><?xml version="1.0" encoding="utf-8"?>
<ds:datastoreItem xmlns:ds="http://schemas.openxmlformats.org/officeDocument/2006/customXml" ds:itemID="{CD22D284-0D80-45EC-AFA1-6A5EAE710553}"/>
</file>

<file path=customXml/itemProps3.xml><?xml version="1.0" encoding="utf-8"?>
<ds:datastoreItem xmlns:ds="http://schemas.openxmlformats.org/officeDocument/2006/customXml" ds:itemID="{5EA912F6-526A-40D9-8499-316A524AF9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910</Words>
  <Application>Microsoft Office PowerPoint</Application>
  <PresentationFormat>Niestandardowy</PresentationFormat>
  <Paragraphs>178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Strony HTML i ASP.NET</vt:lpstr>
      <vt:lpstr>Serwer WWW</vt:lpstr>
      <vt:lpstr>Administrowanie serwerem IIS</vt:lpstr>
      <vt:lpstr>Administrowanie serwerem IIS</vt:lpstr>
      <vt:lpstr>Strona internetowa (WWW)</vt:lpstr>
      <vt:lpstr>Skrypty ASP na stronie</vt:lpstr>
      <vt:lpstr>Klasa Page</vt:lpstr>
      <vt:lpstr>Właściwość Response</vt:lpstr>
      <vt:lpstr>Właściwość Request</vt:lpstr>
      <vt:lpstr>Formularze i kontrolki HTML input</vt:lpstr>
      <vt:lpstr>Własności kontrolek HTML</vt:lpstr>
      <vt:lpstr>Zdarzenia</vt:lpstr>
      <vt:lpstr>Rozpoznawanie, który przycisk odesłał stronę</vt:lpstr>
      <vt:lpstr>Rozpoznawanie innych zdarzeń</vt:lpstr>
      <vt:lpstr>Atrybut runat</vt:lpstr>
      <vt:lpstr>Właściwości kontrolek serwerowych</vt:lpstr>
      <vt:lpstr>Deklaracje kontrolek ASP.NET</vt:lpstr>
      <vt:lpstr>Atrybuty kontrolek ASP.NET</vt:lpstr>
      <vt:lpstr>Dostęp do atrybutów kontrolek z poziomu kodu C#</vt:lpstr>
      <vt:lpstr>Deklaracja zdarzeń</vt:lpstr>
      <vt:lpstr>Zdarzenia</vt:lpstr>
      <vt:lpstr>Tabela</vt:lpstr>
      <vt:lpstr>Przykład tabeli</vt:lpstr>
      <vt:lpstr>Dynamiczne tworzenie tabeli</vt:lpstr>
      <vt:lpstr>Programowy dostęp do komórek tabeli</vt:lpstr>
      <vt:lpstr>Cykl życia strony</vt:lpstr>
      <vt:lpstr>Metoda Page_Load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Łuksza  Andrzej</cp:lastModifiedBy>
  <cp:revision>252</cp:revision>
  <dcterms:created xsi:type="dcterms:W3CDTF">2019-05-11T12:46:52Z</dcterms:created>
  <dcterms:modified xsi:type="dcterms:W3CDTF">2021-11-28T00:41:10Z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