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74" r:id="rId3"/>
    <p:sldId id="293" r:id="rId4"/>
    <p:sldId id="296" r:id="rId5"/>
    <p:sldId id="297" r:id="rId6"/>
    <p:sldId id="288" r:id="rId7"/>
    <p:sldId id="289" r:id="rId8"/>
    <p:sldId id="291" r:id="rId9"/>
    <p:sldId id="290" r:id="rId10"/>
    <p:sldId id="292" r:id="rId11"/>
    <p:sldId id="300" r:id="rId12"/>
    <p:sldId id="29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E5D65-7AF0-82F5-4191-71627D43F9D9}" v="162" dt="2020-02-03T13:18:50.409"/>
    <p1510:client id="{ACD8BDB2-F58D-D5EB-BC32-6A144DEB5098}" v="11" dt="2020-02-03T20:05:5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ACD8BDB2-F58D-D5EB-BC32-6A144DEB5098}"/>
    <pc:docChg chg="modSld">
      <pc:chgData name="Łuksza  Andrzej" userId="S::a.luksza@we.umg.edu.pl::70282e7a-e77b-446a-8c9b-2f0ff235ca3a" providerId="AD" clId="Web-{ACD8BDB2-F58D-D5EB-BC32-6A144DEB5098}" dt="2020-02-03T20:05:57.503" v="8" actId="14100"/>
      <pc:docMkLst>
        <pc:docMk/>
      </pc:docMkLst>
      <pc:sldChg chg="modSp">
        <pc:chgData name="Łuksza  Andrzej" userId="S::a.luksza@we.umg.edu.pl::70282e7a-e77b-446a-8c9b-2f0ff235ca3a" providerId="AD" clId="Web-{ACD8BDB2-F58D-D5EB-BC32-6A144DEB5098}" dt="2020-02-03T20:05:57.503" v="8" actId="14100"/>
        <pc:sldMkLst>
          <pc:docMk/>
          <pc:sldMk cId="0" sldId="290"/>
        </pc:sldMkLst>
        <pc:spChg chg="mod">
          <ac:chgData name="Łuksza  Andrzej" userId="S::a.luksza@we.umg.edu.pl::70282e7a-e77b-446a-8c9b-2f0ff235ca3a" providerId="AD" clId="Web-{ACD8BDB2-F58D-D5EB-BC32-6A144DEB5098}" dt="2020-02-03T20:05:57.503" v="8" actId="14100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CD8BDB2-F58D-D5EB-BC32-6A144DEB5098}" dt="2020-02-03T20:05:44.409" v="7" actId="14100"/>
        <pc:sldMkLst>
          <pc:docMk/>
          <pc:sldMk cId="0" sldId="291"/>
        </pc:sldMkLst>
        <pc:spChg chg="mod">
          <ac:chgData name="Łuksza  Andrzej" userId="S::a.luksza@we.umg.edu.pl::70282e7a-e77b-446a-8c9b-2f0ff235ca3a" providerId="AD" clId="Web-{ACD8BDB2-F58D-D5EB-BC32-6A144DEB5098}" dt="2020-02-03T20:05:44.409" v="7" actId="14100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CD8BDB2-F58D-D5EB-BC32-6A144DEB5098}" dt="2020-02-03T20:03:01.739" v="5"/>
        <pc:sldMkLst>
          <pc:docMk/>
          <pc:sldMk cId="0" sldId="293"/>
        </pc:sldMkLst>
        <pc:graphicFrameChg chg="mod modGraphic">
          <ac:chgData name="Łuksza  Andrzej" userId="S::a.luksza@we.umg.edu.pl::70282e7a-e77b-446a-8c9b-2f0ff235ca3a" providerId="AD" clId="Web-{ACD8BDB2-F58D-D5EB-BC32-6A144DEB5098}" dt="2020-02-03T20:03:01.739" v="5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</pc:docChg>
  </pc:docChgLst>
  <pc:docChgLst>
    <pc:chgData name="Łuksza  Andrzej" userId="S::a.luksza@we.umg.edu.pl::70282e7a-e77b-446a-8c9b-2f0ff235ca3a" providerId="AD" clId="Web-{99BE5D65-7AF0-82F5-4191-71627D43F9D9}"/>
    <pc:docChg chg="modSld modMainMaster">
      <pc:chgData name="Łuksza  Andrzej" userId="S::a.luksza@we.umg.edu.pl::70282e7a-e77b-446a-8c9b-2f0ff235ca3a" providerId="AD" clId="Web-{99BE5D65-7AF0-82F5-4191-71627D43F9D9}" dt="2020-02-03T13:18:50.409" v="154" actId="20577"/>
      <pc:docMkLst>
        <pc:docMk/>
      </pc:docMkLst>
      <pc:sldChg chg="delSp mod setBg">
        <pc:chgData name="Łuksza  Andrzej" userId="S::a.luksza@we.umg.edu.pl::70282e7a-e77b-446a-8c9b-2f0ff235ca3a" providerId="AD" clId="Web-{99BE5D65-7AF0-82F5-4191-71627D43F9D9}" dt="2020-02-03T13:04:27.495" v="3"/>
        <pc:sldMkLst>
          <pc:docMk/>
          <pc:sldMk cId="979742551" sldId="256"/>
        </pc:sldMkLst>
        <pc:spChg chg="del">
          <ac:chgData name="Łuksza  Andrzej" userId="S::a.luksza@we.umg.edu.pl::70282e7a-e77b-446a-8c9b-2f0ff235ca3a" providerId="AD" clId="Web-{99BE5D65-7AF0-82F5-4191-71627D43F9D9}" dt="2020-02-03T13:04:01.980" v="1"/>
          <ac:spMkLst>
            <pc:docMk/>
            <pc:sldMk cId="979742551" sldId="256"/>
            <ac:spMk id="4" creationId="{00000000-0000-0000-0000-000000000000}"/>
          </ac:spMkLst>
        </pc:spChg>
        <pc:picChg chg="del">
          <ac:chgData name="Łuksza  Andrzej" userId="S::a.luksza@we.umg.edu.pl::70282e7a-e77b-446a-8c9b-2f0ff235ca3a" providerId="AD" clId="Web-{99BE5D65-7AF0-82F5-4191-71627D43F9D9}" dt="2020-02-03T13:03:59.074" v="0"/>
          <ac:picMkLst>
            <pc:docMk/>
            <pc:sldMk cId="979742551" sldId="256"/>
            <ac:picMk id="5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99BE5D65-7AF0-82F5-4191-71627D43F9D9}" dt="2020-02-03T13:04:37.206" v="4" actId="1076"/>
        <pc:sldMkLst>
          <pc:docMk/>
          <pc:sldMk cId="4166266710" sldId="274"/>
        </pc:sldMkLst>
        <pc:spChg chg="mod">
          <ac:chgData name="Łuksza  Andrzej" userId="S::a.luksza@we.umg.edu.pl::70282e7a-e77b-446a-8c9b-2f0ff235ca3a" providerId="AD" clId="Web-{99BE5D65-7AF0-82F5-4191-71627D43F9D9}" dt="2020-02-03T13:04:37.206" v="4" actId="1076"/>
          <ac:spMkLst>
            <pc:docMk/>
            <pc:sldMk cId="4166266710" sldId="274"/>
            <ac:spMk id="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8:50.409" v="153" actId="20577"/>
        <pc:sldMkLst>
          <pc:docMk/>
          <pc:sldMk cId="0" sldId="288"/>
        </pc:sldMkLst>
        <pc:spChg chg="mod">
          <ac:chgData name="Łuksza  Andrzej" userId="S::a.luksza@we.umg.edu.pl::70282e7a-e77b-446a-8c9b-2f0ff235ca3a" providerId="AD" clId="Web-{99BE5D65-7AF0-82F5-4191-71627D43F9D9}" dt="2020-02-03T13:11:08.913" v="90" actId="1076"/>
          <ac:spMkLst>
            <pc:docMk/>
            <pc:sldMk cId="0" sldId="288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8:50.409" v="153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1:43.710" v="100" actId="1076"/>
        <pc:sldMkLst>
          <pc:docMk/>
          <pc:sldMk cId="0" sldId="289"/>
        </pc:sldMkLst>
        <pc:spChg chg="mod">
          <ac:chgData name="Łuksza  Andrzej" userId="S::a.luksza@we.umg.edu.pl::70282e7a-e77b-446a-8c9b-2f0ff235ca3a" providerId="AD" clId="Web-{99BE5D65-7AF0-82F5-4191-71627D43F9D9}" dt="2020-02-03T13:11:43.710" v="100" actId="1076"/>
          <ac:spMkLst>
            <pc:docMk/>
            <pc:sldMk cId="0" sldId="289"/>
            <ac:spMk id="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2:06.413" v="106" actId="1076"/>
        <pc:sldMkLst>
          <pc:docMk/>
          <pc:sldMk cId="0" sldId="290"/>
        </pc:sldMkLst>
        <pc:spChg chg="mod">
          <ac:chgData name="Łuksza  Andrzej" userId="S::a.luksza@we.umg.edu.pl::70282e7a-e77b-446a-8c9b-2f0ff235ca3a" providerId="AD" clId="Web-{99BE5D65-7AF0-82F5-4191-71627D43F9D9}" dt="2020-02-03T13:12:06.397" v="105" actId="1076"/>
          <ac:spMkLst>
            <pc:docMk/>
            <pc:sldMk cId="0" sldId="290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2:06.413" v="106" actId="1076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8:33.847" v="149" actId="20577"/>
        <pc:sldMkLst>
          <pc:docMk/>
          <pc:sldMk cId="0" sldId="291"/>
        </pc:sldMkLst>
        <pc:spChg chg="mod">
          <ac:chgData name="Łuksza  Andrzej" userId="S::a.luksza@we.umg.edu.pl::70282e7a-e77b-446a-8c9b-2f0ff235ca3a" providerId="AD" clId="Web-{99BE5D65-7AF0-82F5-4191-71627D43F9D9}" dt="2020-02-03T13:11:53.273" v="101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8:33.847" v="149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2:18.944" v="110" actId="14100"/>
        <pc:sldMkLst>
          <pc:docMk/>
          <pc:sldMk cId="0" sldId="292"/>
        </pc:sldMkLst>
        <pc:spChg chg="mod">
          <ac:chgData name="Łuksza  Andrzej" userId="S::a.luksza@we.umg.edu.pl::70282e7a-e77b-446a-8c9b-2f0ff235ca3a" providerId="AD" clId="Web-{99BE5D65-7AF0-82F5-4191-71627D43F9D9}" dt="2020-02-03T13:12:18.928" v="109" actId="14100"/>
          <ac:spMkLst>
            <pc:docMk/>
            <pc:sldMk cId="0" sldId="292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2:18.944" v="110" actId="14100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05:41.432" v="13" actId="1076"/>
        <pc:sldMkLst>
          <pc:docMk/>
          <pc:sldMk cId="0" sldId="293"/>
        </pc:sldMkLst>
        <pc:spChg chg="mod">
          <ac:chgData name="Łuksza  Andrzej" userId="S::a.luksza@we.umg.edu.pl::70282e7a-e77b-446a-8c9b-2f0ff235ca3a" providerId="AD" clId="Web-{99BE5D65-7AF0-82F5-4191-71627D43F9D9}" dt="2020-02-03T13:05:41.432" v="13" actId="1076"/>
          <ac:spMkLst>
            <pc:docMk/>
            <pc:sldMk cId="0" sldId="293"/>
            <ac:spMk id="6" creationId="{00000000-0000-0000-0000-000000000000}"/>
          </ac:spMkLst>
        </pc:spChg>
        <pc:graphicFrameChg chg="mod modGraphic">
          <ac:chgData name="Łuksza  Andrzej" userId="S::a.luksza@we.umg.edu.pl::70282e7a-e77b-446a-8c9b-2f0ff235ca3a" providerId="AD" clId="Web-{99BE5D65-7AF0-82F5-4191-71627D43F9D9}" dt="2020-02-03T13:05:35.620" v="12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modSp mod">
        <pc:chgData name="Łuksza  Andrzej" userId="S::a.luksza@we.umg.edu.pl::70282e7a-e77b-446a-8c9b-2f0ff235ca3a" providerId="AD" clId="Web-{99BE5D65-7AF0-82F5-4191-71627D43F9D9}" dt="2020-02-03T13:08:56.071" v="61" actId="20577"/>
        <pc:sldMkLst>
          <pc:docMk/>
          <pc:sldMk cId="0" sldId="296"/>
        </pc:sldMkLst>
        <pc:spChg chg="mod">
          <ac:chgData name="Łuksza  Andrzej" userId="S::a.luksza@we.umg.edu.pl::70282e7a-e77b-446a-8c9b-2f0ff235ca3a" providerId="AD" clId="Web-{99BE5D65-7AF0-82F5-4191-71627D43F9D9}" dt="2020-02-03T13:08:26.384" v="57" actId="1076"/>
          <ac:spMkLst>
            <pc:docMk/>
            <pc:sldMk cId="0" sldId="296"/>
            <ac:spMk id="7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08:38.071" v="59" actId="1076"/>
          <ac:spMkLst>
            <pc:docMk/>
            <pc:sldMk cId="0" sldId="296"/>
            <ac:spMk id="8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08:56.071" v="61" actId="20577"/>
          <ac:spMkLst>
            <pc:docMk/>
            <pc:sldMk cId="0" sldId="296"/>
            <ac:spMk id="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0:42.320" v="88" actId="1076"/>
        <pc:sldMkLst>
          <pc:docMk/>
          <pc:sldMk cId="0" sldId="297"/>
        </pc:sldMkLst>
        <pc:spChg chg="mod">
          <ac:chgData name="Łuksza  Andrzej" userId="S::a.luksza@we.umg.edu.pl::70282e7a-e77b-446a-8c9b-2f0ff235ca3a" providerId="AD" clId="Web-{99BE5D65-7AF0-82F5-4191-71627D43F9D9}" dt="2020-02-03T13:09:46.508" v="75" actId="20577"/>
          <ac:spMkLst>
            <pc:docMk/>
            <pc:sldMk cId="0" sldId="297"/>
            <ac:spMk id="7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0:42.320" v="88" actId="1076"/>
          <ac:spMkLst>
            <pc:docMk/>
            <pc:sldMk cId="0" sldId="297"/>
            <ac:spMk id="8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09:19.008" v="65" actId="1076"/>
          <ac:spMkLst>
            <pc:docMk/>
            <pc:sldMk cId="0" sldId="297"/>
            <ac:spMk id="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99BE5D65-7AF0-82F5-4191-71627D43F9D9}" dt="2020-02-03T13:18:02.488" v="146" actId="1076"/>
        <pc:sldMkLst>
          <pc:docMk/>
          <pc:sldMk cId="0" sldId="298"/>
        </pc:sldMkLst>
        <pc:spChg chg="mod">
          <ac:chgData name="Łuksza  Andrzej" userId="S::a.luksza@we.umg.edu.pl::70282e7a-e77b-446a-8c9b-2f0ff235ca3a" providerId="AD" clId="Web-{99BE5D65-7AF0-82F5-4191-71627D43F9D9}" dt="2020-02-03T13:18:02.488" v="146" actId="1076"/>
          <ac:spMkLst>
            <pc:docMk/>
            <pc:sldMk cId="0" sldId="298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99BE5D65-7AF0-82F5-4191-71627D43F9D9}" dt="2020-02-03T13:17:54.785" v="145" actId="1076"/>
          <ac:spMkLst>
            <pc:docMk/>
            <pc:sldMk cId="0" sldId="298"/>
            <ac:spMk id="6" creationId="{00000000-0000-0000-0000-000000000000}"/>
          </ac:spMkLst>
        </pc:spChg>
        <pc:picChg chg="mod">
          <ac:chgData name="Łuksza  Andrzej" userId="S::a.luksza@we.umg.edu.pl::70282e7a-e77b-446a-8c9b-2f0ff235ca3a" providerId="AD" clId="Web-{99BE5D65-7AF0-82F5-4191-71627D43F9D9}" dt="2020-02-03T13:17:48.316" v="144" actId="1076"/>
          <ac:picMkLst>
            <pc:docMk/>
            <pc:sldMk cId="0" sldId="298"/>
            <ac:picMk id="4" creationId="{00000000-0000-0000-0000-000000000000}"/>
          </ac:picMkLst>
        </pc:picChg>
      </pc:sldChg>
      <pc:sldChg chg="addSp delSp modSp mod">
        <pc:chgData name="Łuksza  Andrzej" userId="S::a.luksza@we.umg.edu.pl::70282e7a-e77b-446a-8c9b-2f0ff235ca3a" providerId="AD" clId="Web-{99BE5D65-7AF0-82F5-4191-71627D43F9D9}" dt="2020-02-03T13:14:31.865" v="139" actId="1076"/>
        <pc:sldMkLst>
          <pc:docMk/>
          <pc:sldMk cId="0" sldId="299"/>
        </pc:sldMkLst>
        <pc:spChg chg="mod">
          <ac:chgData name="Łuksza  Andrzej" userId="S::a.luksza@we.umg.edu.pl::70282e7a-e77b-446a-8c9b-2f0ff235ca3a" providerId="AD" clId="Web-{99BE5D65-7AF0-82F5-4191-71627D43F9D9}" dt="2020-02-03T13:14:27.647" v="138" actId="1076"/>
          <ac:spMkLst>
            <pc:docMk/>
            <pc:sldMk cId="0" sldId="299"/>
            <ac:spMk id="2" creationId="{00000000-0000-0000-0000-000000000000}"/>
          </ac:spMkLst>
        </pc:spChg>
        <pc:spChg chg="add del mod">
          <ac:chgData name="Łuksza  Andrzej" userId="S::a.luksza@we.umg.edu.pl::70282e7a-e77b-446a-8c9b-2f0ff235ca3a" providerId="AD" clId="Web-{99BE5D65-7AF0-82F5-4191-71627D43F9D9}" dt="2020-02-03T13:13:40.037" v="125"/>
          <ac:spMkLst>
            <pc:docMk/>
            <pc:sldMk cId="0" sldId="299"/>
            <ac:spMk id="3" creationId="{B5CDC0BB-21E0-4832-AD15-400602055D6F}"/>
          </ac:spMkLst>
        </pc:spChg>
        <pc:spChg chg="add del mod">
          <ac:chgData name="Łuksza  Andrzej" userId="S::a.luksza@we.umg.edu.pl::70282e7a-e77b-446a-8c9b-2f0ff235ca3a" providerId="AD" clId="Web-{99BE5D65-7AF0-82F5-4191-71627D43F9D9}" dt="2020-02-03T13:13:37.506" v="123"/>
          <ac:spMkLst>
            <pc:docMk/>
            <pc:sldMk cId="0" sldId="299"/>
            <ac:spMk id="5" creationId="{7721A591-DD07-48E0-B06E-818AF1545489}"/>
          </ac:spMkLst>
        </pc:spChg>
        <pc:spChg chg="add mod">
          <ac:chgData name="Łuksza  Andrzej" userId="S::a.luksza@we.umg.edu.pl::70282e7a-e77b-446a-8c9b-2f0ff235ca3a" providerId="AD" clId="Web-{99BE5D65-7AF0-82F5-4191-71627D43F9D9}" dt="2020-02-03T13:14:31.865" v="139" actId="1076"/>
          <ac:spMkLst>
            <pc:docMk/>
            <pc:sldMk cId="0" sldId="299"/>
            <ac:spMk id="6" creationId="{98B3A8EE-339A-4497-9492-7FDF629A044F}"/>
          </ac:spMkLst>
        </pc:spChg>
        <pc:picChg chg="mod">
          <ac:chgData name="Łuksza  Andrzej" userId="S::a.luksza@we.umg.edu.pl::70282e7a-e77b-446a-8c9b-2f0ff235ca3a" providerId="AD" clId="Web-{99BE5D65-7AF0-82F5-4191-71627D43F9D9}" dt="2020-02-03T13:14:09.740" v="133" actId="1076"/>
          <ac:picMkLst>
            <pc:docMk/>
            <pc:sldMk cId="0" sldId="299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99BE5D65-7AF0-82F5-4191-71627D43F9D9}" dt="2020-02-03T13:12:38.788" v="111" actId="1076"/>
        <pc:sldMkLst>
          <pc:docMk/>
          <pc:sldMk cId="0" sldId="300"/>
        </pc:sldMkLst>
        <pc:picChg chg="mod">
          <ac:chgData name="Łuksza  Andrzej" userId="S::a.luksza@we.umg.edu.pl::70282e7a-e77b-446a-8c9b-2f0ff235ca3a" providerId="AD" clId="Web-{99BE5D65-7AF0-82F5-4191-71627D43F9D9}" dt="2020-02-03T13:12:38.788" v="111" actId="1076"/>
          <ac:picMkLst>
            <pc:docMk/>
            <pc:sldMk cId="0" sldId="300"/>
            <ac:picMk id="1027" creationId="{00000000-0000-0000-0000-000000000000}"/>
          </ac:picMkLst>
        </pc:picChg>
      </pc:sldChg>
      <pc:sldMasterChg chg="mod setBg modSldLayout">
        <pc:chgData name="Łuksza  Andrzej" userId="S::a.luksza@we.umg.edu.pl::70282e7a-e77b-446a-8c9b-2f0ff235ca3a" providerId="AD" clId="Web-{99BE5D65-7AF0-82F5-4191-71627D43F9D9}" dt="2020-02-03T13:04:27.495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99BE5D65-7AF0-82F5-4191-71627D43F9D9}" dt="2020-02-03T13:04:27.495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zej1959/Chat" TargetMode="External"/><Relationship Id="rId2" Type="http://schemas.openxmlformats.org/officeDocument/2006/relationships/hyperlink" Target="http://lukan.sytes.net:188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qttfx.org/" TargetMode="External"/><Relationship Id="rId4" Type="http://schemas.openxmlformats.org/officeDocument/2006/relationships/hyperlink" Target="https://github.com/Andrzej1959/MQTTcli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ukan.sytes.net:18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qttfx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kr1011/MQTTne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rzej1959/MQTTclient" TargetMode="External"/><Relationship Id="rId4" Type="http://schemas.openxmlformats.org/officeDocument/2006/relationships/hyperlink" Target="http://argo.am.gdynia.pl/www/Internet/MQTT/publish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hyperlink" Target="http://mosquit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s.nodered.org/node/node-red-contrib-mqtt-bro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B1568BE8-6655-4A7B-9DD8-1C717191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3600" spc="-1" dirty="0">
                <a:solidFill>
                  <a:srgbClr val="000000"/>
                </a:solidFill>
                <a:latin typeface="Calibri Light"/>
              </a:rPr>
              <a:t>MQTT</a:t>
            </a:r>
            <a:endParaRPr lang="pl-PL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7DE3CD2A-CAB5-4A5A-AF3D-A52BBF371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spc="-1" dirty="0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9797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54187"/>
            <a:ext cx="10972800" cy="1003479"/>
          </a:xfrm>
        </p:spPr>
        <p:txBody>
          <a:bodyPr/>
          <a:lstStyle/>
          <a:p>
            <a:r>
              <a:rPr lang="pl-PL" dirty="0"/>
              <a:t>Programy klienckie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179755"/>
            <a:ext cx="10972800" cy="3957147"/>
          </a:xfrm>
        </p:spPr>
        <p:txBody>
          <a:bodyPr>
            <a:normAutofit/>
          </a:bodyPr>
          <a:lstStyle/>
          <a:p>
            <a:r>
              <a:rPr lang="pl-PL" sz="1800" dirty="0" err="1"/>
              <a:t>Node-RED</a:t>
            </a:r>
            <a:r>
              <a:rPr lang="pl-PL" sz="1800" dirty="0"/>
              <a:t> – </a:t>
            </a:r>
            <a:r>
              <a:rPr lang="pl-PL" sz="1800" dirty="0">
                <a:hlinkClick r:id="rId2"/>
              </a:rPr>
              <a:t>http://lukan.sytes.net:1880/#</a:t>
            </a:r>
            <a:r>
              <a:rPr lang="pl-PL" sz="1800" dirty="0" err="1">
                <a:hlinkClick r:id="rId2"/>
              </a:rPr>
              <a:t>flow</a:t>
            </a:r>
            <a:r>
              <a:rPr lang="pl-PL" sz="1800" dirty="0">
                <a:hlinkClick r:id="rId2"/>
              </a:rPr>
              <a:t>/ddafce61.b7b04</a:t>
            </a:r>
            <a:endParaRPr lang="pl-PL" sz="1800" dirty="0"/>
          </a:p>
          <a:p>
            <a:r>
              <a:rPr lang="en-US" sz="1800" dirty="0"/>
              <a:t>MQTT Dash (</a:t>
            </a:r>
            <a:r>
              <a:rPr lang="en-US" sz="1800" dirty="0" err="1"/>
              <a:t>IoT</a:t>
            </a:r>
            <a:r>
              <a:rPr lang="en-US" sz="1800" dirty="0"/>
              <a:t>, Smart Home)</a:t>
            </a:r>
            <a:r>
              <a:rPr lang="pl-PL" sz="1800" dirty="0"/>
              <a:t> – na Google Play</a:t>
            </a:r>
          </a:p>
          <a:p>
            <a:r>
              <a:rPr lang="pl-PL" sz="1800" dirty="0"/>
              <a:t>Chat – Android – </a:t>
            </a:r>
            <a:r>
              <a:rPr lang="pl-PL" sz="1800" dirty="0">
                <a:hlinkClick r:id="rId3"/>
              </a:rPr>
              <a:t>https://github.com/Andrzej1959/Chat</a:t>
            </a:r>
            <a:endParaRPr lang="pl-PL" sz="1800" dirty="0"/>
          </a:p>
          <a:p>
            <a:r>
              <a:rPr lang="pl-PL" sz="1800" dirty="0" err="1"/>
              <a:t>MQTTclient</a:t>
            </a:r>
            <a:r>
              <a:rPr lang="pl-PL" sz="1800" dirty="0"/>
              <a:t> – Windows C# – </a:t>
            </a:r>
            <a:r>
              <a:rPr lang="pl-PL" sz="1800" dirty="0">
                <a:hlinkClick r:id="rId4"/>
              </a:rPr>
              <a:t>https://github.com/Andrzej1959/MQTTclient</a:t>
            </a:r>
            <a:r>
              <a:rPr lang="pl-PL" sz="1800" dirty="0"/>
              <a:t> </a:t>
            </a:r>
          </a:p>
          <a:p>
            <a:r>
              <a:rPr lang="pl-PL" sz="1800" dirty="0"/>
              <a:t>MQTT – C#</a:t>
            </a:r>
          </a:p>
          <a:p>
            <a:r>
              <a:rPr lang="pl-PL" sz="1800" dirty="0" err="1"/>
              <a:t>MQTT.fx</a:t>
            </a:r>
            <a:r>
              <a:rPr lang="pl-PL" sz="1800" dirty="0"/>
              <a:t> – </a:t>
            </a:r>
            <a:r>
              <a:rPr lang="pl-PL" sz="1800" dirty="0">
                <a:hlinkClick r:id="rId5"/>
              </a:rPr>
              <a:t>http://www.mqttfx.org/</a:t>
            </a:r>
            <a:r>
              <a:rPr lang="pl-PL" sz="1800" dirty="0"/>
              <a:t> - klient Windows</a:t>
            </a:r>
          </a:p>
          <a:p>
            <a:pPr>
              <a:buNone/>
            </a:pPr>
            <a:endParaRPr lang="pl-PL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1978" y="774357"/>
            <a:ext cx="5840627" cy="1268627"/>
          </a:xfrm>
        </p:spPr>
        <p:txBody>
          <a:bodyPr>
            <a:noAutofit/>
          </a:bodyPr>
          <a:lstStyle/>
          <a:p>
            <a:r>
              <a:rPr lang="pl-PL" sz="2800" dirty="0"/>
              <a:t>Przykładowe grafy komunikacji za pomocą  brokera MQTT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466335" y="2660822"/>
            <a:ext cx="559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>
                <a:hlinkClick r:id="rId2"/>
              </a:rPr>
              <a:t>http://lukan.sytes.net:1880/#</a:t>
            </a:r>
            <a:r>
              <a:rPr lang="pl-PL" dirty="0" err="1">
                <a:hlinkClick r:id="rId2"/>
              </a:rPr>
              <a:t>flow</a:t>
            </a:r>
            <a:r>
              <a:rPr lang="pl-PL" dirty="0">
                <a:hlinkClick r:id="rId2"/>
              </a:rPr>
              <a:t>/ddafce61.b7b04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>
                <a:hlinkClick r:id="rId2"/>
              </a:rPr>
              <a:t>http://lukan.sytes.net:1880/#</a:t>
            </a:r>
            <a:r>
              <a:rPr lang="pl-PL" dirty="0" err="1">
                <a:hlinkClick r:id="rId2"/>
              </a:rPr>
              <a:t>flow</a:t>
            </a:r>
            <a:r>
              <a:rPr lang="pl-PL" dirty="0">
                <a:hlinkClick r:id="rId2"/>
              </a:rPr>
              <a:t>/7e63b693.49ac28</a:t>
            </a:r>
            <a:endParaRPr lang="pl-PL" dirty="0"/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pic>
        <p:nvPicPr>
          <p:cNvPr id="6" name="Obraz 5" descr="2020-01-01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7" y="4071932"/>
            <a:ext cx="6110135" cy="16889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39" y="832391"/>
            <a:ext cx="4639576" cy="52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4931" y="503349"/>
            <a:ext cx="9273193" cy="1208903"/>
          </a:xfrm>
        </p:spPr>
        <p:txBody>
          <a:bodyPr>
            <a:noAutofit/>
          </a:bodyPr>
          <a:lstStyle/>
          <a:p>
            <a:r>
              <a:rPr lang="pl-PL" sz="3600" dirty="0" err="1"/>
              <a:t>MQTT.fx</a:t>
            </a:r>
            <a:r>
              <a:rPr lang="pl-PL" sz="3600" dirty="0"/>
              <a:t> – klient Windows</a:t>
            </a:r>
          </a:p>
        </p:txBody>
      </p:sp>
      <p:pic>
        <p:nvPicPr>
          <p:cNvPr id="4" name="Symbol zastępczy zawartości 3" descr="2020-01-01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803" y="1643130"/>
            <a:ext cx="6307013" cy="4525963"/>
          </a:xfrm>
        </p:spPr>
      </p:pic>
      <p:sp>
        <p:nvSpPr>
          <p:cNvPr id="6" name="pole tekstowe 5">
            <a:extLst>
              <a:ext uri="{FF2B5EF4-FFF2-40B4-BE49-F238E27FC236}">
                <a16:creationId xmlns="" xmlns:a16="http://schemas.microsoft.com/office/drawing/2014/main" id="{98B3A8EE-339A-4497-9492-7FDF629A044F}"/>
              </a:ext>
            </a:extLst>
          </p:cNvPr>
          <p:cNvSpPr txBox="1"/>
          <p:nvPr/>
        </p:nvSpPr>
        <p:spPr>
          <a:xfrm>
            <a:off x="892935" y="2030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solidFill>
                  <a:srgbClr val="0000FF"/>
                </a:solidFill>
                <a:cs typeface="Segoe UI"/>
                <a:hlinkClick r:id="rId3"/>
              </a:rPr>
              <a:t>http://www.mqttfx.org/</a:t>
            </a:r>
            <a:r>
              <a:rPr lang="pl-PL"/>
              <a:t> </a:t>
            </a:r>
            <a:r>
              <a:rPr lang="pl-PL">
                <a:cs typeface="Calibri"/>
              </a:rPr>
              <a:t>​</a:t>
            </a:r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8868" y="725398"/>
            <a:ext cx="10972800" cy="1143000"/>
          </a:xfrm>
        </p:spPr>
        <p:txBody>
          <a:bodyPr>
            <a:normAutofit/>
          </a:bodyPr>
          <a:lstStyle/>
          <a:p>
            <a:r>
              <a:rPr lang="pl-PL" dirty="0" err="1"/>
              <a:t>MQTTclient</a:t>
            </a:r>
            <a:r>
              <a:rPr lang="pl-PL" dirty="0"/>
              <a:t> – Windows C#</a:t>
            </a:r>
          </a:p>
        </p:txBody>
      </p:sp>
      <p:pic>
        <p:nvPicPr>
          <p:cNvPr id="4" name="Symbol zastępczy zawartości 3" descr="2020-01-01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293" y="2149730"/>
            <a:ext cx="5213113" cy="3581400"/>
          </a:xfrm>
        </p:spPr>
      </p:pic>
      <p:sp>
        <p:nvSpPr>
          <p:cNvPr id="5" name="pole tekstowe 4"/>
          <p:cNvSpPr txBox="1"/>
          <p:nvPr/>
        </p:nvSpPr>
        <p:spPr>
          <a:xfrm>
            <a:off x="1631092" y="5840627"/>
            <a:ext cx="742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Wykorzystuje bibliotekę  </a:t>
            </a:r>
            <a:r>
              <a:rPr lang="pl-PL" dirty="0" err="1"/>
              <a:t>MQTTnet</a:t>
            </a:r>
            <a:r>
              <a:rPr lang="pl-PL" dirty="0"/>
              <a:t>  </a:t>
            </a:r>
            <a:r>
              <a:rPr lang="pl-PL" dirty="0">
                <a:hlinkClick r:id="rId3"/>
              </a:rPr>
              <a:t>https://github.com/chkr1011/MQTTnet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40782" y="1818537"/>
            <a:ext cx="6102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Program: </a:t>
            </a:r>
            <a:r>
              <a:rPr lang="pl-PL" sz="1600" dirty="0">
                <a:hlinkClick r:id="rId4"/>
              </a:rPr>
              <a:t>http://argo.am.gdynia.pl/www/Internet/MQTT/publish.htm</a:t>
            </a:r>
            <a:endParaRPr lang="pl-PL" sz="1600" dirty="0"/>
          </a:p>
          <a:p>
            <a:r>
              <a:rPr lang="pl-PL" sz="1600" dirty="0"/>
              <a:t>Kod</a:t>
            </a:r>
            <a:r>
              <a:rPr lang="pl-PL" sz="1600" dirty="0">
                <a:hlinkClick r:id="rId5"/>
              </a:rPr>
              <a:t> https://github.com/Andrzej1959/MQTTclient</a:t>
            </a:r>
            <a:r>
              <a:rPr lang="pl-PL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97224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Message </a:t>
            </a:r>
            <a:r>
              <a:rPr lang="pl-PL" b="1" dirty="0" err="1"/>
              <a:t>Queuing</a:t>
            </a:r>
            <a:r>
              <a:rPr lang="pl-PL" b="1" dirty="0"/>
              <a:t> Telemetry Transport (MQTT)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1800" dirty="0">
                <a:solidFill>
                  <a:schemeClr val="tx1"/>
                </a:solidFill>
              </a:rPr>
              <a:t>Protokół MQTT jest prostym i lekkim protokołem warstwy aplikacji.</a:t>
            </a:r>
          </a:p>
          <a:p>
            <a:r>
              <a:rPr lang="pl-PL" sz="1800" dirty="0">
                <a:solidFill>
                  <a:schemeClr val="tx1"/>
                </a:solidFill>
              </a:rPr>
              <a:t>Protokół MQTT </a:t>
            </a:r>
            <a:r>
              <a:rPr lang="pl-PL" sz="1800" dirty="0"/>
              <a:t>oparty o wzorzec publikacja/subskrypcja. </a:t>
            </a:r>
          </a:p>
          <a:p>
            <a:r>
              <a:rPr lang="pl-PL" sz="1800" dirty="0"/>
              <a:t>Przeznaczony jest do transmisji dla urządzeń niewymagających dużej przepustowości. </a:t>
            </a:r>
          </a:p>
          <a:p>
            <a:r>
              <a:rPr lang="pl-PL" sz="1800" dirty="0"/>
              <a:t>Poprzez ograniczenie prędkości transmisji, protokół zapewnia większą niezawodność. </a:t>
            </a:r>
          </a:p>
          <a:p>
            <a:r>
              <a:rPr lang="pl-PL" sz="1800" dirty="0"/>
              <a:t>Protokół ten idealnie sprawdza się przy połączeniach maszyna-maszyna (M2M), w Internecie rzeczy, w urządzeniach mobilnych, oraz tam, gdzie wymagana jest oszczędność przepustowości, oraz energii.</a:t>
            </a:r>
          </a:p>
          <a:p>
            <a:r>
              <a:rPr lang="pl-PL" sz="1800" b="1" dirty="0"/>
              <a:t>Broker MQTT</a:t>
            </a:r>
            <a:r>
              <a:rPr lang="pl-PL" sz="1800" dirty="0"/>
              <a:t> pełni rolę serwera, z którym łączą się klienci (publikatorzy i subskrybenci), aby za jego pośrednictwem publikować i subskrybować wiadomości.</a:t>
            </a:r>
          </a:p>
          <a:p>
            <a:r>
              <a:rPr lang="pl-PL" sz="1800" dirty="0">
                <a:solidFill>
                  <a:srgbClr val="FF0000"/>
                </a:solidFill>
              </a:rPr>
              <a:t>Broker wymaga publicznego adresu IP, publikatorzy i subskrybenci nie wymagają.</a:t>
            </a:r>
          </a:p>
        </p:txBody>
      </p:sp>
    </p:spTree>
    <p:extLst>
      <p:ext uri="{BB962C8B-B14F-4D97-AF65-F5344CB8AC3E}">
        <p14:creationId xmlns="" xmlns:p14="http://schemas.microsoft.com/office/powerpoint/2010/main" val="416626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/>
        </p:nvSpPr>
        <p:spPr>
          <a:xfrm>
            <a:off x="2973231" y="875653"/>
            <a:ext cx="8229600" cy="6707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Porównanie MQTT z HTTP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6279666"/>
              </p:ext>
            </p:extLst>
          </p:nvPr>
        </p:nvGraphicFramePr>
        <p:xfrm>
          <a:off x="1283917" y="1691013"/>
          <a:ext cx="9795885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1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88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Przesyłana</a:t>
                      </a:r>
                      <a:r>
                        <a:rPr lang="pl-PL" baseline="0" dirty="0"/>
                        <a:t> treść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Dane lub krótkie wiadomości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Głównie dokumenty, często</a:t>
                      </a:r>
                      <a:r>
                        <a:rPr lang="pl-PL" baseline="0" dirty="0"/>
                        <a:t> duże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Wzorzec komunikacji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Publikacja / Subskrypcja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Żądanie</a:t>
                      </a:r>
                      <a:r>
                        <a:rPr lang="pl-PL" baseline="0" dirty="0"/>
                        <a:t> / Odpowiedź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Złożoność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Większa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Rozmiar wiadomości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Mały, jeden</a:t>
                      </a:r>
                      <a:r>
                        <a:rPr lang="pl-PL" baseline="0" dirty="0"/>
                        <a:t> </a:t>
                      </a:r>
                      <a:r>
                        <a:rPr lang="pl-PL" dirty="0"/>
                        <a:t>mały nagłówek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Duży, kilka nagłówków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Jakość usługi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Trzy poziomy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Jeden poziom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Dystrybucja wiadomości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Jeden do wielu (1:0,1,n)</a:t>
                      </a:r>
                    </a:p>
                    <a:p>
                      <a:r>
                        <a:rPr lang="pl-PL" dirty="0"/>
                        <a:t>Jedna publikacja jest rozsyłana do wieku subskrybentów albo do żadnego, jeśli żaden nie subskrybuje tematu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Jeden do jednego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Biblioteki programistyczne (klienckie)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Duże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/>
          <p:cNvSpPr txBox="1">
            <a:spLocks/>
          </p:cNvSpPr>
          <p:nvPr/>
        </p:nvSpPr>
        <p:spPr>
          <a:xfrm>
            <a:off x="1269613" y="701273"/>
            <a:ext cx="10165492" cy="107711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Przykład systemu wykorzystującego HTTP i usługę </a:t>
            </a:r>
            <a:r>
              <a:rPr kumimoji="0" lang="pl-PL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WebAPI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do komunikacji dwóch maszyn nie posiadających publicznego IP, komunikacja między maszynami A i B jedynie poprzez usługę i wspólny zbiór</a:t>
            </a:r>
            <a:r>
              <a:rPr lang="pl-PL" sz="2400" dirty="0">
                <a:latin typeface="+mj-lt"/>
                <a:ea typeface="+mj-ea"/>
                <a:cs typeface="+mj-cs"/>
              </a:rPr>
              <a:t> 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danych na serwerze</a:t>
            </a:r>
            <a:r>
              <a:rPr lang="pl-PL" sz="2400" dirty="0">
                <a:latin typeface="+mj-lt"/>
                <a:ea typeface="+mj-ea"/>
                <a:cs typeface="+mj-cs"/>
              </a:rPr>
              <a:t> </a:t>
            </a:r>
            <a:endParaRPr lang="pl-PL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  <p:grpSp>
        <p:nvGrpSpPr>
          <p:cNvPr id="26" name="Grupa 25"/>
          <p:cNvGrpSpPr/>
          <p:nvPr/>
        </p:nvGrpSpPr>
        <p:grpSpPr>
          <a:xfrm>
            <a:off x="640248" y="1820580"/>
            <a:ext cx="10549869" cy="4358651"/>
            <a:chOff x="615535" y="1680534"/>
            <a:chExt cx="10549869" cy="4358651"/>
          </a:xfrm>
        </p:grpSpPr>
        <p:grpSp>
          <p:nvGrpSpPr>
            <p:cNvPr id="22" name="Grupa 21"/>
            <p:cNvGrpSpPr/>
            <p:nvPr/>
          </p:nvGrpSpPr>
          <p:grpSpPr>
            <a:xfrm>
              <a:off x="615535" y="1680534"/>
              <a:ext cx="10549869" cy="4358651"/>
              <a:chOff x="706152" y="840258"/>
              <a:chExt cx="10549869" cy="4358651"/>
            </a:xfrm>
          </p:grpSpPr>
          <p:grpSp>
            <p:nvGrpSpPr>
              <p:cNvPr id="2" name="Grupa 1"/>
              <p:cNvGrpSpPr/>
              <p:nvPr/>
            </p:nvGrpSpPr>
            <p:grpSpPr>
              <a:xfrm>
                <a:off x="706152" y="840258"/>
                <a:ext cx="10549869" cy="4358651"/>
                <a:chOff x="5923" y="1458108"/>
                <a:chExt cx="10549869" cy="4358651"/>
              </a:xfrm>
            </p:grpSpPr>
            <p:grpSp>
              <p:nvGrpSpPr>
                <p:cNvPr id="3" name="Grupa 20"/>
                <p:cNvGrpSpPr/>
                <p:nvPr/>
              </p:nvGrpSpPr>
              <p:grpSpPr>
                <a:xfrm>
                  <a:off x="6893842" y="2677273"/>
                  <a:ext cx="2662040" cy="2677298"/>
                  <a:chOff x="7486978" y="2907937"/>
                  <a:chExt cx="2662040" cy="2677298"/>
                </a:xfrm>
              </p:grpSpPr>
              <p:sp>
                <p:nvSpPr>
                  <p:cNvPr id="15" name="Elipsa 14"/>
                  <p:cNvSpPr/>
                  <p:nvPr/>
                </p:nvSpPr>
                <p:spPr>
                  <a:xfrm>
                    <a:off x="7568640" y="2907937"/>
                    <a:ext cx="2580378" cy="2677298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pic>
                <p:nvPicPr>
                  <p:cNvPr id="16" name="Picture 8" descr="C:\Users\luksz\AppData\Local\Microsoft\Windows\INetCache\IE\11SI6YK9\Galaxy_Nexus_smartphone[1].jp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9006489" y="3310403"/>
                    <a:ext cx="696731" cy="10990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" name="Picture 17" descr="C:\Users\luksz\AppData\Local\Microsoft\Windows\INetCache\IE\9FCT5KLN\laptop-31249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486978" y="3539558"/>
                    <a:ext cx="2155666" cy="1988183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" name="Grupa 21"/>
                <p:cNvGrpSpPr/>
                <p:nvPr/>
              </p:nvGrpSpPr>
              <p:grpSpPr>
                <a:xfrm>
                  <a:off x="4358302" y="1458108"/>
                  <a:ext cx="2668578" cy="2446637"/>
                  <a:chOff x="5182092" y="1037968"/>
                  <a:chExt cx="2668578" cy="2446637"/>
                </a:xfrm>
              </p:grpSpPr>
              <p:sp>
                <p:nvSpPr>
                  <p:cNvPr id="13" name="Elipsa 12"/>
                  <p:cNvSpPr/>
                  <p:nvPr/>
                </p:nvSpPr>
                <p:spPr>
                  <a:xfrm>
                    <a:off x="5182092" y="1037968"/>
                    <a:ext cx="2404963" cy="2446637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pic>
                <p:nvPicPr>
                  <p:cNvPr id="14" name="Picture 19" descr="C:\Users\luksz\AppData\Local\Microsoft\Windows\INetCache\IE\GP7MZIQS\computer-129552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5186548" y="1460540"/>
                    <a:ext cx="2664122" cy="1650457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" name="Grupa 19"/>
                <p:cNvGrpSpPr/>
                <p:nvPr/>
              </p:nvGrpSpPr>
              <p:grpSpPr>
                <a:xfrm>
                  <a:off x="1505651" y="2535450"/>
                  <a:ext cx="2629749" cy="2761468"/>
                  <a:chOff x="1209083" y="2593116"/>
                  <a:chExt cx="2629749" cy="2761468"/>
                </a:xfrm>
              </p:grpSpPr>
              <p:sp>
                <p:nvSpPr>
                  <p:cNvPr id="9" name="Elipsa 8"/>
                  <p:cNvSpPr/>
                  <p:nvPr/>
                </p:nvSpPr>
                <p:spPr>
                  <a:xfrm>
                    <a:off x="1209083" y="2593116"/>
                    <a:ext cx="2629749" cy="2761468"/>
                  </a:xfrm>
                  <a:prstGeom prst="ellipse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pic>
                <p:nvPicPr>
                  <p:cNvPr id="10" name="Picture 2" descr="C:\Users\luksz\AppData\Local\Microsoft\Windows\INetCache\IE\11SI6YK9\400px-VIA_VL810_SuperSpeed_Hub_Demo_Board[1].jp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952638" y="4431427"/>
                    <a:ext cx="1030514" cy="79929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1" name="Picture 7" descr="C:\Users\luksz\AppData\Local\Microsoft\Windows\INetCache\IE\GP7MZIQS\huawei_honor_6_android_phone_announced_2[1].jpg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413271" y="3203975"/>
                    <a:ext cx="1186663" cy="123447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2" name="Picture 21" descr="C:\Users\luksz\AppData\Local\Microsoft\Windows\INetCache\IE\9FCT5KLN\350px-Voltcraft-c100[1].jpg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1457205" y="3215006"/>
                    <a:ext cx="1193457" cy="1214675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6" name="pole tekstowe 5"/>
                <p:cNvSpPr txBox="1"/>
                <p:nvPr/>
              </p:nvSpPr>
              <p:spPr>
                <a:xfrm>
                  <a:off x="6281303" y="1471766"/>
                  <a:ext cx="32004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/>
                    <a:t>Usługa sieciowa </a:t>
                  </a:r>
                  <a:r>
                    <a:rPr lang="pl-PL" sz="1600" dirty="0" err="1"/>
                    <a:t>WebAPI</a:t>
                  </a:r>
                  <a:r>
                    <a:rPr lang="pl-PL" sz="1600" dirty="0"/>
                    <a:t>, </a:t>
                  </a:r>
                  <a:r>
                    <a:rPr lang="pl-PL" sz="1600" dirty="0" err="1"/>
                    <a:t>sewer</a:t>
                  </a:r>
                  <a:endParaRPr lang="pl-PL" sz="1600" dirty="0"/>
                </a:p>
                <a:p>
                  <a:r>
                    <a:rPr lang="pl-PL" sz="1600" dirty="0"/>
                    <a:t>wymaga publicznego adresu IP</a:t>
                  </a:r>
                </a:p>
              </p:txBody>
            </p:sp>
            <p:sp>
              <p:nvSpPr>
                <p:cNvPr id="7" name="pole tekstowe 6"/>
                <p:cNvSpPr txBox="1"/>
                <p:nvPr/>
              </p:nvSpPr>
              <p:spPr>
                <a:xfrm>
                  <a:off x="5923" y="5053500"/>
                  <a:ext cx="3822398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Układ pomiarowy - klient HTTP nie ma </a:t>
                  </a:r>
                </a:p>
                <a:p>
                  <a:r>
                    <a:rPr lang="pl-PL" sz="1600" dirty="0"/>
                    <a:t>publicznego adresu IP</a:t>
                  </a:r>
                </a:p>
              </p:txBody>
            </p:sp>
            <p:sp>
              <p:nvSpPr>
                <p:cNvPr id="8" name="pole tekstowe 7"/>
                <p:cNvSpPr txBox="1"/>
                <p:nvPr/>
              </p:nvSpPr>
              <p:spPr>
                <a:xfrm>
                  <a:off x="6776185" y="5231984"/>
                  <a:ext cx="3779607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Odczyt pomiarów -  klient HTTP nie ma</a:t>
                  </a:r>
                  <a:br>
                    <a:rPr lang="pl-PL" sz="1600" dirty="0"/>
                  </a:br>
                  <a:r>
                    <a:rPr lang="pl-PL" sz="1600" dirty="0"/>
                    <a:t>publicznego adresu IP</a:t>
                  </a:r>
                </a:p>
              </p:txBody>
            </p:sp>
          </p:grpSp>
          <p:sp>
            <p:nvSpPr>
              <p:cNvPr id="20" name="Strzałka w lewo i prawo 19"/>
              <p:cNvSpPr/>
              <p:nvPr/>
            </p:nvSpPr>
            <p:spPr>
              <a:xfrm rot="19168584">
                <a:off x="4567285" y="2321931"/>
                <a:ext cx="640618" cy="4846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Strzałka w górę i w dół 20"/>
              <p:cNvSpPr/>
              <p:nvPr/>
            </p:nvSpPr>
            <p:spPr>
              <a:xfrm rot="18294464">
                <a:off x="7366230" y="2290474"/>
                <a:ext cx="484632" cy="71426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24" name="pole tekstowe 23"/>
            <p:cNvSpPr txBox="1"/>
            <p:nvPr/>
          </p:nvSpPr>
          <p:spPr>
            <a:xfrm>
              <a:off x="3245708" y="286676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A</a:t>
              </a: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8501449" y="2998573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/>
          <p:cNvSpPr txBox="1">
            <a:spLocks/>
          </p:cNvSpPr>
          <p:nvPr/>
        </p:nvSpPr>
        <p:spPr>
          <a:xfrm>
            <a:off x="1130092" y="797864"/>
            <a:ext cx="10165492" cy="109202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Przykład systemu wykorzystującego MQTT do komunikacji dwóch maszyn nie posiadających publicznego IP, łączność między maszynami A i B dwukierunkowa, za pośrednictwem brokera</a:t>
            </a:r>
            <a:r>
              <a:rPr lang="pl-PL" sz="2400" dirty="0">
                <a:latin typeface="+mj-lt"/>
                <a:ea typeface="+mj-ea"/>
                <a:cs typeface="+mj-cs"/>
              </a:rPr>
              <a:t> </a:t>
            </a:r>
            <a:endParaRPr lang="pl-PL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  <p:grpSp>
        <p:nvGrpSpPr>
          <p:cNvPr id="2" name="Grupa 25"/>
          <p:cNvGrpSpPr/>
          <p:nvPr/>
        </p:nvGrpSpPr>
        <p:grpSpPr>
          <a:xfrm>
            <a:off x="712127" y="1820580"/>
            <a:ext cx="10764515" cy="4469942"/>
            <a:chOff x="712127" y="1680534"/>
            <a:chExt cx="10764515" cy="4469942"/>
          </a:xfrm>
        </p:grpSpPr>
        <p:grpSp>
          <p:nvGrpSpPr>
            <p:cNvPr id="3" name="Grupa 21"/>
            <p:cNvGrpSpPr/>
            <p:nvPr/>
          </p:nvGrpSpPr>
          <p:grpSpPr>
            <a:xfrm>
              <a:off x="712127" y="1680534"/>
              <a:ext cx="10764515" cy="4469942"/>
              <a:chOff x="802744" y="840258"/>
              <a:chExt cx="10764515" cy="4469942"/>
            </a:xfrm>
          </p:grpSpPr>
          <p:grpSp>
            <p:nvGrpSpPr>
              <p:cNvPr id="4" name="Grupa 1"/>
              <p:cNvGrpSpPr/>
              <p:nvPr/>
            </p:nvGrpSpPr>
            <p:grpSpPr>
              <a:xfrm>
                <a:off x="802744" y="840258"/>
                <a:ext cx="10764515" cy="4469942"/>
                <a:chOff x="102515" y="1458108"/>
                <a:chExt cx="10764515" cy="4469942"/>
              </a:xfrm>
            </p:grpSpPr>
            <p:grpSp>
              <p:nvGrpSpPr>
                <p:cNvPr id="5" name="Grupa 20"/>
                <p:cNvGrpSpPr/>
                <p:nvPr/>
              </p:nvGrpSpPr>
              <p:grpSpPr>
                <a:xfrm>
                  <a:off x="6893842" y="2677273"/>
                  <a:ext cx="2662040" cy="2677298"/>
                  <a:chOff x="7486978" y="2907937"/>
                  <a:chExt cx="2662040" cy="2677298"/>
                </a:xfrm>
              </p:grpSpPr>
              <p:sp>
                <p:nvSpPr>
                  <p:cNvPr id="15" name="Elipsa 14"/>
                  <p:cNvSpPr/>
                  <p:nvPr/>
                </p:nvSpPr>
                <p:spPr>
                  <a:xfrm>
                    <a:off x="7568640" y="2907937"/>
                    <a:ext cx="2580378" cy="2677298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pic>
                <p:nvPicPr>
                  <p:cNvPr id="16" name="Picture 8" descr="C:\Users\luksz\AppData\Local\Microsoft\Windows\INetCache\IE\11SI6YK9\Galaxy_Nexus_smartphone[1].jp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9006489" y="3310403"/>
                    <a:ext cx="696731" cy="109909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" name="Picture 17" descr="C:\Users\luksz\AppData\Local\Microsoft\Windows\INetCache\IE\9FCT5KLN\laptop-31249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486978" y="3539558"/>
                    <a:ext cx="2155666" cy="1988183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18" name="Grupa 21"/>
                <p:cNvGrpSpPr/>
                <p:nvPr/>
              </p:nvGrpSpPr>
              <p:grpSpPr>
                <a:xfrm>
                  <a:off x="4358302" y="1458108"/>
                  <a:ext cx="2668578" cy="2446637"/>
                  <a:chOff x="5182092" y="1037968"/>
                  <a:chExt cx="2668578" cy="2446637"/>
                </a:xfrm>
              </p:grpSpPr>
              <p:sp>
                <p:nvSpPr>
                  <p:cNvPr id="13" name="Elipsa 12"/>
                  <p:cNvSpPr/>
                  <p:nvPr/>
                </p:nvSpPr>
                <p:spPr>
                  <a:xfrm>
                    <a:off x="5182092" y="1037968"/>
                    <a:ext cx="2404963" cy="2446637"/>
                  </a:xfrm>
                  <a:prstGeom prst="ellipse">
                    <a:avLst/>
                  </a:prstGeom>
                  <a:solidFill>
                    <a:schemeClr val="accent1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pic>
                <p:nvPicPr>
                  <p:cNvPr id="14" name="Picture 19" descr="C:\Users\luksz\AppData\Local\Microsoft\Windows\INetCache\IE\GP7MZIQS\computer-1295529_960_720[1].pn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5186548" y="1460540"/>
                    <a:ext cx="2664122" cy="1650457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19" name="Grupa 19"/>
                <p:cNvGrpSpPr/>
                <p:nvPr/>
              </p:nvGrpSpPr>
              <p:grpSpPr>
                <a:xfrm>
                  <a:off x="1505651" y="2535450"/>
                  <a:ext cx="2629749" cy="2761468"/>
                  <a:chOff x="1209083" y="2593116"/>
                  <a:chExt cx="2629749" cy="2761468"/>
                </a:xfrm>
              </p:grpSpPr>
              <p:sp>
                <p:nvSpPr>
                  <p:cNvPr id="9" name="Elipsa 8"/>
                  <p:cNvSpPr/>
                  <p:nvPr/>
                </p:nvSpPr>
                <p:spPr>
                  <a:xfrm>
                    <a:off x="1209083" y="2593116"/>
                    <a:ext cx="2629749" cy="2761468"/>
                  </a:xfrm>
                  <a:prstGeom prst="ellipse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pic>
                <p:nvPicPr>
                  <p:cNvPr id="10" name="Picture 2" descr="C:\Users\luksz\AppData\Local\Microsoft\Windows\INetCache\IE\11SI6YK9\400px-VIA_VL810_SuperSpeed_Hub_Demo_Board[1].jpg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952638" y="4431427"/>
                    <a:ext cx="1030514" cy="79929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1" name="Picture 7" descr="C:\Users\luksz\AppData\Local\Microsoft\Windows\INetCache\IE\GP7MZIQS\huawei_honor_6_android_phone_announced_2[1].jpg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413271" y="3203975"/>
                    <a:ext cx="1186663" cy="123447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2" name="Picture 21" descr="C:\Users\luksz\AppData\Local\Microsoft\Windows\INetCache\IE\9FCT5KLN\350px-Voltcraft-c100[1].jpg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1457205" y="3215006"/>
                    <a:ext cx="1193457" cy="1214675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6" name="pole tekstowe 5"/>
                <p:cNvSpPr txBox="1"/>
                <p:nvPr/>
              </p:nvSpPr>
              <p:spPr>
                <a:xfrm>
                  <a:off x="6281303" y="1471766"/>
                  <a:ext cx="32004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/>
                    <a:t>Broker MQTT </a:t>
                  </a:r>
                </a:p>
                <a:p>
                  <a:r>
                    <a:rPr lang="pl-PL" sz="1600" dirty="0"/>
                    <a:t>wymaga publicznego adresu IP</a:t>
                  </a:r>
                </a:p>
              </p:txBody>
            </p:sp>
            <p:sp>
              <p:nvSpPr>
                <p:cNvPr id="7" name="pole tekstowe 6"/>
                <p:cNvSpPr txBox="1"/>
                <p:nvPr/>
              </p:nvSpPr>
              <p:spPr>
                <a:xfrm>
                  <a:off x="102515" y="5343275"/>
                  <a:ext cx="4774281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Układ kontrolno-pomiarowy publikator/subskrybent </a:t>
                  </a:r>
                  <a:r>
                    <a:rPr lang="pl-PL" sz="1600" dirty="0" err="1"/>
                    <a:t>MQTTnie</a:t>
                  </a:r>
                  <a:r>
                    <a:rPr lang="pl-PL" sz="1600" dirty="0"/>
                    <a:t> wymaga publicznego adresu IP</a:t>
                  </a:r>
                  <a:endParaRPr lang="pl-PL" dirty="0">
                    <a:cs typeface="Calibri"/>
                  </a:endParaRPr>
                </a:p>
              </p:txBody>
            </p:sp>
            <p:sp>
              <p:nvSpPr>
                <p:cNvPr id="8" name="pole tekstowe 7"/>
                <p:cNvSpPr txBox="1"/>
                <p:nvPr/>
              </p:nvSpPr>
              <p:spPr>
                <a:xfrm>
                  <a:off x="5606355" y="5264181"/>
                  <a:ext cx="5260675" cy="58477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pl-PL" sz="1600" dirty="0"/>
                    <a:t>Zdalne sterowanie i odczyt pomiarów publikator/subskrybent MQTT nie wymaga publicznego adresu IP</a:t>
                  </a:r>
                  <a:endParaRPr lang="pl-PL" dirty="0"/>
                </a:p>
              </p:txBody>
            </p:sp>
          </p:grpSp>
          <p:sp>
            <p:nvSpPr>
              <p:cNvPr id="20" name="Strzałka w lewo i prawo 19"/>
              <p:cNvSpPr/>
              <p:nvPr/>
            </p:nvSpPr>
            <p:spPr>
              <a:xfrm rot="19168584">
                <a:off x="4567285" y="2321931"/>
                <a:ext cx="640618" cy="4846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Strzałka w górę i w dół 20"/>
              <p:cNvSpPr/>
              <p:nvPr/>
            </p:nvSpPr>
            <p:spPr>
              <a:xfrm rot="18294464">
                <a:off x="7366230" y="2290474"/>
                <a:ext cx="484632" cy="71426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24" name="pole tekstowe 23"/>
            <p:cNvSpPr txBox="1"/>
            <p:nvPr/>
          </p:nvSpPr>
          <p:spPr>
            <a:xfrm>
              <a:off x="3245708" y="286676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A</a:t>
              </a: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8501449" y="2998573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B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072166"/>
            <a:ext cx="9601200" cy="961768"/>
          </a:xfrm>
        </p:spPr>
        <p:txBody>
          <a:bodyPr/>
          <a:lstStyle/>
          <a:p>
            <a:r>
              <a:rPr lang="pl-PL" dirty="0"/>
              <a:t>Tematy - </a:t>
            </a:r>
            <a:r>
              <a:rPr lang="pl-PL" dirty="0" err="1"/>
              <a:t>Topics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363447"/>
            <a:ext cx="9601200" cy="3428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 dirty="0"/>
              <a:t>Publikatory publikują wiadomości w danym temacie, subskrybenci subskrybują wybrane tematy.</a:t>
            </a:r>
          </a:p>
          <a:p>
            <a:r>
              <a:rPr lang="pl-PL" sz="1800" dirty="0"/>
              <a:t>Tematy nie muszą być wcześniej tworzone i mogą mieć dowolną nazwę.</a:t>
            </a:r>
          </a:p>
          <a:p>
            <a:r>
              <a:rPr lang="pl-PL" sz="1800" dirty="0"/>
              <a:t>Tematy mają strukturę hierarchiczną (wielopoziomową).</a:t>
            </a:r>
          </a:p>
          <a:p>
            <a:r>
              <a:rPr lang="pl-PL" sz="1800" b="1" dirty="0"/>
              <a:t>/ (</a:t>
            </a:r>
            <a:r>
              <a:rPr lang="pl-PL" sz="1800" b="1" dirty="0" err="1"/>
              <a:t>slash</a:t>
            </a:r>
            <a:r>
              <a:rPr lang="pl-PL" sz="1800" dirty="0"/>
              <a:t>) – rozdziela poziomy.</a:t>
            </a:r>
            <a:endParaRPr lang="pl-PL" sz="1800" b="1" dirty="0"/>
          </a:p>
          <a:p>
            <a:r>
              <a:rPr lang="en-US" sz="1800" b="1" dirty="0"/>
              <a:t># (hash character)</a:t>
            </a:r>
            <a:r>
              <a:rPr lang="en-US" sz="1800" dirty="0"/>
              <a:t> – multi level wildcard</a:t>
            </a:r>
            <a:r>
              <a:rPr lang="pl-PL" sz="1800" dirty="0"/>
              <a:t>.</a:t>
            </a:r>
            <a:endParaRPr lang="en-US" sz="1800" dirty="0"/>
          </a:p>
          <a:p>
            <a:r>
              <a:rPr lang="en-US" sz="1800" b="1" dirty="0"/>
              <a:t>+</a:t>
            </a:r>
            <a:r>
              <a:rPr lang="en-US" sz="1800" dirty="0"/>
              <a:t> </a:t>
            </a:r>
            <a:r>
              <a:rPr lang="en-US" sz="1800" b="1" dirty="0"/>
              <a:t>(plus character) </a:t>
            </a:r>
            <a:r>
              <a:rPr lang="en-US" sz="1800" dirty="0"/>
              <a:t> –</a:t>
            </a:r>
            <a:r>
              <a:rPr lang="pl-PL" sz="1800" dirty="0"/>
              <a:t> </a:t>
            </a:r>
            <a:r>
              <a:rPr lang="en-US" sz="1800" dirty="0"/>
              <a:t>single level wildcard</a:t>
            </a:r>
            <a:r>
              <a:rPr lang="pl-PL" sz="1800" dirty="0"/>
              <a:t>.</a:t>
            </a:r>
          </a:p>
          <a:p>
            <a:r>
              <a:rPr lang="pl-PL" sz="1800" dirty="0"/>
              <a:t>Przykład: house/+/</a:t>
            </a:r>
            <a:r>
              <a:rPr lang="pl-PL" sz="1800" dirty="0" err="1"/>
              <a:t>main-light</a:t>
            </a:r>
            <a:r>
              <a:rPr lang="pl-PL" sz="1800" dirty="0"/>
              <a:t>.</a:t>
            </a:r>
          </a:p>
          <a:p>
            <a:r>
              <a:rPr lang="pl-PL" sz="1800" b="1" dirty="0"/>
              <a:t>$SYS/broker/# – </a:t>
            </a:r>
            <a:r>
              <a:rPr lang="pl-PL" sz="1800" dirty="0"/>
              <a:t>komunikaty brokera.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54187"/>
            <a:ext cx="10972800" cy="1143000"/>
          </a:xfrm>
        </p:spPr>
        <p:txBody>
          <a:bodyPr/>
          <a:lstStyle/>
          <a:p>
            <a:r>
              <a:rPr lang="pl-PL" dirty="0"/>
              <a:t>Zarządzanie łącznością MQTT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018270"/>
            <a:ext cx="9601200" cy="4077730"/>
          </a:xfrm>
        </p:spPr>
        <p:txBody>
          <a:bodyPr>
            <a:normAutofit/>
          </a:bodyPr>
          <a:lstStyle/>
          <a:p>
            <a:r>
              <a:rPr lang="pl-PL" sz="1800" b="1" dirty="0" err="1"/>
              <a:t>Connect</a:t>
            </a:r>
            <a:r>
              <a:rPr lang="pl-PL" sz="1800" dirty="0"/>
              <a:t> – Ustanawia połączenie z brokerem.</a:t>
            </a:r>
          </a:p>
          <a:p>
            <a:r>
              <a:rPr lang="pl-PL" sz="1800" b="1" dirty="0" err="1"/>
              <a:t>Subscribe</a:t>
            </a:r>
            <a:r>
              <a:rPr lang="pl-PL" sz="1800" dirty="0"/>
              <a:t> – Subskrybuje (nasłuchuje) zadany temat na brokerze.</a:t>
            </a:r>
          </a:p>
          <a:p>
            <a:r>
              <a:rPr lang="pl-PL" sz="1800" b="1" dirty="0" err="1"/>
              <a:t>Publish</a:t>
            </a:r>
            <a:r>
              <a:rPr lang="pl-PL" sz="1800" dirty="0"/>
              <a:t> – Publikuje (wysyła) informację na podany temat, poprzez broker, do wszystkich klientów subskrybujących dany temat.</a:t>
            </a:r>
          </a:p>
          <a:p>
            <a:r>
              <a:rPr lang="pl-PL" sz="1800" b="1" dirty="0" err="1"/>
              <a:t>Unsubscribe</a:t>
            </a:r>
            <a:r>
              <a:rPr lang="pl-PL" sz="1800" dirty="0"/>
              <a:t> – Przestaje subskrybować dany temat.</a:t>
            </a:r>
          </a:p>
          <a:p>
            <a:r>
              <a:rPr lang="pl-PL" sz="1800" b="1" dirty="0" err="1"/>
              <a:t>Disconnect</a:t>
            </a:r>
            <a:r>
              <a:rPr lang="pl-PL" sz="1800" dirty="0"/>
              <a:t> – Zamyka połączenie z brokerem.</a:t>
            </a:r>
          </a:p>
          <a:p>
            <a:endParaRPr lang="pl-PL" sz="1800" dirty="0"/>
          </a:p>
          <a:p>
            <a:r>
              <a:rPr lang="pl-PL" sz="1800" dirty="0"/>
              <a:t>Publikator może przekazać wiadomość subskrybentowi bez znajomości jego adresu IP i wiedzy o jego istnieniu.</a:t>
            </a:r>
          </a:p>
          <a:p>
            <a:r>
              <a:rPr lang="pl-PL" sz="1800" dirty="0"/>
              <a:t>Broker odbiera wiadomości od klientów publikujących, a następnie rozsyła je do klientów subskrybujących dany temat.</a:t>
            </a:r>
          </a:p>
          <a:p>
            <a:endParaRPr lang="pl-PL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793124"/>
            <a:ext cx="9601200" cy="1068859"/>
          </a:xfrm>
        </p:spPr>
        <p:txBody>
          <a:bodyPr/>
          <a:lstStyle/>
          <a:p>
            <a:r>
              <a:rPr lang="pl-PL" dirty="0"/>
              <a:t>Jakość usługi  - Q</a:t>
            </a:r>
            <a:r>
              <a:rPr lang="en-US" dirty="0" err="1"/>
              <a:t>uality</a:t>
            </a:r>
            <a:r>
              <a:rPr lang="en-US" dirty="0"/>
              <a:t> of </a:t>
            </a:r>
            <a:r>
              <a:rPr lang="pl-PL" dirty="0"/>
              <a:t>S</a:t>
            </a:r>
            <a:r>
              <a:rPr lang="en-US" dirty="0" err="1"/>
              <a:t>ervice</a:t>
            </a:r>
            <a:r>
              <a:rPr lang="pl-PL" dirty="0"/>
              <a:t> -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74570" y="1936124"/>
            <a:ext cx="9564974" cy="4038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sz="1800" dirty="0"/>
              <a:t>Każde połączenie z brokerem może mieć określoną jakość usługi </a:t>
            </a:r>
            <a:r>
              <a:rPr lang="pl-PL" sz="1800" dirty="0" err="1"/>
              <a:t>QoS</a:t>
            </a:r>
            <a:r>
              <a:rPr lang="en-US" sz="1800" dirty="0"/>
              <a:t>. </a:t>
            </a:r>
            <a:r>
              <a:rPr lang="pl-PL" sz="1800" dirty="0"/>
              <a:t>Zdefiniowane są trzy poziomy jakości usługi określające czy i ile razy wiadomość musi zostać dostarczona do subskrybenta</a:t>
            </a:r>
            <a:endParaRPr lang="en-US" sz="1800" dirty="0"/>
          </a:p>
          <a:p>
            <a:pPr lvl="1"/>
            <a:r>
              <a:rPr lang="pl-PL" sz="1800" dirty="0"/>
              <a:t>0 – </a:t>
            </a:r>
            <a:r>
              <a:rPr lang="en-US" sz="1800" dirty="0"/>
              <a:t>At most once</a:t>
            </a:r>
            <a:r>
              <a:rPr lang="pl-PL" sz="1800" dirty="0"/>
              <a:t> (Co najwyżej raz)</a:t>
            </a:r>
            <a:r>
              <a:rPr lang="en-US" sz="1800" dirty="0"/>
              <a:t> - </a:t>
            </a:r>
            <a:r>
              <a:rPr lang="pl-PL" sz="1800" i="0" dirty="0"/>
              <a:t>wysłana wiadomość nie potrzebuje potwierdzenia dostarczenia – wyślij i zapomnij,</a:t>
            </a:r>
            <a:endParaRPr lang="en-US" sz="1800" dirty="0"/>
          </a:p>
          <a:p>
            <a:pPr lvl="1"/>
            <a:r>
              <a:rPr lang="pl-PL" sz="1800" dirty="0"/>
              <a:t>1 – </a:t>
            </a:r>
            <a:r>
              <a:rPr lang="en-US" sz="1800" dirty="0"/>
              <a:t>At least once</a:t>
            </a:r>
            <a:r>
              <a:rPr lang="pl-PL" sz="1800" dirty="0"/>
              <a:t> (Przynajmniej raz)</a:t>
            </a:r>
            <a:r>
              <a:rPr lang="en-US" sz="1800" dirty="0"/>
              <a:t> - </a:t>
            </a:r>
            <a:r>
              <a:rPr lang="pl-PL" sz="1800" i="0" dirty="0"/>
              <a:t>wysłana wiadomość musi zostać dostarczona przynajmniej raz, potwierdzenie jest wymagane, wiadomość może zostać dostarczona do wielu odbiorców (wiadomość może być odebrana kilkukrotnie, jest wysyłana do subskrybenta</a:t>
            </a:r>
            <a:r>
              <a:rPr lang="pl-PL" sz="1800" dirty="0"/>
              <a:t>,</a:t>
            </a:r>
            <a:r>
              <a:rPr lang="pl-PL" sz="1800" i="0" dirty="0"/>
              <a:t> dopóki broker nie otrzyma potwierdzenia odbioru)</a:t>
            </a:r>
            <a:r>
              <a:rPr lang="en-US" sz="1800" dirty="0"/>
              <a:t>.</a:t>
            </a:r>
            <a:endParaRPr lang="en-US" sz="1800" dirty="0">
              <a:cs typeface="Calibri"/>
            </a:endParaRPr>
          </a:p>
          <a:p>
            <a:pPr lvl="1"/>
            <a:r>
              <a:rPr lang="pl-PL" sz="1800" dirty="0"/>
              <a:t>2 – </a:t>
            </a:r>
            <a:r>
              <a:rPr lang="en-US" sz="1800" dirty="0"/>
              <a:t>Exactly once </a:t>
            </a:r>
            <a:r>
              <a:rPr lang="pl-PL" sz="1800" dirty="0"/>
              <a:t>(Dokładnie raz ) </a:t>
            </a:r>
            <a:r>
              <a:rPr lang="pl-PL" sz="1800" i="0" dirty="0"/>
              <a:t>wysłana wiadomość musi zostać dostarczona dokładnie jeden raz do odbiorcy</a:t>
            </a:r>
            <a:r>
              <a:rPr lang="en-US" sz="1800" dirty="0"/>
              <a:t>.</a:t>
            </a:r>
            <a:endParaRPr lang="pl-PL" sz="1800" dirty="0"/>
          </a:p>
          <a:p>
            <a:r>
              <a:rPr lang="pl-PL" sz="1800" dirty="0"/>
              <a:t>Opcja </a:t>
            </a:r>
            <a:r>
              <a:rPr lang="pl-PL" sz="1800" dirty="0" err="1"/>
              <a:t>Retain</a:t>
            </a:r>
            <a:endParaRPr lang="pl-PL" sz="1800" dirty="0"/>
          </a:p>
          <a:p>
            <a:pPr lvl="1"/>
            <a:r>
              <a:rPr lang="pl-PL" sz="1800" dirty="0"/>
              <a:t>Domyślnie </a:t>
            </a:r>
            <a:r>
              <a:rPr lang="pl-PL" sz="1800" dirty="0" err="1"/>
              <a:t>Retain</a:t>
            </a:r>
            <a:r>
              <a:rPr lang="pl-PL" sz="1800" dirty="0"/>
              <a:t> = </a:t>
            </a:r>
            <a:r>
              <a:rPr lang="pl-PL" sz="1800" dirty="0" err="1"/>
              <a:t>false</a:t>
            </a:r>
            <a:r>
              <a:rPr lang="pl-PL" sz="1800" dirty="0"/>
              <a:t> i broker po przesłaniu opublikowanej wiadomości do wszystkich subskrybentów usuwa ją z pamięci, nowi subskrybenci nie dostaną tej wiadomości.</a:t>
            </a:r>
          </a:p>
          <a:p>
            <a:pPr lvl="1"/>
            <a:r>
              <a:rPr lang="pl-PL" sz="1800" dirty="0"/>
              <a:t>Jeśli </a:t>
            </a:r>
            <a:r>
              <a:rPr lang="pl-PL" sz="1800" dirty="0" err="1"/>
              <a:t>Retain</a:t>
            </a:r>
            <a:r>
              <a:rPr lang="pl-PL" sz="1800" dirty="0"/>
              <a:t> = </a:t>
            </a:r>
            <a:r>
              <a:rPr lang="pl-PL" sz="1800" dirty="0" err="1"/>
              <a:t>true</a:t>
            </a:r>
            <a:r>
              <a:rPr lang="pl-PL" sz="1800" dirty="0"/>
              <a:t> broker zachowuje ostatnią wiadomość w temacie i dostarcza ją do nowych subskrybentów, przydatne do przekazania stanu systemu nowym subskrybentom.</a:t>
            </a:r>
          </a:p>
          <a:p>
            <a:pPr lvl="1"/>
            <a:endParaRPr lang="en-US" sz="1800" dirty="0"/>
          </a:p>
          <a:p>
            <a:endParaRPr lang="pl-PL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00525"/>
            <a:ext cx="10972800" cy="863958"/>
          </a:xfrm>
        </p:spPr>
        <p:txBody>
          <a:bodyPr/>
          <a:lstStyle/>
          <a:p>
            <a:r>
              <a:rPr lang="pl-PL" dirty="0"/>
              <a:t>Brokerzy MQTT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01243" y="2126093"/>
            <a:ext cx="9981157" cy="3420527"/>
          </a:xfrm>
        </p:spPr>
        <p:txBody>
          <a:bodyPr/>
          <a:lstStyle/>
          <a:p>
            <a:r>
              <a:rPr lang="pl-PL" dirty="0" err="1">
                <a:hlinkClick r:id="rId2"/>
              </a:rPr>
              <a:t>Eclipse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Mosquitto™</a:t>
            </a:r>
            <a:endParaRPr lang="pl-PL" dirty="0"/>
          </a:p>
          <a:p>
            <a:r>
              <a:rPr lang="pl-PL" dirty="0" err="1">
                <a:hlinkClick r:id="rId3"/>
              </a:rPr>
              <a:t>RabbitMQ</a:t>
            </a:r>
            <a:r>
              <a:rPr lang="pl-PL" dirty="0"/>
              <a:t> </a:t>
            </a:r>
          </a:p>
          <a:p>
            <a:r>
              <a:rPr lang="pl-PL" dirty="0" err="1"/>
              <a:t>Node-RED</a:t>
            </a:r>
            <a:r>
              <a:rPr lang="pl-PL" dirty="0"/>
              <a:t> – </a:t>
            </a:r>
            <a:r>
              <a:rPr lang="pl-PL" dirty="0" err="1">
                <a:hlinkClick r:id="rId4"/>
              </a:rPr>
              <a:t>node-red-contrib-mqtt-broker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4E65F-323C-4C02-96A6-08A7B1B3B120}"/>
</file>

<file path=customXml/itemProps2.xml><?xml version="1.0" encoding="utf-8"?>
<ds:datastoreItem xmlns:ds="http://schemas.openxmlformats.org/officeDocument/2006/customXml" ds:itemID="{83AA927C-AF73-4633-8F29-91A451AD9E12}"/>
</file>

<file path=customXml/itemProps3.xml><?xml version="1.0" encoding="utf-8"?>
<ds:datastoreItem xmlns:ds="http://schemas.openxmlformats.org/officeDocument/2006/customXml" ds:itemID="{3B1100A1-8DDF-4D42-9365-90F4959B18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687</Words>
  <Application>Microsoft Office PowerPoint</Application>
  <PresentationFormat>Niestandardowy</PresentationFormat>
  <Paragraphs>96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MQTT</vt:lpstr>
      <vt:lpstr>Message Queuing Telemetry Transport (MQTT)</vt:lpstr>
      <vt:lpstr>Slajd 3</vt:lpstr>
      <vt:lpstr>Slajd 4</vt:lpstr>
      <vt:lpstr>Slajd 5</vt:lpstr>
      <vt:lpstr>Tematy - Topics</vt:lpstr>
      <vt:lpstr>Zarządzanie łącznością MQTT</vt:lpstr>
      <vt:lpstr>Jakość usługi  - Quality of Service - QoS</vt:lpstr>
      <vt:lpstr>Brokerzy MQTT</vt:lpstr>
      <vt:lpstr>Programy klienckie</vt:lpstr>
      <vt:lpstr>Przykładowe grafy komunikacji za pomocą  brokera MQTT</vt:lpstr>
      <vt:lpstr>MQTT.fx – klient Windows</vt:lpstr>
      <vt:lpstr>MQTTclient – Windows C#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303</cp:revision>
  <dcterms:created xsi:type="dcterms:W3CDTF">2019-05-11T12:46:52Z</dcterms:created>
  <dcterms:modified xsi:type="dcterms:W3CDTF">2020-06-15T22:44:31Z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