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8" r:id="rId4"/>
    <p:sldId id="269" r:id="rId5"/>
    <p:sldId id="271" r:id="rId6"/>
    <p:sldId id="289" r:id="rId7"/>
    <p:sldId id="283" r:id="rId8"/>
    <p:sldId id="287" r:id="rId9"/>
    <p:sldId id="284" r:id="rId10"/>
    <p:sldId id="281" r:id="rId11"/>
    <p:sldId id="290" r:id="rId12"/>
    <p:sldId id="291" r:id="rId13"/>
    <p:sldId id="260" r:id="rId14"/>
    <p:sldId id="261" r:id="rId15"/>
    <p:sldId id="262" r:id="rId16"/>
    <p:sldId id="272" r:id="rId17"/>
    <p:sldId id="273" r:id="rId18"/>
    <p:sldId id="275" r:id="rId19"/>
    <p:sldId id="274" r:id="rId20"/>
    <p:sldId id="277" r:id="rId21"/>
    <p:sldId id="278" r:id="rId22"/>
    <p:sldId id="263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C37CD-990B-73B0-EE60-CE6C4C88E631}" v="105" dt="2020-02-03T18:04:54.959"/>
    <p1510:client id="{58F846E5-8461-B143-42B6-5E779A672B63}" v="25" dt="2020-02-03T20:38:17.420"/>
    <p1510:client id="{66A49381-EB1F-77EB-0224-9834410E6AB7}" v="189" dt="2020-02-03T15:15:43.707"/>
    <p1510:client id="{6829B97E-15D7-0F2B-8D50-8460485FF731}" v="1176" dt="2020-02-01T19:50:09.007"/>
    <p1510:client id="{C52E0EED-1F1B-125D-20D0-D0E3513C82A7}" v="289" dt="2020-01-30T22:49:33.176"/>
    <p1510:client id="{DE5EB754-520A-0551-E491-C9259B6C55EB}" v="11" dt="2020-02-01T19:54:03.558"/>
    <p1510:client id="{F363EA16-AAE0-02E7-9637-1A1DA2F3C3D4}" v="51" dt="2020-02-01T18:29:07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66A49381-EB1F-77EB-0224-9834410E6AB7}"/>
    <pc:docChg chg="addSld modSld modMainMaster">
      <pc:chgData name="Łuksza  Andrzej" userId="S::a.luksza@we.umg.edu.pl::70282e7a-e77b-446a-8c9b-2f0ff235ca3a" providerId="AD" clId="Web-{66A49381-EB1F-77EB-0224-9834410E6AB7}" dt="2020-02-03T15:15:43.707" v="186" actId="1076"/>
      <pc:docMkLst>
        <pc:docMk/>
      </pc:docMkLst>
      <pc:sldChg chg="delSp mod setBg">
        <pc:chgData name="Łuksza  Andrzej" userId="S::a.luksza@we.umg.edu.pl::70282e7a-e77b-446a-8c9b-2f0ff235ca3a" providerId="AD" clId="Web-{66A49381-EB1F-77EB-0224-9834410E6AB7}" dt="2020-02-03T14:57:19.275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66A49381-EB1F-77EB-0224-9834410E6AB7}" dt="2020-02-03T14:56:55.181" v="1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66A49381-EB1F-77EB-0224-9834410E6AB7}" dt="2020-02-03T14:56:51.243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66A49381-EB1F-77EB-0224-9834410E6AB7}" dt="2020-02-03T14:57:29.353" v="5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66A49381-EB1F-77EB-0224-9834410E6AB7}" dt="2020-02-03T14:57:29.321" v="4" actId="1076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4:57:29.353" v="5" actId="1076"/>
          <ac:spMkLst>
            <pc:docMk/>
            <pc:sldMk cId="0" sldId="258"/>
            <ac:spMk id="51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09:56.334" v="130" actId="1076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66A49381-EB1F-77EB-0224-9834410E6AB7}" dt="2020-02-03T15:09:56.287" v="129" actId="1076"/>
          <ac:spMkLst>
            <pc:docMk/>
            <pc:sldMk cId="0" sldId="260"/>
            <ac:spMk id="7170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9:56.334" v="130" actId="1076"/>
          <ac:spMkLst>
            <pc:docMk/>
            <pc:sldMk cId="0" sldId="260"/>
            <ac:spMk id="717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0:03.755" v="132" actId="1076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66A49381-EB1F-77EB-0224-9834410E6AB7}" dt="2020-02-03T15:10:03.708" v="131" actId="1076"/>
          <ac:spMkLst>
            <pc:docMk/>
            <pc:sldMk cId="0" sldId="261"/>
            <ac:spMk id="8194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0:03.755" v="132" actId="1076"/>
          <ac:spMkLst>
            <pc:docMk/>
            <pc:sldMk cId="0" sldId="261"/>
            <ac:spMk id="819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0:34.099" v="137" actId="20577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66A49381-EB1F-77EB-0224-9834410E6AB7}" dt="2020-02-03T15:10:10.755" v="133" actId="1076"/>
          <ac:spMkLst>
            <pc:docMk/>
            <pc:sldMk cId="0" sldId="262"/>
            <ac:spMk id="9218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0:34.099" v="137" actId="20577"/>
          <ac:spMkLst>
            <pc:docMk/>
            <pc:sldMk cId="0" sldId="262"/>
            <ac:spMk id="921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5:02.754" v="176" actId="1076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66A49381-EB1F-77EB-0224-9834410E6AB7}" dt="2020-02-03T15:15:02.723" v="175" actId="1076"/>
          <ac:spMkLst>
            <pc:docMk/>
            <pc:sldMk cId="0" sldId="263"/>
            <ac:spMk id="10242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5:02.754" v="176" actId="1076"/>
          <ac:spMkLst>
            <pc:docMk/>
            <pc:sldMk cId="0" sldId="263"/>
            <ac:spMk id="1024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5:10.348" v="178" actId="1076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66A49381-EB1F-77EB-0224-9834410E6AB7}" dt="2020-02-03T15:15:10.316" v="177" actId="1076"/>
          <ac:spMkLst>
            <pc:docMk/>
            <pc:sldMk cId="0" sldId="264"/>
            <ac:spMk id="11266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5:10.348" v="178" actId="1076"/>
          <ac:spMkLst>
            <pc:docMk/>
            <pc:sldMk cId="0" sldId="264"/>
            <ac:spMk id="1126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5:24.285" v="181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66A49381-EB1F-77EB-0224-9834410E6AB7}" dt="2020-02-03T15:15:24.285" v="181" actId="1076"/>
          <ac:spMkLst>
            <pc:docMk/>
            <pc:sldMk cId="0" sldId="265"/>
            <ac:spMk id="12290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5:17.973" v="180" actId="1076"/>
          <ac:spMkLst>
            <pc:docMk/>
            <pc:sldMk cId="0" sldId="265"/>
            <ac:spMk id="1229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5:43.707" v="186" actId="1076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66A49381-EB1F-77EB-0224-9834410E6AB7}" dt="2020-02-03T15:15:43.707" v="186" actId="1076"/>
          <ac:spMkLst>
            <pc:docMk/>
            <pc:sldMk cId="0" sldId="266"/>
            <ac:spMk id="13314" creationId="{00000000-0000-0000-0000-000000000000}"/>
          </ac:spMkLst>
        </pc:spChg>
        <pc:picChg chg="mod">
          <ac:chgData name="Łuksza  Andrzej" userId="S::a.luksza@we.umg.edu.pl::70282e7a-e77b-446a-8c9b-2f0ff235ca3a" providerId="AD" clId="Web-{66A49381-EB1F-77EB-0224-9834410E6AB7}" dt="2020-02-03T15:15:33.035" v="183" actId="1076"/>
          <ac:picMkLst>
            <pc:docMk/>
            <pc:sldMk cId="0" sldId="266"/>
            <ac:picMk id="13315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66A49381-EB1F-77EB-0224-9834410E6AB7}" dt="2020-02-03T14:57:44.149" v="6" actId="1076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66A49381-EB1F-77EB-0224-9834410E6AB7}" dt="2020-02-03T14:57:44.149" v="6" actId="1076"/>
          <ac:spMkLst>
            <pc:docMk/>
            <pc:sldMk cId="0" sldId="268"/>
            <ac:spMk id="512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4:58:00.509" v="7" actId="1076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66A49381-EB1F-77EB-0224-9834410E6AB7}" dt="2020-02-03T14:58:00.509" v="7" actId="1076"/>
          <ac:spMkLst>
            <pc:docMk/>
            <pc:sldMk cId="0" sldId="269"/>
            <ac:spMk id="512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00:29.914" v="37" actId="1076"/>
        <pc:sldMkLst>
          <pc:docMk/>
          <pc:sldMk cId="0" sldId="271"/>
        </pc:sldMkLst>
        <pc:spChg chg="mod">
          <ac:chgData name="Łuksza  Andrzej" userId="S::a.luksza@we.umg.edu.pl::70282e7a-e77b-446a-8c9b-2f0ff235ca3a" providerId="AD" clId="Web-{66A49381-EB1F-77EB-0224-9834410E6AB7}" dt="2020-02-03T15:00:04.649" v="33" actId="1076"/>
          <ac:spMkLst>
            <pc:docMk/>
            <pc:sldMk cId="0" sldId="271"/>
            <ac:spMk id="7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0:10.024" v="34" actId="1076"/>
          <ac:spMkLst>
            <pc:docMk/>
            <pc:sldMk cId="0" sldId="271"/>
            <ac:spMk id="8" creationId="{00000000-0000-0000-0000-000000000000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0:29.914" v="37" actId="1076"/>
          <ac:spMkLst>
            <pc:docMk/>
            <pc:sldMk cId="0" sldId="271"/>
            <ac:spMk id="23" creationId="{00000000-0000-0000-0000-000000000000}"/>
          </ac:spMkLst>
        </pc:spChg>
        <pc:grpChg chg="mod">
          <ac:chgData name="Łuksza  Andrzej" userId="S::a.luksza@we.umg.edu.pl::70282e7a-e77b-446a-8c9b-2f0ff235ca3a" providerId="AD" clId="Web-{66A49381-EB1F-77EB-0224-9834410E6AB7}" dt="2020-02-03T15:00:22.930" v="36" actId="1076"/>
          <ac:grpSpMkLst>
            <pc:docMk/>
            <pc:sldMk cId="0" sldId="271"/>
            <ac:grpSpMk id="2" creationId="{00000000-0000-0000-0000-000000000000}"/>
          </ac:grpSpMkLst>
        </pc:grpChg>
      </pc:sldChg>
      <pc:sldChg chg="modSp mod">
        <pc:chgData name="Łuksza  Andrzej" userId="S::a.luksza@we.umg.edu.pl::70282e7a-e77b-446a-8c9b-2f0ff235ca3a" providerId="AD" clId="Web-{66A49381-EB1F-77EB-0224-9834410E6AB7}" dt="2020-02-03T15:10:50.599" v="141" actId="14100"/>
        <pc:sldMkLst>
          <pc:docMk/>
          <pc:sldMk cId="3840029711" sldId="272"/>
        </pc:sldMkLst>
        <pc:spChg chg="mod">
          <ac:chgData name="Łuksza  Andrzej" userId="S::a.luksza@we.umg.edu.pl::70282e7a-e77b-446a-8c9b-2f0ff235ca3a" providerId="AD" clId="Web-{66A49381-EB1F-77EB-0224-9834410E6AB7}" dt="2020-02-03T15:10:45.974" v="139" actId="1076"/>
          <ac:spMkLst>
            <pc:docMk/>
            <pc:sldMk cId="3840029711" sldId="272"/>
            <ac:spMk id="2" creationId="{FC67934B-4525-4C34-8DB1-98FFFD5318E9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0:50.599" v="141" actId="14100"/>
          <ac:spMkLst>
            <pc:docMk/>
            <pc:sldMk cId="3840029711" sldId="272"/>
            <ac:spMk id="3" creationId="{12DD638C-07CC-4E26-A110-67583FAFB3AD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1:11.521" v="147" actId="14100"/>
        <pc:sldMkLst>
          <pc:docMk/>
          <pc:sldMk cId="3622649078" sldId="273"/>
        </pc:sldMkLst>
        <pc:spChg chg="mod">
          <ac:chgData name="Łuksza  Andrzej" userId="S::a.luksza@we.umg.edu.pl::70282e7a-e77b-446a-8c9b-2f0ff235ca3a" providerId="AD" clId="Web-{66A49381-EB1F-77EB-0224-9834410E6AB7}" dt="2020-02-03T15:11:11.474" v="146" actId="14100"/>
          <ac:spMkLst>
            <pc:docMk/>
            <pc:sldMk cId="3622649078" sldId="273"/>
            <ac:spMk id="2" creationId="{FC67934B-4525-4C34-8DB1-98FFFD5318E9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1:11.521" v="147" actId="14100"/>
          <ac:spMkLst>
            <pc:docMk/>
            <pc:sldMk cId="3622649078" sldId="273"/>
            <ac:spMk id="3" creationId="{12DD638C-07CC-4E26-A110-67583FAFB3AD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1:29.443" v="151" actId="1076"/>
        <pc:sldMkLst>
          <pc:docMk/>
          <pc:sldMk cId="2602984628" sldId="274"/>
        </pc:sldMkLst>
        <pc:spChg chg="mod">
          <ac:chgData name="Łuksza  Andrzej" userId="S::a.luksza@we.umg.edu.pl::70282e7a-e77b-446a-8c9b-2f0ff235ca3a" providerId="AD" clId="Web-{66A49381-EB1F-77EB-0224-9834410E6AB7}" dt="2020-02-03T15:11:29.380" v="150" actId="1076"/>
          <ac:spMkLst>
            <pc:docMk/>
            <pc:sldMk cId="2602984628" sldId="274"/>
            <ac:spMk id="2" creationId="{FC67934B-4525-4C34-8DB1-98FFFD5318E9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1:29.443" v="151" actId="1076"/>
          <ac:spMkLst>
            <pc:docMk/>
            <pc:sldMk cId="2602984628" sldId="274"/>
            <ac:spMk id="3" creationId="{12DD638C-07CC-4E26-A110-67583FAFB3AD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1:20.005" v="149" actId="1076"/>
        <pc:sldMkLst>
          <pc:docMk/>
          <pc:sldMk cId="2877619407" sldId="275"/>
        </pc:sldMkLst>
        <pc:spChg chg="mod">
          <ac:chgData name="Łuksza  Andrzej" userId="S::a.luksza@we.umg.edu.pl::70282e7a-e77b-446a-8c9b-2f0ff235ca3a" providerId="AD" clId="Web-{66A49381-EB1F-77EB-0224-9834410E6AB7}" dt="2020-02-03T15:11:19.975" v="148" actId="1076"/>
          <ac:spMkLst>
            <pc:docMk/>
            <pc:sldMk cId="2877619407" sldId="275"/>
            <ac:spMk id="2" creationId="{FC67934B-4525-4C34-8DB1-98FFFD5318E9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1:20.005" v="149" actId="1076"/>
          <ac:spMkLst>
            <pc:docMk/>
            <pc:sldMk cId="2877619407" sldId="275"/>
            <ac:spMk id="3" creationId="{12DD638C-07CC-4E26-A110-67583FAFB3AD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4:50.973" v="174"/>
        <pc:sldMkLst>
          <pc:docMk/>
          <pc:sldMk cId="3761118135" sldId="277"/>
        </pc:sldMkLst>
        <pc:spChg chg="mod">
          <ac:chgData name="Łuksza  Andrzej" userId="S::a.luksza@we.umg.edu.pl::70282e7a-e77b-446a-8c9b-2f0ff235ca3a" providerId="AD" clId="Web-{66A49381-EB1F-77EB-0224-9834410E6AB7}" dt="2020-02-03T15:11:37.239" v="152" actId="1076"/>
          <ac:spMkLst>
            <pc:docMk/>
            <pc:sldMk cId="3761118135" sldId="277"/>
            <ac:spMk id="2" creationId="{44518C50-D852-400D-AFD2-EAED80A53BD8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1:37.271" v="153" actId="1076"/>
          <ac:spMkLst>
            <pc:docMk/>
            <pc:sldMk cId="3761118135" sldId="277"/>
            <ac:spMk id="3" creationId="{8F4D2699-116C-4086-AB9A-8A2A19A5D0BC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4:50.973" v="174"/>
          <ac:spMkLst>
            <pc:docMk/>
            <pc:sldMk cId="3761118135" sldId="277"/>
            <ac:spMk id="5" creationId="{689EC0A5-3C1A-4D09-A86D-9A733507494A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14:42.676" v="173"/>
        <pc:sldMkLst>
          <pc:docMk/>
          <pc:sldMk cId="1857530576" sldId="278"/>
        </pc:sldMkLst>
        <pc:spChg chg="mod">
          <ac:chgData name="Łuksza  Andrzej" userId="S::a.luksza@we.umg.edu.pl::70282e7a-e77b-446a-8c9b-2f0ff235ca3a" providerId="AD" clId="Web-{66A49381-EB1F-77EB-0224-9834410E6AB7}" dt="2020-02-03T15:12:14.177" v="163" actId="1076"/>
          <ac:spMkLst>
            <pc:docMk/>
            <pc:sldMk cId="1857530576" sldId="278"/>
            <ac:spMk id="2" creationId="{44518C50-D852-400D-AFD2-EAED80A53BD8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4:13.426" v="171"/>
          <ac:spMkLst>
            <pc:docMk/>
            <pc:sldMk cId="1857530576" sldId="278"/>
            <ac:spMk id="3" creationId="{8F4D2699-116C-4086-AB9A-8A2A19A5D0BC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14:42.676" v="173"/>
          <ac:spMkLst>
            <pc:docMk/>
            <pc:sldMk cId="1857530576" sldId="278"/>
            <ac:spMk id="5" creationId="{689EC0A5-3C1A-4D09-A86D-9A733507494A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03:36.070" v="69" actId="1076"/>
        <pc:sldMkLst>
          <pc:docMk/>
          <pc:sldMk cId="2988578430" sldId="281"/>
        </pc:sldMkLst>
        <pc:spChg chg="mod">
          <ac:chgData name="Łuksza  Andrzej" userId="S::a.luksza@we.umg.edu.pl::70282e7a-e77b-446a-8c9b-2f0ff235ca3a" providerId="AD" clId="Web-{66A49381-EB1F-77EB-0224-9834410E6AB7}" dt="2020-02-03T15:03:36.007" v="68" actId="1076"/>
          <ac:spMkLst>
            <pc:docMk/>
            <pc:sldMk cId="2988578430" sldId="281"/>
            <ac:spMk id="2" creationId="{4DF14C15-0612-41FB-B1AD-5CF224AE9A2F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3:36.070" v="69" actId="1076"/>
          <ac:spMkLst>
            <pc:docMk/>
            <pc:sldMk cId="2988578430" sldId="281"/>
            <ac:spMk id="3" creationId="{A581AF28-78C3-436A-96C5-4937C010683A}"/>
          </ac:spMkLst>
        </pc:spChg>
      </pc:sldChg>
      <pc:sldChg chg="modSp mod">
        <pc:chgData name="Łuksza  Andrzej" userId="S::a.luksza@we.umg.edu.pl::70282e7a-e77b-446a-8c9b-2f0ff235ca3a" providerId="AD" clId="Web-{66A49381-EB1F-77EB-0224-9834410E6AB7}" dt="2020-02-03T15:01:18.992" v="44" actId="1076"/>
        <pc:sldMkLst>
          <pc:docMk/>
          <pc:sldMk cId="3755397974" sldId="283"/>
        </pc:sldMkLst>
        <pc:spChg chg="mod">
          <ac:chgData name="Łuksza  Andrzej" userId="S::a.luksza@we.umg.edu.pl::70282e7a-e77b-446a-8c9b-2f0ff235ca3a" providerId="AD" clId="Web-{66A49381-EB1F-77EB-0224-9834410E6AB7}" dt="2020-02-03T15:01:18.992" v="44" actId="1076"/>
          <ac:spMkLst>
            <pc:docMk/>
            <pc:sldMk cId="3755397974" sldId="283"/>
            <ac:spMk id="2" creationId="{829CA17C-04CE-4A1B-B5A3-4401AA246E6C}"/>
          </ac:spMkLst>
        </pc:spChg>
        <pc:graphicFrameChg chg="mod">
          <ac:chgData name="Łuksza  Andrzej" userId="S::a.luksza@we.umg.edu.pl::70282e7a-e77b-446a-8c9b-2f0ff235ca3a" providerId="AD" clId="Web-{66A49381-EB1F-77EB-0224-9834410E6AB7}" dt="2020-02-03T15:01:18.961" v="43" actId="1076"/>
          <ac:graphicFrameMkLst>
            <pc:docMk/>
            <pc:sldMk cId="3755397974" sldId="283"/>
            <ac:graphicFrameMk id="4" creationId="{C786727C-CE12-4FAD-9DA1-6F80EBBDED34}"/>
          </ac:graphicFrameMkLst>
        </pc:graphicFrameChg>
      </pc:sldChg>
      <pc:sldChg chg="modSp mod">
        <pc:chgData name="Łuksza  Andrzej" userId="S::a.luksza@we.umg.edu.pl::70282e7a-e77b-446a-8c9b-2f0ff235ca3a" providerId="AD" clId="Web-{66A49381-EB1F-77EB-0224-9834410E6AB7}" dt="2020-02-03T15:03:19.898" v="67" actId="1076"/>
        <pc:sldMkLst>
          <pc:docMk/>
          <pc:sldMk cId="1016289422" sldId="284"/>
        </pc:sldMkLst>
        <pc:spChg chg="mod">
          <ac:chgData name="Łuksza  Andrzej" userId="S::a.luksza@we.umg.edu.pl::70282e7a-e77b-446a-8c9b-2f0ff235ca3a" providerId="AD" clId="Web-{66A49381-EB1F-77EB-0224-9834410E6AB7}" dt="2020-02-03T15:02:49.507" v="61" actId="20577"/>
          <ac:spMkLst>
            <pc:docMk/>
            <pc:sldMk cId="1016289422" sldId="284"/>
            <ac:spMk id="2" creationId="{57983A30-1D4A-4169-A837-7FC5D43C6A44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3:19.898" v="67" actId="1076"/>
          <ac:spMkLst>
            <pc:docMk/>
            <pc:sldMk cId="1016289422" sldId="284"/>
            <ac:spMk id="3" creationId="{1C026430-77EE-44D9-8CEB-9F5F2BC92789}"/>
          </ac:spMkLst>
        </pc:spChg>
        <pc:picChg chg="mod">
          <ac:chgData name="Łuksza  Andrzej" userId="S::a.luksza@we.umg.edu.pl::70282e7a-e77b-446a-8c9b-2f0ff235ca3a" providerId="AD" clId="Web-{66A49381-EB1F-77EB-0224-9834410E6AB7}" dt="2020-02-03T15:03:14.851" v="66" actId="1076"/>
          <ac:picMkLst>
            <pc:docMk/>
            <pc:sldMk cId="1016289422" sldId="284"/>
            <ac:picMk id="4" creationId="{EA29137E-C1B1-4C54-8F5E-C7E648CD05FA}"/>
          </ac:picMkLst>
        </pc:picChg>
      </pc:sldChg>
      <pc:sldChg chg="modSp mod">
        <pc:chgData name="Łuksza  Andrzej" userId="S::a.luksza@we.umg.edu.pl::70282e7a-e77b-446a-8c9b-2f0ff235ca3a" providerId="AD" clId="Web-{66A49381-EB1F-77EB-0224-9834410E6AB7}" dt="2020-02-03T15:02:29.070" v="56" actId="1076"/>
        <pc:sldMkLst>
          <pc:docMk/>
          <pc:sldMk cId="2352084548" sldId="287"/>
        </pc:sldMkLst>
        <pc:spChg chg="mod">
          <ac:chgData name="Łuksza  Andrzej" userId="S::a.luksza@we.umg.edu.pl::70282e7a-e77b-446a-8c9b-2f0ff235ca3a" providerId="AD" clId="Web-{66A49381-EB1F-77EB-0224-9834410E6AB7}" dt="2020-02-03T15:01:45.805" v="50" actId="1076"/>
          <ac:spMkLst>
            <pc:docMk/>
            <pc:sldMk cId="2352084548" sldId="287"/>
            <ac:spMk id="2" creationId="{57983A30-1D4A-4169-A837-7FC5D43C6A44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2:29.070" v="56" actId="1076"/>
          <ac:spMkLst>
            <pc:docMk/>
            <pc:sldMk cId="2352084548" sldId="287"/>
            <ac:spMk id="4" creationId="{7722D970-EBF5-40AD-BBF2-2E8407CDAB77}"/>
          </ac:spMkLst>
        </pc:spChg>
        <pc:picChg chg="mod">
          <ac:chgData name="Łuksza  Andrzej" userId="S::a.luksza@we.umg.edu.pl::70282e7a-e77b-446a-8c9b-2f0ff235ca3a" providerId="AD" clId="Web-{66A49381-EB1F-77EB-0224-9834410E6AB7}" dt="2020-02-03T15:02:14.117" v="54" actId="1076"/>
          <ac:picMkLst>
            <pc:docMk/>
            <pc:sldMk cId="2352084548" sldId="287"/>
            <ac:picMk id="3" creationId="{61BB84DE-7E9A-4267-A4CA-542CD5653557}"/>
          </ac:picMkLst>
        </pc:picChg>
      </pc:sldChg>
      <pc:sldChg chg="addSp modSp mod">
        <pc:chgData name="Łuksza  Andrzej" userId="S::a.luksza@we.umg.edu.pl::70282e7a-e77b-446a-8c9b-2f0ff235ca3a" providerId="AD" clId="Web-{66A49381-EB1F-77EB-0224-9834410E6AB7}" dt="2020-02-03T15:05:16.866" v="95" actId="1076"/>
        <pc:sldMkLst>
          <pc:docMk/>
          <pc:sldMk cId="1932594867" sldId="288"/>
        </pc:sldMkLst>
        <pc:spChg chg="mod">
          <ac:chgData name="Łuksza  Andrzej" userId="S::a.luksza@we.umg.edu.pl::70282e7a-e77b-446a-8c9b-2f0ff235ca3a" providerId="AD" clId="Web-{66A49381-EB1F-77EB-0224-9834410E6AB7}" dt="2020-02-03T15:04:22.023" v="88" actId="1076"/>
          <ac:spMkLst>
            <pc:docMk/>
            <pc:sldMk cId="1932594867" sldId="288"/>
            <ac:spMk id="2" creationId="{57983A30-1D4A-4169-A837-7FC5D43C6A44}"/>
          </ac:spMkLst>
        </pc:spChg>
        <pc:spChg chg="add">
          <ac:chgData name="Łuksza  Andrzej" userId="S::a.luksza@we.umg.edu.pl::70282e7a-e77b-446a-8c9b-2f0ff235ca3a" providerId="AD" clId="Web-{66A49381-EB1F-77EB-0224-9834410E6AB7}" dt="2020-02-03T15:04:57.663" v="92"/>
          <ac:spMkLst>
            <pc:docMk/>
            <pc:sldMk cId="1932594867" sldId="288"/>
            <ac:spMk id="3" creationId="{1391D86F-6066-4BC4-A89B-138FC82A3D1F}"/>
          </ac:spMkLst>
        </pc:spChg>
        <pc:spChg chg="add mod">
          <ac:chgData name="Łuksza  Andrzej" userId="S::a.luksza@we.umg.edu.pl::70282e7a-e77b-446a-8c9b-2f0ff235ca3a" providerId="AD" clId="Web-{66A49381-EB1F-77EB-0224-9834410E6AB7}" dt="2020-02-03T15:05:16.866" v="95" actId="1076"/>
          <ac:spMkLst>
            <pc:docMk/>
            <pc:sldMk cId="1932594867" sldId="288"/>
            <ac:spMk id="5" creationId="{259559DB-CB6F-4252-BF9D-C5B5E5072760}"/>
          </ac:spMkLst>
        </pc:spChg>
        <pc:picChg chg="mod">
          <ac:chgData name="Łuksza  Andrzej" userId="S::a.luksza@we.umg.edu.pl::70282e7a-e77b-446a-8c9b-2f0ff235ca3a" providerId="AD" clId="Web-{66A49381-EB1F-77EB-0224-9834410E6AB7}" dt="2020-02-03T15:04:53.132" v="91" actId="1076"/>
          <ac:picMkLst>
            <pc:docMk/>
            <pc:sldMk cId="1932594867" sldId="288"/>
            <ac:picMk id="4" creationId="{961FD74F-CE3F-4810-BDA6-94C20CFE0266}"/>
          </ac:picMkLst>
        </pc:picChg>
      </pc:sldChg>
      <pc:sldChg chg="modSp mod">
        <pc:chgData name="Łuksza  Andrzej" userId="S::a.luksza@we.umg.edu.pl::70282e7a-e77b-446a-8c9b-2f0ff235ca3a" providerId="AD" clId="Web-{66A49381-EB1F-77EB-0224-9834410E6AB7}" dt="2020-02-03T15:00:56.399" v="40" actId="1076"/>
        <pc:sldMkLst>
          <pc:docMk/>
          <pc:sldMk cId="4151673497" sldId="289"/>
        </pc:sldMkLst>
        <pc:spChg chg="mod">
          <ac:chgData name="Łuksza  Andrzej" userId="S::a.luksza@we.umg.edu.pl::70282e7a-e77b-446a-8c9b-2f0ff235ca3a" providerId="AD" clId="Web-{66A49381-EB1F-77EB-0224-9834410E6AB7}" dt="2020-02-03T15:00:56.399" v="40" actId="1076"/>
          <ac:spMkLst>
            <pc:docMk/>
            <pc:sldMk cId="4151673497" sldId="289"/>
            <ac:spMk id="2" creationId="{247222F5-6A6B-4FE0-B5B4-8F2D6893CC44}"/>
          </ac:spMkLst>
        </pc:spChg>
        <pc:graphicFrameChg chg="mod">
          <ac:chgData name="Łuksza  Andrzej" userId="S::a.luksza@we.umg.edu.pl::70282e7a-e77b-446a-8c9b-2f0ff235ca3a" providerId="AD" clId="Web-{66A49381-EB1F-77EB-0224-9834410E6AB7}" dt="2020-02-03T15:00:56.367" v="39" actId="1076"/>
          <ac:graphicFrameMkLst>
            <pc:docMk/>
            <pc:sldMk cId="4151673497" sldId="289"/>
            <ac:graphicFrameMk id="4" creationId="{C2FFB405-39EA-4889-8CE8-1E975BB8A710}"/>
          </ac:graphicFrameMkLst>
        </pc:graphicFrameChg>
      </pc:sldChg>
      <pc:sldChg chg="delSp modSp add replId">
        <pc:chgData name="Łuksza  Andrzej" userId="S::a.luksza@we.umg.edu.pl::70282e7a-e77b-446a-8c9b-2f0ff235ca3a" providerId="AD" clId="Web-{66A49381-EB1F-77EB-0224-9834410E6AB7}" dt="2020-02-03T15:09:42.381" v="126" actId="20577"/>
        <pc:sldMkLst>
          <pc:docMk/>
          <pc:sldMk cId="1893515785" sldId="290"/>
        </pc:sldMkLst>
        <pc:spChg chg="del">
          <ac:chgData name="Łuksza  Andrzej" userId="S::a.luksza@we.umg.edu.pl::70282e7a-e77b-446a-8c9b-2f0ff235ca3a" providerId="AD" clId="Web-{66A49381-EB1F-77EB-0224-9834410E6AB7}" dt="2020-02-03T15:05:29.772" v="98"/>
          <ac:spMkLst>
            <pc:docMk/>
            <pc:sldMk cId="1893515785" sldId="290"/>
            <ac:spMk id="3" creationId="{1391D86F-6066-4BC4-A89B-138FC82A3D1F}"/>
          </ac:spMkLst>
        </pc:spChg>
        <pc:spChg chg="mod">
          <ac:chgData name="Łuksza  Andrzej" userId="S::a.luksza@we.umg.edu.pl::70282e7a-e77b-446a-8c9b-2f0ff235ca3a" providerId="AD" clId="Web-{66A49381-EB1F-77EB-0224-9834410E6AB7}" dt="2020-02-03T15:09:42.381" v="126" actId="20577"/>
          <ac:spMkLst>
            <pc:docMk/>
            <pc:sldMk cId="1893515785" sldId="290"/>
            <ac:spMk id="5" creationId="{259559DB-CB6F-4252-BF9D-C5B5E5072760}"/>
          </ac:spMkLst>
        </pc:spChg>
        <pc:picChg chg="mod">
          <ac:chgData name="Łuksza  Andrzej" userId="S::a.luksza@we.umg.edu.pl::70282e7a-e77b-446a-8c9b-2f0ff235ca3a" providerId="AD" clId="Web-{66A49381-EB1F-77EB-0224-9834410E6AB7}" dt="2020-02-03T15:07:35.740" v="114" actId="1076"/>
          <ac:picMkLst>
            <pc:docMk/>
            <pc:sldMk cId="1893515785" sldId="290"/>
            <ac:picMk id="4" creationId="{961FD74F-CE3F-4810-BDA6-94C20CFE0266}"/>
          </ac:picMkLst>
        </pc:picChg>
      </pc:sldChg>
      <pc:sldMasterChg chg="mod setBg modSldLayout">
        <pc:chgData name="Łuksza  Andrzej" userId="S::a.luksza@we.umg.edu.pl::70282e7a-e77b-446a-8c9b-2f0ff235ca3a" providerId="AD" clId="Web-{66A49381-EB1F-77EB-0224-9834410E6AB7}" dt="2020-02-03T14:57:19.275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66A49381-EB1F-77EB-0224-9834410E6AB7}" dt="2020-02-03T14:57:19.275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Łuksza  Andrzej" userId="S::a.luksza@we.umg.edu.pl::70282e7a-e77b-446a-8c9b-2f0ff235ca3a" providerId="AD" clId="Web-{58F846E5-8461-B143-42B6-5E779A672B63}"/>
    <pc:docChg chg="modSld">
      <pc:chgData name="Łuksza  Andrzej" userId="S::a.luksza@we.umg.edu.pl::70282e7a-e77b-446a-8c9b-2f0ff235ca3a" providerId="AD" clId="Web-{58F846E5-8461-B143-42B6-5E779A672B63}" dt="2020-02-03T20:38:17.420" v="24" actId="14100"/>
      <pc:docMkLst>
        <pc:docMk/>
      </pc:docMkLst>
      <pc:sldChg chg="modSp">
        <pc:chgData name="Łuksza  Andrzej" userId="S::a.luksza@we.umg.edu.pl::70282e7a-e77b-446a-8c9b-2f0ff235ca3a" providerId="AD" clId="Web-{58F846E5-8461-B143-42B6-5E779A672B63}" dt="2020-02-03T20:38:17.420" v="24" actId="14100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58F846E5-8461-B143-42B6-5E779A672B63}" dt="2020-02-03T20:38:17.420" v="24" actId="14100"/>
          <ac:spMkLst>
            <pc:docMk/>
            <pc:sldMk cId="0" sldId="264"/>
            <ac:spMk id="11267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8F846E5-8461-B143-42B6-5E779A672B63}" dt="2020-02-03T20:37:10.858" v="4" actId="20577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58F846E5-8461-B143-42B6-5E779A672B63}" dt="2020-02-03T20:37:10.858" v="4" actId="20577"/>
          <ac:spMkLst>
            <pc:docMk/>
            <pc:sldMk cId="0" sldId="268"/>
            <ac:spMk id="512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447C37CD-990B-73B0-EE60-CE6C4C88E631}"/>
    <pc:docChg chg="delSld modSld">
      <pc:chgData name="Łuksza  Andrzej" userId="S::a.luksza@we.umg.edu.pl::70282e7a-e77b-446a-8c9b-2f0ff235ca3a" providerId="AD" clId="Web-{447C37CD-990B-73B0-EE60-CE6C4C88E631}" dt="2020-02-03T18:04:54.959" v="101" actId="1076"/>
      <pc:docMkLst>
        <pc:docMk/>
      </pc:docMkLst>
      <pc:sldChg chg="modSp">
        <pc:chgData name="Łuksza  Andrzej" userId="S::a.luksza@we.umg.edu.pl::70282e7a-e77b-446a-8c9b-2f0ff235ca3a" providerId="AD" clId="Web-{447C37CD-990B-73B0-EE60-CE6C4C88E631}" dt="2020-02-03T17:54:06.852" v="6" actId="20577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447C37CD-990B-73B0-EE60-CE6C4C88E631}" dt="2020-02-03T17:54:06.852" v="6" actId="20577"/>
          <ac:spMkLst>
            <pc:docMk/>
            <pc:sldMk cId="0" sldId="268"/>
            <ac:spMk id="512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447C37CD-990B-73B0-EE60-CE6C4C88E631}" dt="2020-02-03T18:04:54.959" v="101" actId="1076"/>
        <pc:sldMkLst>
          <pc:docMk/>
          <pc:sldMk cId="1857530576" sldId="278"/>
        </pc:sldMkLst>
        <pc:spChg chg="mod">
          <ac:chgData name="Łuksza  Andrzej" userId="S::a.luksza@we.umg.edu.pl::70282e7a-e77b-446a-8c9b-2f0ff235ca3a" providerId="AD" clId="Web-{447C37CD-990B-73B0-EE60-CE6C4C88E631}" dt="2020-02-03T18:04:54.959" v="101" actId="1076"/>
          <ac:spMkLst>
            <pc:docMk/>
            <pc:sldMk cId="1857530576" sldId="278"/>
            <ac:spMk id="5" creationId="{689EC0A5-3C1A-4D09-A86D-9A733507494A}"/>
          </ac:spMkLst>
        </pc:spChg>
      </pc:sldChg>
      <pc:sldChg chg="modSp">
        <pc:chgData name="Łuksza  Andrzej" userId="S::a.luksza@we.umg.edu.pl::70282e7a-e77b-446a-8c9b-2f0ff235ca3a" providerId="AD" clId="Web-{447C37CD-990B-73B0-EE60-CE6C4C88E631}" dt="2020-02-03T17:56:48.349" v="44" actId="20577"/>
        <pc:sldMkLst>
          <pc:docMk/>
          <pc:sldMk cId="2988578430" sldId="281"/>
        </pc:sldMkLst>
        <pc:spChg chg="mod">
          <ac:chgData name="Łuksza  Andrzej" userId="S::a.luksza@we.umg.edu.pl::70282e7a-e77b-446a-8c9b-2f0ff235ca3a" providerId="AD" clId="Web-{447C37CD-990B-73B0-EE60-CE6C4C88E631}" dt="2020-02-03T17:56:48.349" v="44" actId="20577"/>
          <ac:spMkLst>
            <pc:docMk/>
            <pc:sldMk cId="2988578430" sldId="281"/>
            <ac:spMk id="3" creationId="{A581AF28-78C3-436A-96C5-4937C010683A}"/>
          </ac:spMkLst>
        </pc:spChg>
      </pc:sldChg>
      <pc:sldChg chg="modSp del">
        <pc:chgData name="Łuksza  Andrzej" userId="S::a.luksza@we.umg.edu.pl::70282e7a-e77b-446a-8c9b-2f0ff235ca3a" providerId="AD" clId="Web-{447C37CD-990B-73B0-EE60-CE6C4C88E631}" dt="2020-02-03T18:02:08.610" v="95"/>
        <pc:sldMkLst>
          <pc:docMk/>
          <pc:sldMk cId="1932594867" sldId="288"/>
        </pc:sldMkLst>
        <pc:spChg chg="mod">
          <ac:chgData name="Łuksza  Andrzej" userId="S::a.luksza@we.umg.edu.pl::70282e7a-e77b-446a-8c9b-2f0ff235ca3a" providerId="AD" clId="Web-{447C37CD-990B-73B0-EE60-CE6C4C88E631}" dt="2020-02-03T17:57:53.833" v="66" actId="14100"/>
          <ac:spMkLst>
            <pc:docMk/>
            <pc:sldMk cId="1932594867" sldId="288"/>
            <ac:spMk id="2" creationId="{57983A30-1D4A-4169-A837-7FC5D43C6A44}"/>
          </ac:spMkLst>
        </pc:spChg>
        <pc:spChg chg="mod">
          <ac:chgData name="Łuksza  Andrzej" userId="S::a.luksza@we.umg.edu.pl::70282e7a-e77b-446a-8c9b-2f0ff235ca3a" providerId="AD" clId="Web-{447C37CD-990B-73B0-EE60-CE6C4C88E631}" dt="2020-02-03T18:00:23.767" v="86" actId="1076"/>
          <ac:spMkLst>
            <pc:docMk/>
            <pc:sldMk cId="1932594867" sldId="288"/>
            <ac:spMk id="5" creationId="{259559DB-CB6F-4252-BF9D-C5B5E5072760}"/>
          </ac:spMkLst>
        </pc:spChg>
        <pc:picChg chg="mod">
          <ac:chgData name="Łuksza  Andrzej" userId="S::a.luksza@we.umg.edu.pl::70282e7a-e77b-446a-8c9b-2f0ff235ca3a" providerId="AD" clId="Web-{447C37CD-990B-73B0-EE60-CE6C4C88E631}" dt="2020-02-03T17:58:08.082" v="68" actId="14100"/>
          <ac:picMkLst>
            <pc:docMk/>
            <pc:sldMk cId="1932594867" sldId="288"/>
            <ac:picMk id="4" creationId="{961FD74F-CE3F-4810-BDA6-94C20CFE0266}"/>
          </ac:picMkLst>
        </pc:picChg>
      </pc:sldChg>
      <pc:sldChg chg="modSp">
        <pc:chgData name="Łuksza  Andrzej" userId="S::a.luksza@we.umg.edu.pl::70282e7a-e77b-446a-8c9b-2f0ff235ca3a" providerId="AD" clId="Web-{447C37CD-990B-73B0-EE60-CE6C4C88E631}" dt="2020-02-03T18:02:29.172" v="98" actId="20577"/>
        <pc:sldMkLst>
          <pc:docMk/>
          <pc:sldMk cId="1893515785" sldId="290"/>
        </pc:sldMkLst>
        <pc:spChg chg="mod">
          <ac:chgData name="Łuksza  Andrzej" userId="S::a.luksza@we.umg.edu.pl::70282e7a-e77b-446a-8c9b-2f0ff235ca3a" providerId="AD" clId="Web-{447C37CD-990B-73B0-EE60-CE6C4C88E631}" dt="2020-02-03T18:02:29.172" v="98" actId="20577"/>
          <ac:spMkLst>
            <pc:docMk/>
            <pc:sldMk cId="1893515785" sldId="290"/>
            <ac:spMk id="5" creationId="{259559DB-CB6F-4252-BF9D-C5B5E50727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krmpc15.am.gdynia.pl/www/serwis/service.asmx" TargetMode="External"/><Relationship Id="rId2" Type="http://schemas.openxmlformats.org/officeDocument/2006/relationships/hyperlink" Target="http://wekrmpc15.am.gdynia.pl/www/serwisSQL/service.asm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go.am.gdynia.pl/www/RestWebApi/Help/Api/GET-api-Measurements-id" TargetMode="External"/><Relationship Id="rId2" Type="http://schemas.openxmlformats.org/officeDocument/2006/relationships/hyperlink" Target="http://argo.am.gdynia.pl/www/RestWebApi/Help/Api/GET-api-Measuremen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rgo.am.gdynia.pl/www/RestWebApi/Help/Api/DELETE-api-Measurements-id" TargetMode="External"/><Relationship Id="rId5" Type="http://schemas.openxmlformats.org/officeDocument/2006/relationships/hyperlink" Target="http://argo.am.gdynia.pl/www/RestWebApi/Help/Api/POST-api-Measurements" TargetMode="External"/><Relationship Id="rId4" Type="http://schemas.openxmlformats.org/officeDocument/2006/relationships/hyperlink" Target="http://argo.am.gdynia.pl/www/RestWebApi/Help/Api/PUT-api-Measurements-i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pPr eaLnBrk="1" hangingPunct="1"/>
            <a:r>
              <a:rPr lang="pl-PL" sz="4000"/>
              <a:t>Usługi sieciowe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DF14C15-0612-41FB-B1AD-5CF224A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r>
              <a:rPr lang="pl-PL">
                <a:cs typeface="Calibri"/>
              </a:rPr>
              <a:t>Metoda POST  - dodawanie wierszy do tabeli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581AF28-78C3-436A-96C5-4937C010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7585"/>
            <a:ext cx="10972800" cy="452596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Format żądania: </a:t>
            </a:r>
            <a:r>
              <a:rPr lang="pl-PL" dirty="0" err="1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application</a:t>
            </a:r>
            <a:r>
              <a:rPr lang="pl-PL" dirty="0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/</a:t>
            </a:r>
            <a:r>
              <a:rPr lang="pl-PL" dirty="0" err="1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json</a:t>
            </a:r>
            <a:r>
              <a:rPr lang="pl-PL" dirty="0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text</a:t>
            </a:r>
            <a:r>
              <a:rPr lang="pl-PL" dirty="0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/</a:t>
            </a:r>
            <a:r>
              <a:rPr lang="pl-PL" dirty="0" err="1">
                <a:solidFill>
                  <a:srgbClr val="000000"/>
                </a:solidFill>
                <a:highlight>
                  <a:srgbClr val="00FFFF"/>
                </a:highlight>
                <a:ea typeface="+mn-lt"/>
                <a:cs typeface="+mn-lt"/>
              </a:rPr>
              <a:t>json</a:t>
            </a:r>
            <a:endParaRPr lang="pl-PL" dirty="0">
              <a:solidFill>
                <a:srgbClr val="000000"/>
              </a:solidFill>
              <a:highlight>
                <a:srgbClr val="00FFFF"/>
              </a:highlight>
              <a:cs typeface="Calibri"/>
            </a:endParaRPr>
          </a:p>
          <a:p>
            <a:pPr marL="457200" lvl="1" indent="0">
              <a:buNone/>
            </a:pPr>
            <a:r>
              <a:rPr lang="pl-PL" dirty="0">
                <a:latin typeface="Consolas"/>
                <a:cs typeface="Calibri"/>
              </a:rPr>
              <a:t>{
  "</a:t>
            </a:r>
            <a:r>
              <a:rPr lang="pl-PL" dirty="0" err="1">
                <a:latin typeface="Consolas"/>
                <a:cs typeface="Calibri"/>
              </a:rPr>
              <a:t>MeasurementId</a:t>
            </a:r>
            <a:r>
              <a:rPr lang="pl-PL" dirty="0">
                <a:latin typeface="Consolas"/>
                <a:cs typeface="Calibri"/>
              </a:rPr>
              <a:t>": 1,
  "Author": "</a:t>
            </a:r>
            <a:r>
              <a:rPr lang="pl-PL" dirty="0" err="1">
                <a:latin typeface="Consolas"/>
                <a:cs typeface="Calibri"/>
              </a:rPr>
              <a:t>sample</a:t>
            </a:r>
            <a:r>
              <a:rPr lang="pl-PL" dirty="0">
                <a:latin typeface="Consolas"/>
                <a:cs typeface="Calibri"/>
              </a:rPr>
              <a:t> string 2",
  "</a:t>
            </a:r>
            <a:r>
              <a:rPr lang="pl-PL" dirty="0" err="1">
                <a:latin typeface="Consolas"/>
                <a:cs typeface="Calibri"/>
              </a:rPr>
              <a:t>Gage</a:t>
            </a:r>
            <a:r>
              <a:rPr lang="pl-PL" dirty="0">
                <a:latin typeface="Consolas"/>
                <a:cs typeface="Calibri"/>
              </a:rPr>
              <a:t>": "</a:t>
            </a:r>
            <a:r>
              <a:rPr lang="pl-PL" dirty="0" err="1">
                <a:latin typeface="Consolas"/>
                <a:cs typeface="Calibri"/>
              </a:rPr>
              <a:t>sample</a:t>
            </a:r>
            <a:r>
              <a:rPr lang="pl-PL" dirty="0">
                <a:latin typeface="Consolas"/>
                <a:cs typeface="Calibri"/>
              </a:rPr>
              <a:t> string 3",
  "</a:t>
            </a:r>
            <a:r>
              <a:rPr lang="pl-PL" dirty="0" err="1">
                <a:latin typeface="Consolas"/>
                <a:cs typeface="Calibri"/>
              </a:rPr>
              <a:t>Date</a:t>
            </a:r>
            <a:r>
              <a:rPr lang="pl-PL" dirty="0">
                <a:latin typeface="Consolas"/>
                <a:cs typeface="Calibri"/>
              </a:rPr>
              <a:t>": "2020-02-01T19:19:38.934637+01:00"
}</a:t>
            </a:r>
          </a:p>
          <a:p>
            <a:r>
              <a:rPr lang="pl-PL" dirty="0">
                <a:highlight>
                  <a:srgbClr val="00FFFF"/>
                </a:highlight>
                <a:ea typeface="+mn-lt"/>
                <a:cs typeface="+mn-lt"/>
              </a:rPr>
              <a:t>Format żądania: </a:t>
            </a:r>
            <a:r>
              <a:rPr lang="pl-PL" dirty="0" err="1">
                <a:highlight>
                  <a:srgbClr val="00FFFF"/>
                </a:highlight>
                <a:ea typeface="+mn-lt"/>
                <a:cs typeface="+mn-lt"/>
              </a:rPr>
              <a:t>application</a:t>
            </a:r>
            <a:r>
              <a:rPr lang="pl-PL" dirty="0">
                <a:highlight>
                  <a:srgbClr val="00FFFF"/>
                </a:highlight>
                <a:ea typeface="+mn-lt"/>
                <a:cs typeface="+mn-lt"/>
              </a:rPr>
              <a:t>/</a:t>
            </a:r>
            <a:r>
              <a:rPr lang="pl-PL" dirty="0" err="1">
                <a:highlight>
                  <a:srgbClr val="00FFFF"/>
                </a:highlight>
                <a:ea typeface="+mn-lt"/>
                <a:cs typeface="+mn-lt"/>
              </a:rPr>
              <a:t>xml</a:t>
            </a:r>
            <a:r>
              <a:rPr lang="pl-PL" dirty="0">
                <a:highlight>
                  <a:srgbClr val="00FFFF"/>
                </a:highlight>
                <a:ea typeface="+mn-lt"/>
                <a:cs typeface="+mn-lt"/>
              </a:rPr>
              <a:t>, </a:t>
            </a:r>
            <a:r>
              <a:rPr lang="pl-PL" dirty="0" err="1">
                <a:highlight>
                  <a:srgbClr val="00FFFF"/>
                </a:highlight>
                <a:ea typeface="+mn-lt"/>
                <a:cs typeface="+mn-lt"/>
              </a:rPr>
              <a:t>text</a:t>
            </a:r>
            <a:r>
              <a:rPr lang="pl-PL" dirty="0">
                <a:highlight>
                  <a:srgbClr val="00FFFF"/>
                </a:highlight>
                <a:ea typeface="+mn-lt"/>
                <a:cs typeface="+mn-lt"/>
              </a:rPr>
              <a:t>/</a:t>
            </a:r>
            <a:r>
              <a:rPr lang="pl-PL" dirty="0" err="1">
                <a:highlight>
                  <a:srgbClr val="00FFFF"/>
                </a:highlight>
                <a:ea typeface="+mn-lt"/>
                <a:cs typeface="+mn-lt"/>
              </a:rPr>
              <a:t>xml</a:t>
            </a:r>
            <a:endParaRPr lang="pl-PL" dirty="0">
              <a:highlight>
                <a:srgbClr val="00FFFF"/>
              </a:highlight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pl-PL" dirty="0">
                <a:latin typeface="Consolas"/>
                <a:ea typeface="+mn-lt"/>
                <a:cs typeface="+mn-lt"/>
              </a:rPr>
              <a:t>&lt;</a:t>
            </a:r>
            <a:r>
              <a:rPr lang="pl-PL" dirty="0" err="1">
                <a:latin typeface="Consolas"/>
                <a:ea typeface="+mn-lt"/>
                <a:cs typeface="+mn-lt"/>
              </a:rPr>
              <a:t>Measurement</a:t>
            </a:r>
            <a:r>
              <a:rPr lang="pl-PL" dirty="0">
                <a:latin typeface="Consolas"/>
                <a:ea typeface="+mn-lt"/>
                <a:cs typeface="+mn-lt"/>
              </a:rPr>
              <a:t> </a:t>
            </a:r>
            <a:r>
              <a:rPr lang="pl-PL" dirty="0" err="1">
                <a:latin typeface="Consolas"/>
                <a:ea typeface="+mn-lt"/>
                <a:cs typeface="+mn-lt"/>
              </a:rPr>
              <a:t>xmlns:i</a:t>
            </a:r>
            <a:r>
              <a:rPr lang="pl-PL" dirty="0">
                <a:latin typeface="Consolas"/>
                <a:ea typeface="+mn-lt"/>
                <a:cs typeface="+mn-lt"/>
              </a:rPr>
              <a:t>="http://www.w3.org/2001/XMLSchema-instance" </a:t>
            </a:r>
            <a:r>
              <a:rPr lang="pl-PL" dirty="0" err="1">
                <a:latin typeface="Consolas"/>
                <a:ea typeface="+mn-lt"/>
                <a:cs typeface="+mn-lt"/>
              </a:rPr>
              <a:t>xmlns</a:t>
            </a:r>
            <a:r>
              <a:rPr lang="pl-PL" dirty="0">
                <a:latin typeface="Consolas"/>
                <a:ea typeface="+mn-lt"/>
                <a:cs typeface="+mn-lt"/>
              </a:rPr>
              <a:t>="http://schemas.datacontract.org/2004/07/</a:t>
            </a:r>
            <a:r>
              <a:rPr lang="pl-PL" dirty="0" err="1">
                <a:latin typeface="Consolas"/>
                <a:ea typeface="+mn-lt"/>
                <a:cs typeface="+mn-lt"/>
              </a:rPr>
              <a:t>RestWebApi.Models</a:t>
            </a:r>
            <a:r>
              <a:rPr lang="pl-PL" dirty="0">
                <a:latin typeface="Consolas"/>
                <a:ea typeface="+mn-lt"/>
                <a:cs typeface="+mn-lt"/>
              </a:rPr>
              <a:t>"&gt;</a:t>
            </a:r>
            <a:br>
              <a:rPr lang="pl-PL" dirty="0">
                <a:latin typeface="Consolas"/>
                <a:ea typeface="+mn-lt"/>
                <a:cs typeface="+mn-lt"/>
              </a:rPr>
            </a:br>
            <a:r>
              <a:rPr lang="pl-PL" dirty="0">
                <a:latin typeface="Consolas"/>
                <a:ea typeface="+mn-lt"/>
                <a:cs typeface="+mn-lt"/>
              </a:rPr>
              <a:t>  &lt;Author&gt;</a:t>
            </a:r>
            <a:r>
              <a:rPr lang="pl-PL" dirty="0" err="1">
                <a:latin typeface="Consolas"/>
                <a:ea typeface="+mn-lt"/>
                <a:cs typeface="+mn-lt"/>
              </a:rPr>
              <a:t>sample</a:t>
            </a:r>
            <a:r>
              <a:rPr lang="pl-PL" dirty="0">
                <a:latin typeface="Consolas"/>
                <a:ea typeface="+mn-lt"/>
                <a:cs typeface="+mn-lt"/>
              </a:rPr>
              <a:t> string 2&lt;/Author&gt;</a:t>
            </a:r>
            <a:br>
              <a:rPr lang="pl-PL" dirty="0">
                <a:latin typeface="Consolas"/>
                <a:ea typeface="+mn-lt"/>
                <a:cs typeface="+mn-lt"/>
              </a:rPr>
            </a:br>
            <a:r>
              <a:rPr lang="pl-PL" dirty="0">
                <a:latin typeface="Consolas"/>
                <a:ea typeface="+mn-lt"/>
                <a:cs typeface="+mn-lt"/>
              </a:rPr>
              <a:t>  &lt;Date&gt;2020-02-01T19:19:38.934637+01:00&lt;/</a:t>
            </a:r>
            <a:r>
              <a:rPr lang="pl-PL" dirty="0" err="1">
                <a:latin typeface="Consolas"/>
                <a:ea typeface="+mn-lt"/>
                <a:cs typeface="+mn-lt"/>
              </a:rPr>
              <a:t>Date</a:t>
            </a:r>
            <a:r>
              <a:rPr lang="pl-PL" dirty="0">
                <a:latin typeface="Consolas"/>
                <a:ea typeface="+mn-lt"/>
                <a:cs typeface="+mn-lt"/>
              </a:rPr>
              <a:t>&gt;</a:t>
            </a:r>
            <a:br>
              <a:rPr lang="pl-PL" dirty="0">
                <a:latin typeface="Consolas"/>
                <a:ea typeface="+mn-lt"/>
                <a:cs typeface="+mn-lt"/>
              </a:rPr>
            </a:br>
            <a:r>
              <a:rPr lang="pl-PL" dirty="0">
                <a:latin typeface="Consolas"/>
                <a:ea typeface="+mn-lt"/>
                <a:cs typeface="+mn-lt"/>
              </a:rPr>
              <a:t>  &lt;</a:t>
            </a:r>
            <a:r>
              <a:rPr lang="pl-PL" dirty="0" err="1">
                <a:latin typeface="Consolas"/>
                <a:ea typeface="+mn-lt"/>
                <a:cs typeface="+mn-lt"/>
              </a:rPr>
              <a:t>Gage</a:t>
            </a:r>
            <a:r>
              <a:rPr lang="pl-PL" dirty="0">
                <a:latin typeface="Consolas"/>
                <a:ea typeface="+mn-lt"/>
                <a:cs typeface="+mn-lt"/>
              </a:rPr>
              <a:t>&gt;</a:t>
            </a:r>
            <a:r>
              <a:rPr lang="pl-PL" dirty="0" err="1">
                <a:latin typeface="Consolas"/>
                <a:ea typeface="+mn-lt"/>
                <a:cs typeface="+mn-lt"/>
              </a:rPr>
              <a:t>sample</a:t>
            </a:r>
            <a:r>
              <a:rPr lang="pl-PL" dirty="0">
                <a:latin typeface="Consolas"/>
                <a:ea typeface="+mn-lt"/>
                <a:cs typeface="+mn-lt"/>
              </a:rPr>
              <a:t> string 3&lt;/</a:t>
            </a:r>
            <a:r>
              <a:rPr lang="pl-PL" dirty="0" err="1">
                <a:latin typeface="Consolas"/>
                <a:ea typeface="+mn-lt"/>
                <a:cs typeface="+mn-lt"/>
              </a:rPr>
              <a:t>Gage</a:t>
            </a:r>
            <a:r>
              <a:rPr lang="pl-PL" dirty="0">
                <a:latin typeface="Consolas"/>
                <a:ea typeface="+mn-lt"/>
                <a:cs typeface="+mn-lt"/>
              </a:rPr>
              <a:t>&gt;</a:t>
            </a:r>
            <a:br>
              <a:rPr lang="pl-PL" dirty="0">
                <a:latin typeface="Consolas"/>
                <a:ea typeface="+mn-lt"/>
                <a:cs typeface="+mn-lt"/>
              </a:rPr>
            </a:br>
            <a:r>
              <a:rPr lang="pl-PL" dirty="0">
                <a:latin typeface="Consolas"/>
                <a:ea typeface="+mn-lt"/>
                <a:cs typeface="+mn-lt"/>
              </a:rPr>
              <a:t>  &lt;MeasurementId&gt;1&lt;/</a:t>
            </a:r>
            <a:r>
              <a:rPr lang="pl-PL" dirty="0" err="1">
                <a:latin typeface="Consolas"/>
                <a:ea typeface="+mn-lt"/>
                <a:cs typeface="+mn-lt"/>
              </a:rPr>
              <a:t>MeasurementId</a:t>
            </a:r>
            <a:r>
              <a:rPr lang="pl-PL" dirty="0">
                <a:latin typeface="Consolas"/>
                <a:ea typeface="+mn-lt"/>
                <a:cs typeface="+mn-lt"/>
              </a:rPr>
              <a:t>&gt;</a:t>
            </a:r>
            <a:br>
              <a:rPr lang="pl-PL" dirty="0">
                <a:latin typeface="Consolas"/>
                <a:ea typeface="+mn-lt"/>
                <a:cs typeface="+mn-lt"/>
              </a:rPr>
            </a:br>
            <a:r>
              <a:rPr lang="pl-PL" dirty="0">
                <a:latin typeface="Consolas"/>
                <a:ea typeface="+mn-lt"/>
                <a:cs typeface="+mn-lt"/>
              </a:rPr>
              <a:t>&lt;/</a:t>
            </a:r>
            <a:r>
              <a:rPr lang="pl-PL" dirty="0" err="1">
                <a:latin typeface="Consolas"/>
                <a:ea typeface="+mn-lt"/>
                <a:cs typeface="+mn-lt"/>
              </a:rPr>
              <a:t>Measurement</a:t>
            </a:r>
            <a:r>
              <a:rPr lang="pl-PL" dirty="0">
                <a:latin typeface="Consolas"/>
                <a:ea typeface="+mn-lt"/>
                <a:cs typeface="+mn-lt"/>
              </a:rPr>
              <a:t>&gt;</a:t>
            </a:r>
            <a:endParaRPr lang="pl-PL" dirty="0">
              <a:ea typeface="+mn-lt"/>
              <a:cs typeface="+mn-lt"/>
            </a:endParaRPr>
          </a:p>
          <a:p>
            <a:r>
              <a:rPr lang="pl-PL" dirty="0">
                <a:highlight>
                  <a:srgbClr val="00FFFF"/>
                </a:highlight>
                <a:ea typeface="+mn-lt"/>
                <a:cs typeface="+mn-lt"/>
              </a:rPr>
              <a:t>Format odpowiedzi</a:t>
            </a:r>
            <a:endParaRPr lang="pl-PL" dirty="0">
              <a:highlight>
                <a:srgbClr val="00FFFF"/>
              </a:highlight>
              <a:cs typeface="Calibri"/>
            </a:endParaRPr>
          </a:p>
          <a:p>
            <a:pPr lvl="1"/>
            <a:r>
              <a:rPr lang="pl-PL" dirty="0">
                <a:latin typeface="Calibri"/>
                <a:cs typeface="Calibri"/>
              </a:rPr>
              <a:t>odpowiedzą jest dodany do tabeli wiersz w odpowiednim z powyższych formatów JSON lub XML, pola </a:t>
            </a:r>
            <a:r>
              <a:rPr lang="pl-PL" dirty="0">
                <a:latin typeface="Consolas"/>
                <a:cs typeface="Calibri"/>
              </a:rPr>
              <a:t>"</a:t>
            </a:r>
            <a:r>
              <a:rPr lang="pl-PL" dirty="0" err="1">
                <a:latin typeface="Consolas"/>
                <a:cs typeface="Calibri"/>
              </a:rPr>
              <a:t>MeasurementId</a:t>
            </a:r>
            <a:r>
              <a:rPr lang="pl-PL" dirty="0">
                <a:latin typeface="Consolas"/>
                <a:cs typeface="Calibri"/>
              </a:rPr>
              <a:t>" i "</a:t>
            </a:r>
            <a:r>
              <a:rPr lang="pl-PL" dirty="0" err="1">
                <a:latin typeface="Consolas"/>
                <a:cs typeface="Calibri"/>
              </a:rPr>
              <a:t>Date</a:t>
            </a:r>
            <a:r>
              <a:rPr lang="pl-PL" dirty="0">
                <a:latin typeface="Consolas"/>
                <a:cs typeface="Calibri"/>
              </a:rPr>
              <a:t>"</a:t>
            </a:r>
            <a:r>
              <a:rPr lang="pl-PL" dirty="0">
                <a:latin typeface="Calibri"/>
                <a:cs typeface="Calibri"/>
              </a:rPr>
              <a:t>  są opcjonalne i w żądaniu można je pominąć, w odpowiedzi dostaje się pełne dane z wartościami domyślnymi dodanymi przez serwer</a:t>
            </a:r>
          </a:p>
          <a:p>
            <a:pPr marL="457200" lvl="1" indent="0">
              <a:buNone/>
            </a:pPr>
            <a:endParaRPr lang="pl-PL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5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7983A30-1D4A-4169-A837-7FC5D43C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8403"/>
            <a:ext cx="10972800" cy="1143000"/>
          </a:xfrm>
        </p:spPr>
        <p:txBody>
          <a:bodyPr>
            <a:normAutofit/>
          </a:bodyPr>
          <a:lstStyle/>
          <a:p>
            <a:r>
              <a:rPr lang="pl-PL" sz="2800" dirty="0">
                <a:cs typeface="Calibri"/>
              </a:rPr>
              <a:t>Żądanie metodą POST  i odpowiedź XML – dodanie wiersza (zasobu)</a:t>
            </a:r>
            <a:r>
              <a:rPr lang="pl-PL" sz="4000" dirty="0">
                <a:cs typeface="Calibri"/>
              </a:rPr>
              <a:t/>
            </a:r>
            <a:br>
              <a:rPr lang="pl-PL" sz="4000" dirty="0">
                <a:cs typeface="Calibri"/>
              </a:rPr>
            </a:br>
            <a:r>
              <a:rPr lang="pl-PL" sz="1800" dirty="0">
                <a:cs typeface="Calibri"/>
              </a:rPr>
              <a:t>Nagłówki: </a:t>
            </a:r>
            <a:r>
              <a:rPr lang="pl-PL" sz="1800" dirty="0" err="1">
                <a:ea typeface="+mj-lt"/>
                <a:cs typeface="+mj-lt"/>
              </a:rPr>
              <a:t>Accept</a:t>
            </a:r>
            <a:r>
              <a:rPr lang="pl-PL" sz="1800" dirty="0">
                <a:cs typeface="Calibri"/>
              </a:rPr>
              <a:t>: </a:t>
            </a:r>
            <a:r>
              <a:rPr lang="pl-PL" sz="1800" dirty="0" err="1">
                <a:ea typeface="+mj-lt"/>
                <a:cs typeface="+mj-lt"/>
              </a:rPr>
              <a:t>application</a:t>
            </a:r>
            <a:r>
              <a:rPr lang="pl-PL" sz="1800" dirty="0">
                <a:ea typeface="+mj-lt"/>
                <a:cs typeface="+mj-lt"/>
              </a:rPr>
              <a:t>/</a:t>
            </a:r>
            <a:r>
              <a:rPr lang="pl-PL" sz="1800" dirty="0" err="1">
                <a:ea typeface="+mj-lt"/>
                <a:cs typeface="+mj-lt"/>
              </a:rPr>
              <a:t>xml</a:t>
            </a:r>
            <a:r>
              <a:rPr lang="pl-PL" sz="1800" dirty="0">
                <a:cs typeface="Calibri"/>
              </a:rPr>
              <a:t>, </a:t>
            </a:r>
            <a:r>
              <a:rPr lang="pl-PL" sz="1800" dirty="0">
                <a:ea typeface="+mj-lt"/>
                <a:cs typeface="+mj-lt"/>
              </a:rPr>
              <a:t>Content-</a:t>
            </a:r>
            <a:r>
              <a:rPr lang="pl-PL" sz="1800" dirty="0" err="1">
                <a:ea typeface="+mj-lt"/>
                <a:cs typeface="+mj-lt"/>
              </a:rPr>
              <a:t>Type</a:t>
            </a:r>
            <a:r>
              <a:rPr lang="pl-PL" sz="1800" dirty="0">
                <a:cs typeface="Calibri"/>
              </a:rPr>
              <a:t>:  </a:t>
            </a:r>
            <a:r>
              <a:rPr lang="pl-PL" sz="1800" dirty="0" err="1">
                <a:ea typeface="+mj-lt"/>
                <a:cs typeface="+mj-lt"/>
              </a:rPr>
              <a:t>application</a:t>
            </a:r>
            <a:r>
              <a:rPr lang="pl-PL" sz="1800" dirty="0">
                <a:ea typeface="+mj-lt"/>
                <a:cs typeface="+mj-lt"/>
              </a:rPr>
              <a:t>/</a:t>
            </a:r>
            <a:r>
              <a:rPr lang="pl-PL" sz="1800" dirty="0" err="1">
                <a:ea typeface="+mj-lt"/>
                <a:cs typeface="+mj-lt"/>
              </a:rPr>
              <a:t>json</a:t>
            </a:r>
            <a:r>
              <a:rPr lang="pl-PL" sz="2800" dirty="0">
                <a:cs typeface="Calibri"/>
              </a:rPr>
              <a:t>  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xmlns="" id="{961FD74F-CE3F-4810-BDA6-94C20CFE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52" y="1252319"/>
            <a:ext cx="9457119" cy="496258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59559DB-CB6F-4252-BF9D-C5B5E5072760}"/>
              </a:ext>
            </a:extLst>
          </p:cNvPr>
          <p:cNvSpPr txBox="1"/>
          <p:nvPr/>
        </p:nvSpPr>
        <p:spPr>
          <a:xfrm>
            <a:off x="440952" y="4771583"/>
            <a:ext cx="4121648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Nagłówki: 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 err="1">
                <a:solidFill>
                  <a:srgbClr val="000000"/>
                </a:solidFill>
                <a:latin typeface="Consolas"/>
              </a:rPr>
              <a:t>Accept</a:t>
            </a:r>
            <a:r>
              <a:rPr lang="pl-PL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 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application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/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xml</a:t>
            </a:r>
            <a:r>
              <a:rPr lang="pl-PL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/>
              </a:rPr>
            </a:br>
            <a:r>
              <a:rPr lang="pl-PL" dirty="0">
                <a:solidFill>
                  <a:srgbClr val="000000"/>
                </a:solidFill>
                <a:latin typeface="Consolas"/>
              </a:rPr>
              <a:t>Content-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Type</a:t>
            </a:r>
            <a:r>
              <a:rPr lang="pl-PL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 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application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/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json</a:t>
            </a:r>
            <a:endParaRPr lang="pl-PL" dirty="0" err="1">
              <a:solidFill>
                <a:srgbClr val="000000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51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7697"/>
            <a:ext cx="10972800" cy="1143000"/>
          </a:xfrm>
        </p:spPr>
        <p:txBody>
          <a:bodyPr/>
          <a:lstStyle/>
          <a:p>
            <a:r>
              <a:rPr lang="pl-PL" dirty="0"/>
              <a:t>Usługa </a:t>
            </a:r>
            <a:r>
              <a:rPr lang="pl-PL" dirty="0" smtClean="0"/>
              <a:t>sieciowa SOAP</a:t>
            </a:r>
            <a:endParaRPr lang="pl-PL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93263"/>
            <a:ext cx="10972800" cy="397447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400" dirty="0"/>
              <a:t>Usługa sieciowa dostarcza metody sieciowe, które może wywoływać aplikacja klienta.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Usługa sieciowa nie dostarcza interfejsu użytkownika.</a:t>
            </a:r>
          </a:p>
          <a:p>
            <a:pPr>
              <a:lnSpc>
                <a:spcPct val="80000"/>
              </a:lnSpc>
            </a:pPr>
            <a:r>
              <a:rPr lang="pl-PL" sz="2400" dirty="0" smtClean="0"/>
              <a:t>Komunikacja </a:t>
            </a:r>
            <a:r>
              <a:rPr lang="pl-PL" sz="2400" dirty="0"/>
              <a:t>między klientem (konsumentem) i usługą sieciową odbywa się najczęściej za pomocą bazującego na XML protokołu SOAP (ang. </a:t>
            </a:r>
            <a:r>
              <a:rPr lang="en-US" sz="2400" i="1" dirty="0"/>
              <a:t>Simple Object Access Protocol</a:t>
            </a:r>
            <a:r>
              <a:rPr lang="pl-PL" sz="2400" dirty="0"/>
              <a:t>) lub w formacie JSON (</a:t>
            </a:r>
            <a:r>
              <a:rPr lang="pl-PL" sz="2400" i="1" dirty="0" err="1"/>
              <a:t>JavaScript</a:t>
            </a:r>
            <a:r>
              <a:rPr lang="pl-PL" sz="2400" i="1" dirty="0"/>
              <a:t> </a:t>
            </a:r>
            <a:r>
              <a:rPr lang="pl-PL" sz="2400" i="1" dirty="0" err="1"/>
              <a:t>Object</a:t>
            </a:r>
            <a:r>
              <a:rPr lang="pl-PL" sz="2400" i="1" dirty="0"/>
              <a:t> </a:t>
            </a:r>
            <a:r>
              <a:rPr lang="pl-PL" sz="2400" i="1" dirty="0" err="1"/>
              <a:t>Notation</a:t>
            </a:r>
            <a:r>
              <a:rPr lang="pl-PL" sz="2400" b="1" dirty="0"/>
              <a:t>)</a:t>
            </a:r>
            <a:r>
              <a:rPr lang="pl-PL" sz="2400" dirty="0"/>
              <a:t>– można stosować i inne formaty.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Aktualne wersje protokołu SOAP: 1.1 i 1.2.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23726"/>
            <a:ext cx="10972800" cy="1143000"/>
          </a:xfrm>
        </p:spPr>
        <p:txBody>
          <a:bodyPr/>
          <a:lstStyle/>
          <a:p>
            <a:r>
              <a:rPr lang="pl-PL" sz="3800" dirty="0"/>
              <a:t>Tworzenie usługi SOAP w środowisku VS </a:t>
            </a:r>
            <a:endParaRPr lang="pl-PL" sz="3800" dirty="0">
              <a:latin typeface="Courier New" pitchFamily="49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36638" y="2236602"/>
            <a:ext cx="10363200" cy="35747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/>
              <a:t>Do aplikacji sieciowej należy dodać plik usługi o rozszerzeniu .</a:t>
            </a:r>
            <a:r>
              <a:rPr lang="pl-PL" sz="2000" dirty="0" err="1"/>
              <a:t>asmx</a:t>
            </a:r>
            <a:r>
              <a:rPr lang="pl-PL" sz="2000" dirty="0"/>
              <a:t>, plik zawiera przykładową metodę </a:t>
            </a:r>
            <a:br>
              <a:rPr lang="pl-PL" sz="2000" dirty="0"/>
            </a:br>
            <a:r>
              <a:rPr lang="pl-PL" sz="2000" dirty="0"/>
              <a:t>sieciową </a:t>
            </a:r>
            <a:r>
              <a:rPr lang="pl-PL" sz="2000" dirty="0" err="1"/>
              <a:t>HelloWorld</a:t>
            </a:r>
            <a:r>
              <a:rPr lang="pl-PL" sz="2000" dirty="0"/>
              <a:t>().</a:t>
            </a:r>
          </a:p>
          <a:p>
            <a:pPr marL="0" indent="0">
              <a:buNone/>
            </a:pPr>
            <a:r>
              <a:rPr lang="pl-PL" sz="2000" dirty="0"/>
              <a:t>Do klasy usługi można dodawać własne metody sieciowe i </a:t>
            </a:r>
            <a:r>
              <a:rPr lang="pl-PL" sz="2000" dirty="0" err="1"/>
              <a:t>niesieciowe</a:t>
            </a:r>
            <a:r>
              <a:rPr lang="pl-PL" sz="2000" dirty="0"/>
              <a:t>.</a:t>
            </a:r>
          </a:p>
          <a:p>
            <a:pPr marL="0" indent="0">
              <a:buNone/>
            </a:pPr>
            <a:r>
              <a:rPr lang="pl-PL" sz="2000" dirty="0"/>
              <a:t>Należy też zmienić nazwę domyślnej przestrzeni nazw na własną.</a:t>
            </a:r>
          </a:p>
          <a:p>
            <a:pPr marL="0" indent="0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Poniżej przykład metody sieciowej, wykorzystanej dalej do opisu sposobu korzystania z usług.</a:t>
            </a:r>
          </a:p>
          <a:p>
            <a:pPr marL="0" indent="0" eaLnBrk="1" hangingPunct="1">
              <a:buNone/>
            </a:pPr>
            <a:endParaRPr lang="pl-PL" sz="2000" dirty="0">
              <a:latin typeface="Consolas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</a:rPr>
              <a:t>[</a:t>
            </a:r>
            <a:r>
              <a:rPr lang="en-US" sz="2000" dirty="0" err="1">
                <a:latin typeface="Consolas"/>
              </a:rPr>
              <a:t>WebMethod</a:t>
            </a:r>
            <a:r>
              <a:rPr lang="en-US" sz="2000" dirty="0">
                <a:latin typeface="Consolas"/>
              </a:rPr>
              <a:t>(Description="</a:t>
            </a:r>
            <a:r>
              <a:rPr lang="en-US" sz="2000" dirty="0" err="1">
                <a:latin typeface="Consolas"/>
              </a:rPr>
              <a:t>Dodawanie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liczb</a:t>
            </a:r>
            <a:r>
              <a:rPr lang="en-US" sz="2000" dirty="0">
                <a:latin typeface="Consolas"/>
              </a:rPr>
              <a:t> double")]</a:t>
            </a:r>
          </a:p>
          <a:p>
            <a:pPr>
              <a:buNone/>
            </a:pPr>
            <a:r>
              <a:rPr lang="en-US" sz="2000" dirty="0">
                <a:latin typeface="Consolas"/>
              </a:rPr>
              <a:t>public double </a:t>
            </a:r>
            <a:r>
              <a:rPr lang="en-US" sz="2000" dirty="0" err="1">
                <a:latin typeface="Consolas"/>
              </a:rPr>
              <a:t>dodawanie</a:t>
            </a:r>
            <a:r>
              <a:rPr lang="en-US" sz="2000" dirty="0">
                <a:latin typeface="Consolas"/>
              </a:rPr>
              <a:t>(double x, double y)</a:t>
            </a:r>
          </a:p>
          <a:p>
            <a:pPr>
              <a:buNone/>
            </a:pPr>
            <a:r>
              <a:rPr lang="pl-PL" sz="2000" dirty="0">
                <a:latin typeface="Consolas"/>
              </a:rPr>
              <a:t>{</a:t>
            </a:r>
          </a:p>
          <a:p>
            <a:pPr>
              <a:buNone/>
            </a:pPr>
            <a:r>
              <a:rPr lang="pl-PL" sz="2000" dirty="0">
                <a:latin typeface="Consolas"/>
              </a:rPr>
              <a:t>    return x + y;</a:t>
            </a:r>
          </a:p>
          <a:p>
            <a:pPr>
              <a:buNone/>
            </a:pPr>
            <a:r>
              <a:rPr lang="pl-PL" sz="2000" dirty="0">
                <a:latin typeface="Courier New"/>
                <a:cs typeface="Courier New"/>
              </a:rPr>
              <a:t>}</a:t>
            </a:r>
          </a:p>
          <a:p>
            <a:pPr marL="0" indent="0" eaLnBrk="1" hangingPunct="1">
              <a:buNone/>
            </a:pPr>
            <a:endParaRPr lang="pl-PL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00462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Atrybut </a:t>
            </a:r>
            <a:r>
              <a:rPr lang="pl-PL">
                <a:latin typeface="Courier New" pitchFamily="49" charset="0"/>
              </a:rPr>
              <a:t>WebMethod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26027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000"/>
              <a:t>Atrybut udostępnia metody jako elementy usługi</a:t>
            </a:r>
          </a:p>
          <a:p>
            <a:pPr eaLnBrk="1" hangingPunct="1">
              <a:lnSpc>
                <a:spcPct val="80000"/>
              </a:lnSpc>
            </a:pPr>
            <a:r>
              <a:rPr lang="pl-PL" sz="2000"/>
              <a:t>Właściwości (parametry) </a:t>
            </a:r>
            <a:r>
              <a:rPr lang="pl-PL" sz="2000">
                <a:latin typeface="Courier New" pitchFamily="49" charset="0"/>
              </a:rPr>
              <a:t>WebMethod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>
                <a:latin typeface="Courier New" pitchFamily="49" charset="0"/>
              </a:rPr>
              <a:t>EnableSession</a:t>
            </a:r>
            <a:r>
              <a:rPr lang="pl-PL" sz="2000"/>
              <a:t> – domyślnie </a:t>
            </a:r>
            <a:r>
              <a:rPr lang="pl-PL" sz="2000">
                <a:latin typeface="Courier New" pitchFamily="49" charset="0"/>
              </a:rPr>
              <a:t>= false</a:t>
            </a:r>
            <a:r>
              <a:rPr lang="pl-PL" sz="2000"/>
              <a:t>, </a:t>
            </a:r>
            <a:r>
              <a:rPr lang="pl-PL" sz="2000">
                <a:latin typeface="Courier New" pitchFamily="49" charset="0"/>
              </a:rPr>
              <a:t>EnableSession = true</a:t>
            </a:r>
            <a:r>
              <a:rPr lang="pl-PL" sz="2000"/>
              <a:t> umożliwia metodzie korzystanie ze stanu sesji, aby aplikacja </a:t>
            </a:r>
            <a:r>
              <a:rPr lang="pl-PL" sz="2000" i="1"/>
              <a:t>Windows Forms</a:t>
            </a:r>
            <a:r>
              <a:rPr lang="pl-PL" sz="2000"/>
              <a:t> mogła korzystać ze stanu sesji należy posłużyć się obiektem </a:t>
            </a:r>
            <a:r>
              <a:rPr lang="pl-PL" sz="2000">
                <a:latin typeface="Courier New" pitchFamily="49" charset="0"/>
              </a:rPr>
              <a:t>CookieContainer</a:t>
            </a:r>
            <a:r>
              <a:rPr lang="pl-PL" sz="200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>
                <a:latin typeface="Courier New" pitchFamily="49" charset="0"/>
              </a:rPr>
              <a:t>BufferResponse</a:t>
            </a:r>
            <a:r>
              <a:rPr lang="pl-PL" sz="2000"/>
              <a:t> – domyślnie </a:t>
            </a:r>
            <a:r>
              <a:rPr lang="pl-PL" sz="2000">
                <a:latin typeface="Courier New" pitchFamily="49" charset="0"/>
              </a:rPr>
              <a:t>= true</a:t>
            </a:r>
            <a:r>
              <a:rPr lang="pl-PL" sz="2000"/>
              <a:t>, </a:t>
            </a:r>
            <a:r>
              <a:rPr lang="pl-PL" sz="2000">
                <a:latin typeface="Courier New" pitchFamily="49" charset="0"/>
              </a:rPr>
              <a:t>BufferResponse = false</a:t>
            </a:r>
            <a:r>
              <a:rPr lang="pl-PL" sz="2000"/>
              <a:t> umożliwia przesyłanie odpowiedzi w paczkach po 16KB,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>
                <a:latin typeface="Courier New" pitchFamily="49" charset="0"/>
              </a:rPr>
              <a:t>CacheDuration</a:t>
            </a:r>
            <a:r>
              <a:rPr lang="pl-PL" sz="2000"/>
              <a:t> – umieszcza wynik działania metody w pamięci podręcznej </a:t>
            </a:r>
            <a:r>
              <a:rPr lang="pl-PL" sz="2000">
                <a:latin typeface="Courier New" pitchFamily="49" charset="0"/>
              </a:rPr>
              <a:t>CacheDuration = 60</a:t>
            </a:r>
            <a:r>
              <a:rPr lang="pl-PL" sz="2000"/>
              <a:t> ustawia przechowywanie wyniku w pamięci podręcznej przez 60 sekund,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>
                <a:latin typeface="Courier New" pitchFamily="49" charset="0"/>
              </a:rPr>
              <a:t>NameSpace</a:t>
            </a:r>
            <a:r>
              <a:rPr lang="pl-PL" sz="2000"/>
              <a:t> – przestrzeń nazw,</a:t>
            </a:r>
            <a:endParaRPr lang="pl-PL" sz="200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2000">
                <a:latin typeface="Courier New" pitchFamily="49" charset="0"/>
              </a:rPr>
              <a:t>Description </a:t>
            </a:r>
            <a:r>
              <a:rPr lang="pl-PL" sz="2000"/>
              <a:t>– dodatkowy opis,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>
                <a:latin typeface="Courier New" pitchFamily="49" charset="0"/>
              </a:rPr>
              <a:t>MessageName </a:t>
            </a:r>
            <a:r>
              <a:rPr lang="pl-PL" sz="2000"/>
              <a:t>– umożliwia przeciążanie metod sieciowych.</a:t>
            </a:r>
            <a:endParaRPr lang="pl-PL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520"/>
            <a:ext cx="10972800" cy="1143000"/>
          </a:xfrm>
        </p:spPr>
        <p:txBody>
          <a:bodyPr/>
          <a:lstStyle/>
          <a:p>
            <a:pPr eaLnBrk="1" hangingPunct="1"/>
            <a:r>
              <a:rPr lang="pl-PL" sz="3800"/>
              <a:t>Tworzenie i odczytywanie dokumentacji usługi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8085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400" dirty="0"/>
              <a:t>WSDL – Web Services </a:t>
            </a:r>
            <a:r>
              <a:rPr lang="en-US" sz="2400" dirty="0"/>
              <a:t>Description</a:t>
            </a:r>
            <a:r>
              <a:rPr lang="pl-PL" sz="2400" dirty="0"/>
              <a:t> Language – Język opisu usług Web.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Program </a:t>
            </a:r>
            <a:r>
              <a:rPr lang="pl-PL" sz="2400" i="1" dirty="0"/>
              <a:t>wsdl.exe</a:t>
            </a:r>
            <a:r>
              <a:rPr lang="pl-PL" sz="2400" dirty="0"/>
              <a:t> służy do wygenerowania kodu źródłowego na podstawie dokumentu WSDL.</a:t>
            </a:r>
            <a:endParaRPr lang="pl-PL" sz="2400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Dokumenty odkrywające można odczytać wywołując plik usługi sieciowej (</a:t>
            </a:r>
            <a:r>
              <a:rPr lang="pl-PL" sz="2400" i="1" dirty="0"/>
              <a:t>.</a:t>
            </a:r>
            <a:r>
              <a:rPr lang="pl-PL" sz="2400" i="1" dirty="0" err="1"/>
              <a:t>asmx</a:t>
            </a:r>
            <a:r>
              <a:rPr lang="pl-PL" sz="2400" dirty="0"/>
              <a:t>).</a:t>
            </a:r>
            <a:endParaRPr lang="pl-PL" sz="2400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000" dirty="0">
                <a:hlinkClick r:id="rId2"/>
              </a:rPr>
              <a:t>http://wekrmpc15.am.gdynia.pl/www/serwisSQL/service.asmx</a:t>
            </a:r>
            <a:endParaRPr lang="pl-PL" sz="2000" dirty="0"/>
          </a:p>
          <a:p>
            <a:pPr eaLnBrk="1" hangingPunct="1">
              <a:lnSpc>
                <a:spcPct val="90000"/>
              </a:lnSpc>
            </a:pPr>
            <a:r>
              <a:rPr lang="pl-PL" sz="2000" dirty="0">
                <a:hlinkClick r:id="rId3"/>
              </a:rPr>
              <a:t>http://wekrmpc15.am.gdynia.pl/www/serwis/service.asmx</a:t>
            </a:r>
            <a:endParaRPr lang="pl-PL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67934B-4525-4C34-8DB1-98FFFD53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56491"/>
            <a:ext cx="10972800" cy="1143000"/>
          </a:xfrm>
        </p:spPr>
        <p:txBody>
          <a:bodyPr/>
          <a:lstStyle/>
          <a:p>
            <a:r>
              <a:rPr lang="pl-PL">
                <a:cs typeface="Calibri"/>
              </a:rPr>
              <a:t>Żądanie SOAP 1.1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2DD638C-07CC-4E26-A110-67583FAF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2056"/>
            <a:ext cx="10972800" cy="383119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pl-PL">
                <a:latin typeface="Consolas"/>
                <a:cs typeface="Calibri"/>
              </a:rPr>
              <a:t>POST /www/serwis/service.asmx HTTP/1.1
Host: wekrmpc15.am.gdynia.pl
Content-</a:t>
            </a:r>
            <a:r>
              <a:rPr lang="pl-PL" err="1">
                <a:latin typeface="Consolas"/>
                <a:cs typeface="Calibri"/>
              </a:rPr>
              <a:t>Type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text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; </a:t>
            </a:r>
            <a:r>
              <a:rPr lang="pl-PL" err="1">
                <a:latin typeface="Consolas"/>
                <a:cs typeface="Calibri"/>
              </a:rPr>
              <a:t>charset</a:t>
            </a:r>
            <a:r>
              <a:rPr lang="pl-PL">
                <a:latin typeface="Consolas"/>
                <a:cs typeface="Calibri"/>
              </a:rPr>
              <a:t>=utf-8
Content-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
</a:t>
            </a:r>
            <a:r>
              <a:rPr lang="pl-PL" err="1">
                <a:latin typeface="Consolas"/>
                <a:cs typeface="Calibri"/>
              </a:rPr>
              <a:t>SOAPAction</a:t>
            </a:r>
            <a:r>
              <a:rPr lang="pl-PL">
                <a:latin typeface="Consolas"/>
                <a:cs typeface="Calibri"/>
              </a:rPr>
              <a:t>: "http://wekrmpc15.am.gdynia.pl/www/serwis/dodawanie"
&lt;?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 version="1.0" </a:t>
            </a:r>
            <a:r>
              <a:rPr lang="pl-PL" err="1">
                <a:latin typeface="Consolas"/>
                <a:cs typeface="Calibri"/>
              </a:rPr>
              <a:t>encoding</a:t>
            </a:r>
            <a:r>
              <a:rPr lang="pl-PL">
                <a:latin typeface="Consolas"/>
                <a:cs typeface="Calibri"/>
              </a:rPr>
              <a:t>="utf-8"?&gt;
&lt;</a:t>
            </a:r>
            <a:r>
              <a:rPr lang="pl-PL" err="1">
                <a:latin typeface="Consolas"/>
                <a:cs typeface="Calibri"/>
              </a:rPr>
              <a:t>soap:Envelope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xmlns:xsi</a:t>
            </a:r>
            <a:r>
              <a:rPr lang="pl-PL">
                <a:latin typeface="Consolas"/>
                <a:cs typeface="Calibri"/>
              </a:rPr>
              <a:t>="http://www.w3.org/2001/XMLSchema-instance" </a:t>
            </a:r>
            <a:r>
              <a:rPr lang="pl-PL" err="1">
                <a:latin typeface="Consolas"/>
                <a:cs typeface="Calibri"/>
              </a:rPr>
              <a:t>xmlns:xsd</a:t>
            </a:r>
            <a:r>
              <a:rPr lang="pl-PL">
                <a:latin typeface="Consolas"/>
                <a:cs typeface="Calibri"/>
              </a:rPr>
              <a:t>="http://www.w3.org/2001/XMLSchema" </a:t>
            </a:r>
            <a:r>
              <a:rPr lang="pl-PL" err="1">
                <a:latin typeface="Consolas"/>
                <a:cs typeface="Calibri"/>
              </a:rPr>
              <a:t>xmlns:soap</a:t>
            </a:r>
            <a:r>
              <a:rPr lang="pl-PL">
                <a:latin typeface="Consolas"/>
                <a:cs typeface="Calibri"/>
              </a:rPr>
              <a:t>="http://schemas.xmlsoap.org/</a:t>
            </a:r>
            <a:r>
              <a:rPr lang="pl-PL" err="1">
                <a:latin typeface="Consolas"/>
                <a:cs typeface="Calibri"/>
              </a:rPr>
              <a:t>soap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envelope</a:t>
            </a:r>
            <a:r>
              <a:rPr lang="pl-PL">
                <a:latin typeface="Consolas"/>
                <a:cs typeface="Calibri"/>
              </a:rPr>
              <a:t>/"&gt;
  &lt;</a:t>
            </a:r>
            <a:r>
              <a:rPr lang="pl-PL" err="1">
                <a:latin typeface="Consolas"/>
                <a:cs typeface="Calibri"/>
              </a:rPr>
              <a:t>soap:Body</a:t>
            </a:r>
            <a:r>
              <a:rPr lang="pl-PL">
                <a:latin typeface="Consolas"/>
                <a:cs typeface="Calibri"/>
              </a:rPr>
              <a:t>&gt;
    &lt;</a:t>
            </a:r>
            <a:r>
              <a:rPr lang="pl-PL">
                <a:solidFill>
                  <a:srgbClr val="FF0000"/>
                </a:solidFill>
                <a:latin typeface="Consolas"/>
                <a:cs typeface="Calibri"/>
              </a:rPr>
              <a:t>dodawanie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</a:t>
            </a:r>
            <a:r>
              <a:rPr lang="pl-PL">
                <a:latin typeface="Consolas"/>
                <a:cs typeface="Calibri"/>
              </a:rPr>
              <a:t>="http://wekrmpc15.am.gdynia.pl/www/serwis/"&gt;
      &lt;x&gt;</a:t>
            </a:r>
            <a:r>
              <a:rPr lang="pl-PL" err="1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>
                <a:latin typeface="Consolas"/>
                <a:cs typeface="Calibri"/>
              </a:rPr>
              <a:t>&lt;/x&gt;
      &lt;y&gt;</a:t>
            </a:r>
            <a:r>
              <a:rPr lang="pl-PL" err="1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>
                <a:latin typeface="Consolas"/>
                <a:cs typeface="Calibri"/>
              </a:rPr>
              <a:t>&lt;/y&gt;
    &lt;/</a:t>
            </a:r>
            <a:r>
              <a:rPr lang="pl-PL">
                <a:solidFill>
                  <a:srgbClr val="FF0000"/>
                </a:solidFill>
                <a:latin typeface="Consolas"/>
                <a:cs typeface="Calibri"/>
              </a:rPr>
              <a:t>dodawanie</a:t>
            </a:r>
            <a:r>
              <a:rPr lang="pl-PL">
                <a:latin typeface="Consolas"/>
                <a:cs typeface="Calibri"/>
              </a:rPr>
              <a:t>&gt;
  &lt;/</a:t>
            </a:r>
            <a:r>
              <a:rPr lang="pl-PL" err="1">
                <a:latin typeface="Consolas"/>
                <a:cs typeface="Calibri"/>
              </a:rPr>
              <a:t>soap:Body</a:t>
            </a:r>
            <a:r>
              <a:rPr lang="pl-PL">
                <a:latin typeface="Consolas"/>
                <a:cs typeface="Calibri"/>
              </a:rPr>
              <a:t>&gt;
&lt;/</a:t>
            </a:r>
            <a:r>
              <a:rPr lang="pl-PL" err="1">
                <a:latin typeface="Consolas"/>
                <a:cs typeface="Calibri"/>
              </a:rPr>
              <a:t>soap:Envelope</a:t>
            </a:r>
            <a:r>
              <a:rPr lang="pl-PL">
                <a:latin typeface="Consolas"/>
                <a:cs typeface="Calibri"/>
              </a:rPr>
              <a:t>&gt;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4002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67934B-4525-4C34-8DB1-98FFFD53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0109"/>
            <a:ext cx="10972800" cy="1030941"/>
          </a:xfrm>
        </p:spPr>
        <p:txBody>
          <a:bodyPr/>
          <a:lstStyle/>
          <a:p>
            <a:r>
              <a:rPr lang="pl-PL">
                <a:cs typeface="Calibri"/>
              </a:rPr>
              <a:t>Odpowiedź SOAP 1.1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2DD638C-07CC-4E26-A110-67583FAF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5674"/>
            <a:ext cx="10972800" cy="406652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l-PL">
                <a:latin typeface="Consolas"/>
                <a:cs typeface="Calibri"/>
              </a:rPr>
              <a:t>HTTP/1.1 200 OK
Content-</a:t>
            </a:r>
            <a:r>
              <a:rPr lang="pl-PL" err="1">
                <a:latin typeface="Consolas"/>
                <a:cs typeface="Calibri"/>
              </a:rPr>
              <a:t>Type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text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; </a:t>
            </a:r>
            <a:r>
              <a:rPr lang="pl-PL" err="1">
                <a:latin typeface="Consolas"/>
                <a:cs typeface="Calibri"/>
              </a:rPr>
              <a:t>charset</a:t>
            </a:r>
            <a:r>
              <a:rPr lang="pl-PL">
                <a:latin typeface="Consolas"/>
                <a:cs typeface="Calibri"/>
              </a:rPr>
              <a:t>=utf-8
Content-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
&lt;?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 version="1.0" </a:t>
            </a:r>
            <a:r>
              <a:rPr lang="pl-PL" err="1">
                <a:latin typeface="Consolas"/>
                <a:cs typeface="Calibri"/>
              </a:rPr>
              <a:t>encoding</a:t>
            </a:r>
            <a:r>
              <a:rPr lang="pl-PL">
                <a:latin typeface="Consolas"/>
                <a:cs typeface="Calibri"/>
              </a:rPr>
              <a:t>="utf-8"?&gt;
&lt;</a:t>
            </a:r>
            <a:r>
              <a:rPr lang="pl-PL" err="1">
                <a:latin typeface="Consolas"/>
                <a:cs typeface="Calibri"/>
              </a:rPr>
              <a:t>soap:Envelope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xmlns:xsi</a:t>
            </a:r>
            <a:r>
              <a:rPr lang="pl-PL">
                <a:latin typeface="Consolas"/>
                <a:cs typeface="Calibri"/>
              </a:rPr>
              <a:t>="http://www.w3.org/2001/XMLSchema-instance" </a:t>
            </a:r>
            <a:r>
              <a:rPr lang="pl-PL" err="1">
                <a:latin typeface="Consolas"/>
                <a:cs typeface="Calibri"/>
              </a:rPr>
              <a:t>xmlns:xsd</a:t>
            </a:r>
            <a:r>
              <a:rPr lang="pl-PL">
                <a:latin typeface="Consolas"/>
                <a:cs typeface="Calibri"/>
              </a:rPr>
              <a:t>="http://www.w3.org/2001/XMLSchema" </a:t>
            </a:r>
            <a:r>
              <a:rPr lang="pl-PL" err="1">
                <a:latin typeface="Consolas"/>
                <a:cs typeface="Calibri"/>
              </a:rPr>
              <a:t>xmlns:soap</a:t>
            </a:r>
            <a:r>
              <a:rPr lang="pl-PL">
                <a:latin typeface="Consolas"/>
                <a:cs typeface="Calibri"/>
              </a:rPr>
              <a:t>="http://schemas.xmlsoap.org/</a:t>
            </a:r>
            <a:r>
              <a:rPr lang="pl-PL" err="1">
                <a:latin typeface="Consolas"/>
                <a:cs typeface="Calibri"/>
              </a:rPr>
              <a:t>soap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envelope</a:t>
            </a:r>
            <a:r>
              <a:rPr lang="pl-PL">
                <a:latin typeface="Consolas"/>
                <a:cs typeface="Calibri"/>
              </a:rPr>
              <a:t>/"&gt;
  &lt;</a:t>
            </a:r>
            <a:r>
              <a:rPr lang="pl-PL" err="1">
                <a:latin typeface="Consolas"/>
                <a:cs typeface="Calibri"/>
              </a:rPr>
              <a:t>soap:Body</a:t>
            </a:r>
            <a:r>
              <a:rPr lang="pl-PL">
                <a:latin typeface="Consolas"/>
                <a:cs typeface="Calibri"/>
              </a:rPr>
              <a:t>&gt;
    &lt;</a:t>
            </a:r>
            <a:r>
              <a:rPr lang="pl-PL" err="1">
                <a:latin typeface="Consolas"/>
                <a:cs typeface="Calibri"/>
              </a:rPr>
              <a:t>dodawanieResponse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</a:t>
            </a:r>
            <a:r>
              <a:rPr lang="pl-PL">
                <a:latin typeface="Consolas"/>
                <a:cs typeface="Calibri"/>
              </a:rPr>
              <a:t>="http://wekrmpc15.am.gdynia.pl/www/serwis/"&gt;
      &lt;</a:t>
            </a:r>
            <a:r>
              <a:rPr lang="pl-PL" err="1">
                <a:latin typeface="Consolas"/>
                <a:cs typeface="Calibri"/>
              </a:rPr>
              <a:t>dodawanieResult</a:t>
            </a:r>
            <a:r>
              <a:rPr lang="pl-PL">
                <a:latin typeface="Consolas"/>
                <a:cs typeface="Calibri"/>
              </a:rPr>
              <a:t>&gt;</a:t>
            </a:r>
            <a:r>
              <a:rPr lang="pl-PL" err="1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>
                <a:latin typeface="Consolas"/>
                <a:cs typeface="Calibri"/>
              </a:rPr>
              <a:t>&lt;/</a:t>
            </a:r>
            <a:r>
              <a:rPr lang="pl-PL" err="1">
                <a:latin typeface="Consolas"/>
                <a:cs typeface="Calibri"/>
              </a:rPr>
              <a:t>dodawanieResult</a:t>
            </a:r>
            <a:r>
              <a:rPr lang="pl-PL">
                <a:latin typeface="Consolas"/>
                <a:cs typeface="Calibri"/>
              </a:rPr>
              <a:t>&gt;
    &lt;/</a:t>
            </a:r>
            <a:r>
              <a:rPr lang="pl-PL" err="1">
                <a:latin typeface="Consolas"/>
                <a:cs typeface="Calibri"/>
              </a:rPr>
              <a:t>dodawanieResponse</a:t>
            </a:r>
            <a:r>
              <a:rPr lang="pl-PL">
                <a:latin typeface="Consolas"/>
                <a:cs typeface="Calibri"/>
              </a:rPr>
              <a:t>&gt;
  &lt;/</a:t>
            </a:r>
            <a:r>
              <a:rPr lang="pl-PL" err="1">
                <a:latin typeface="Consolas"/>
                <a:cs typeface="Calibri"/>
              </a:rPr>
              <a:t>soap:Body</a:t>
            </a:r>
            <a:r>
              <a:rPr lang="pl-PL">
                <a:latin typeface="Consolas"/>
                <a:cs typeface="Calibri"/>
              </a:rPr>
              <a:t>&gt;
&lt;/</a:t>
            </a:r>
            <a:r>
              <a:rPr lang="pl-PL" err="1">
                <a:latin typeface="Consolas"/>
                <a:cs typeface="Calibri"/>
              </a:rPr>
              <a:t>soap:Envelope</a:t>
            </a:r>
            <a:r>
              <a:rPr lang="pl-PL">
                <a:latin typeface="Consolas"/>
                <a:cs typeface="Calibri"/>
              </a:rPr>
              <a:t>&gt;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2264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67934B-4525-4C34-8DB1-98FFFD53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9256"/>
            <a:ext cx="10972800" cy="1143000"/>
          </a:xfrm>
        </p:spPr>
        <p:txBody>
          <a:bodyPr/>
          <a:lstStyle/>
          <a:p>
            <a:r>
              <a:rPr lang="pl-PL">
                <a:cs typeface="Calibri"/>
              </a:rPr>
              <a:t>Żądanie SOAP 1.2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2DD638C-07CC-4E26-A110-67583FAF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4821"/>
            <a:ext cx="10972800" cy="452596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l-PL">
                <a:latin typeface="Consolas"/>
                <a:cs typeface="Calibri"/>
              </a:rPr>
              <a:t>POST /www/serwis/service.asmx HTTP/1.1
Host: wekrmpc15.am.gdynia.pl
Content-</a:t>
            </a:r>
            <a:r>
              <a:rPr lang="pl-PL" err="1">
                <a:latin typeface="Consolas"/>
                <a:cs typeface="Calibri"/>
              </a:rPr>
              <a:t>Type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application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soap+xml</a:t>
            </a:r>
            <a:r>
              <a:rPr lang="pl-PL">
                <a:latin typeface="Consolas"/>
                <a:cs typeface="Calibri"/>
              </a:rPr>
              <a:t>; </a:t>
            </a:r>
            <a:r>
              <a:rPr lang="pl-PL" err="1">
                <a:latin typeface="Consolas"/>
                <a:cs typeface="Calibri"/>
              </a:rPr>
              <a:t>charset</a:t>
            </a:r>
            <a:r>
              <a:rPr lang="pl-PL">
                <a:latin typeface="Consolas"/>
                <a:cs typeface="Calibri"/>
              </a:rPr>
              <a:t>=utf-8
Content-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
&lt;?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 version="1.0" </a:t>
            </a:r>
            <a:r>
              <a:rPr lang="pl-PL" err="1">
                <a:latin typeface="Consolas"/>
                <a:cs typeface="Calibri"/>
              </a:rPr>
              <a:t>encoding</a:t>
            </a:r>
            <a:r>
              <a:rPr lang="pl-PL">
                <a:latin typeface="Consolas"/>
                <a:cs typeface="Calibri"/>
              </a:rPr>
              <a:t>="utf-8"?&gt;
&lt;soap12:Envelope </a:t>
            </a:r>
            <a:r>
              <a:rPr lang="pl-PL" err="1">
                <a:latin typeface="Consolas"/>
                <a:cs typeface="Calibri"/>
              </a:rPr>
              <a:t>xmlns:xsi</a:t>
            </a:r>
            <a:r>
              <a:rPr lang="pl-PL">
                <a:latin typeface="Consolas"/>
                <a:cs typeface="Calibri"/>
              </a:rPr>
              <a:t>="http://www.w3.org/2001/XMLSchema-instance" </a:t>
            </a:r>
            <a:r>
              <a:rPr lang="pl-PL" err="1">
                <a:latin typeface="Consolas"/>
                <a:cs typeface="Calibri"/>
              </a:rPr>
              <a:t>xmlns:xsd</a:t>
            </a:r>
            <a:r>
              <a:rPr lang="pl-PL">
                <a:latin typeface="Consolas"/>
                <a:cs typeface="Calibri"/>
              </a:rPr>
              <a:t>="http://www.w3.org/2001/XMLSchema" xmlns:soap12="http://www.w3.org/2003/05/soap-envelope"&gt;
  &lt;soap12:Body&gt;
    &lt;</a:t>
            </a:r>
            <a:r>
              <a:rPr lang="pl-PL">
                <a:solidFill>
                  <a:srgbClr val="FF0000"/>
                </a:solidFill>
                <a:latin typeface="Consolas"/>
                <a:cs typeface="Calibri"/>
              </a:rPr>
              <a:t>dodawanie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</a:t>
            </a:r>
            <a:r>
              <a:rPr lang="pl-PL">
                <a:latin typeface="Consolas"/>
                <a:cs typeface="Calibri"/>
              </a:rPr>
              <a:t>="http://wekrmpc15.am.gdynia.pl/www/serwis/"&gt;
      &lt;x&gt;</a:t>
            </a:r>
            <a:r>
              <a:rPr lang="pl-PL" err="1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>
                <a:latin typeface="Consolas"/>
                <a:cs typeface="Calibri"/>
              </a:rPr>
              <a:t>&lt;/x&gt;
      &lt;y&gt;</a:t>
            </a:r>
            <a:r>
              <a:rPr lang="pl-PL" err="1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>
                <a:latin typeface="Consolas"/>
                <a:cs typeface="Calibri"/>
              </a:rPr>
              <a:t>&lt;/y&gt;
    &lt;/</a:t>
            </a:r>
            <a:r>
              <a:rPr lang="pl-PL">
                <a:solidFill>
                  <a:srgbClr val="FF0000"/>
                </a:solidFill>
                <a:latin typeface="Consolas"/>
                <a:cs typeface="Calibri"/>
              </a:rPr>
              <a:t>dodawanie</a:t>
            </a:r>
            <a:r>
              <a:rPr lang="pl-PL">
                <a:latin typeface="Consolas"/>
                <a:cs typeface="Calibri"/>
              </a:rPr>
              <a:t>&gt;
  &lt;/soap12:Body&gt;
&lt;/soap12:Envelope&gt;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7761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67934B-4525-4C34-8DB1-98FFFD53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4079"/>
            <a:ext cx="10972800" cy="1143000"/>
          </a:xfrm>
        </p:spPr>
        <p:txBody>
          <a:bodyPr/>
          <a:lstStyle/>
          <a:p>
            <a:r>
              <a:rPr lang="pl-PL">
                <a:cs typeface="Calibri"/>
              </a:rPr>
              <a:t>Odpowiedź SOAP 1.2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2DD638C-07CC-4E26-A110-67583FAF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644"/>
            <a:ext cx="10972800" cy="452596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pl-PL">
                <a:latin typeface="Consolas"/>
                <a:cs typeface="Calibri"/>
              </a:rPr>
              <a:t>HTTP/1.1 200 OK
Content-</a:t>
            </a:r>
            <a:r>
              <a:rPr lang="pl-PL" err="1">
                <a:latin typeface="Consolas"/>
                <a:cs typeface="Calibri"/>
              </a:rPr>
              <a:t>Type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text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; </a:t>
            </a:r>
            <a:r>
              <a:rPr lang="pl-PL" err="1">
                <a:latin typeface="Consolas"/>
                <a:cs typeface="Calibri"/>
              </a:rPr>
              <a:t>charset</a:t>
            </a:r>
            <a:r>
              <a:rPr lang="pl-PL">
                <a:latin typeface="Consolas"/>
                <a:cs typeface="Calibri"/>
              </a:rPr>
              <a:t>=utf-8
Content-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: </a:t>
            </a:r>
            <a:r>
              <a:rPr lang="pl-PL" err="1">
                <a:latin typeface="Consolas"/>
                <a:cs typeface="Calibri"/>
              </a:rPr>
              <a:t>length</a:t>
            </a:r>
            <a:r>
              <a:rPr lang="pl-PL">
                <a:latin typeface="Consolas"/>
                <a:cs typeface="Calibri"/>
              </a:rPr>
              <a:t>
&lt;?</a:t>
            </a:r>
            <a:r>
              <a:rPr lang="pl-PL" err="1">
                <a:latin typeface="Consolas"/>
                <a:cs typeface="Calibri"/>
              </a:rPr>
              <a:t>xml</a:t>
            </a:r>
            <a:r>
              <a:rPr lang="pl-PL">
                <a:latin typeface="Consolas"/>
                <a:cs typeface="Calibri"/>
              </a:rPr>
              <a:t> version="1.0" </a:t>
            </a:r>
            <a:r>
              <a:rPr lang="pl-PL" err="1">
                <a:latin typeface="Consolas"/>
                <a:cs typeface="Calibri"/>
              </a:rPr>
              <a:t>encoding</a:t>
            </a:r>
            <a:r>
              <a:rPr lang="pl-PL">
                <a:latin typeface="Consolas"/>
                <a:cs typeface="Calibri"/>
              </a:rPr>
              <a:t>="utf-8"?&gt;
&lt;</a:t>
            </a:r>
            <a:r>
              <a:rPr lang="pl-PL" err="1">
                <a:latin typeface="Consolas"/>
                <a:cs typeface="Calibri"/>
              </a:rPr>
              <a:t>soap:Envelope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xmlns:xsi</a:t>
            </a:r>
            <a:r>
              <a:rPr lang="pl-PL">
                <a:latin typeface="Consolas"/>
                <a:cs typeface="Calibri"/>
              </a:rPr>
              <a:t>="http://www.w3.org/2001/XMLSchema-instance" </a:t>
            </a:r>
            <a:r>
              <a:rPr lang="pl-PL" err="1">
                <a:latin typeface="Consolas"/>
                <a:cs typeface="Calibri"/>
              </a:rPr>
              <a:t>xmlns:xsd</a:t>
            </a:r>
            <a:r>
              <a:rPr lang="pl-PL">
                <a:latin typeface="Consolas"/>
                <a:cs typeface="Calibri"/>
              </a:rPr>
              <a:t>="http://www.w3.org/2001/XMLSchema" </a:t>
            </a:r>
            <a:r>
              <a:rPr lang="pl-PL" err="1">
                <a:latin typeface="Consolas"/>
                <a:cs typeface="Calibri"/>
              </a:rPr>
              <a:t>xmlns:soap</a:t>
            </a:r>
            <a:r>
              <a:rPr lang="pl-PL">
                <a:latin typeface="Consolas"/>
                <a:cs typeface="Calibri"/>
              </a:rPr>
              <a:t>="http://schemas.xmlsoap.org/</a:t>
            </a:r>
            <a:r>
              <a:rPr lang="pl-PL" err="1">
                <a:latin typeface="Consolas"/>
                <a:cs typeface="Calibri"/>
              </a:rPr>
              <a:t>soap</a:t>
            </a:r>
            <a:r>
              <a:rPr lang="pl-PL">
                <a:latin typeface="Consolas"/>
                <a:cs typeface="Calibri"/>
              </a:rPr>
              <a:t>/</a:t>
            </a:r>
            <a:r>
              <a:rPr lang="pl-PL" err="1">
                <a:latin typeface="Consolas"/>
                <a:cs typeface="Calibri"/>
              </a:rPr>
              <a:t>envelope</a:t>
            </a:r>
            <a:r>
              <a:rPr lang="pl-PL">
                <a:latin typeface="Consolas"/>
                <a:cs typeface="Calibri"/>
              </a:rPr>
              <a:t>/"&gt;
  &lt;</a:t>
            </a:r>
            <a:r>
              <a:rPr lang="pl-PL" err="1">
                <a:latin typeface="Consolas"/>
                <a:cs typeface="Calibri"/>
              </a:rPr>
              <a:t>soap:Body</a:t>
            </a:r>
            <a:r>
              <a:rPr lang="pl-PL">
                <a:latin typeface="Consolas"/>
                <a:cs typeface="Calibri"/>
              </a:rPr>
              <a:t>&gt;
    &lt;</a:t>
            </a:r>
            <a:r>
              <a:rPr lang="pl-PL" err="1">
                <a:latin typeface="Consolas"/>
                <a:cs typeface="Calibri"/>
              </a:rPr>
              <a:t>dodawanieResponse</a:t>
            </a:r>
            <a:r>
              <a:rPr lang="pl-PL">
                <a:latin typeface="Consolas"/>
                <a:cs typeface="Calibri"/>
              </a:rPr>
              <a:t> </a:t>
            </a:r>
            <a:r>
              <a:rPr lang="pl-PL" err="1">
                <a:latin typeface="Consolas"/>
                <a:cs typeface="Calibri"/>
              </a:rPr>
              <a:t>xmlns</a:t>
            </a:r>
            <a:r>
              <a:rPr lang="pl-PL">
                <a:latin typeface="Consolas"/>
                <a:cs typeface="Calibri"/>
              </a:rPr>
              <a:t>="http://wekrmpc15.am.gdynia.pl/www/serwis/"&gt;
      &lt;</a:t>
            </a:r>
            <a:r>
              <a:rPr lang="pl-PL" err="1">
                <a:latin typeface="Consolas"/>
                <a:cs typeface="Calibri"/>
              </a:rPr>
              <a:t>dodawanieResult</a:t>
            </a:r>
            <a:r>
              <a:rPr lang="pl-PL">
                <a:latin typeface="Consolas"/>
                <a:cs typeface="Calibri"/>
              </a:rPr>
              <a:t>&gt;</a:t>
            </a:r>
            <a:r>
              <a:rPr lang="pl-PL" err="1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>
                <a:latin typeface="Consolas"/>
                <a:cs typeface="Calibri"/>
              </a:rPr>
              <a:t>&lt;/</a:t>
            </a:r>
            <a:r>
              <a:rPr lang="pl-PL" err="1">
                <a:latin typeface="Consolas"/>
                <a:cs typeface="Calibri"/>
              </a:rPr>
              <a:t>dodawanieResult</a:t>
            </a:r>
            <a:r>
              <a:rPr lang="pl-PL">
                <a:latin typeface="Consolas"/>
                <a:cs typeface="Calibri"/>
              </a:rPr>
              <a:t>&gt;
    &lt;/</a:t>
            </a:r>
            <a:r>
              <a:rPr lang="pl-PL" err="1">
                <a:latin typeface="Consolas"/>
                <a:cs typeface="Calibri"/>
              </a:rPr>
              <a:t>dodawanieResponse</a:t>
            </a:r>
            <a:r>
              <a:rPr lang="pl-PL">
                <a:latin typeface="Consolas"/>
                <a:cs typeface="Calibri"/>
              </a:rPr>
              <a:t>&gt;
  &lt;/</a:t>
            </a:r>
            <a:r>
              <a:rPr lang="pl-PL" err="1">
                <a:latin typeface="Consolas"/>
                <a:cs typeface="Calibri"/>
              </a:rPr>
              <a:t>soap:Body</a:t>
            </a:r>
            <a:r>
              <a:rPr lang="pl-PL">
                <a:latin typeface="Consolas"/>
                <a:cs typeface="Calibri"/>
              </a:rPr>
              <a:t>&gt;
&lt;/</a:t>
            </a:r>
            <a:r>
              <a:rPr lang="pl-PL" err="1">
                <a:latin typeface="Consolas"/>
                <a:cs typeface="Calibri"/>
              </a:rPr>
              <a:t>soap:Envelope</a:t>
            </a:r>
            <a:r>
              <a:rPr lang="pl-PL">
                <a:latin typeface="Consolas"/>
                <a:cs typeface="Calibri"/>
              </a:rPr>
              <a:t>&gt;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0298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7697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Usługa sieciowa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93262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400"/>
              <a:t>Usługa sieciowa dostarcza metody sieciowe, które może wywoływać aplikacja klienta.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/>
              <a:t>Usługa sieciowa nie dostarcza interfejsu użytkownika.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/>
              <a:t>Usługi sieciowe nie są ograniczone do jednego systemu operacyjnego, ale są oparte na otwartych standardach.</a:t>
            </a:r>
          </a:p>
          <a:p>
            <a:pPr>
              <a:lnSpc>
                <a:spcPct val="80000"/>
              </a:lnSpc>
            </a:pPr>
            <a:r>
              <a:rPr lang="pl-PL" sz="2400"/>
              <a:t>Komunikacja między klientem (konsumentem) i usługą sieciową odbywa się najczęściej za pomocą bazującego na XML protokołu SOAP (ang. </a:t>
            </a:r>
            <a:r>
              <a:rPr lang="en-US" sz="2400" i="1"/>
              <a:t>Simple Object Access Protocol</a:t>
            </a:r>
            <a:r>
              <a:rPr lang="pl-PL" sz="2400"/>
              <a:t>) lub w formacie JSON (</a:t>
            </a:r>
            <a:r>
              <a:rPr lang="pl-PL" sz="2400" i="1" err="1"/>
              <a:t>JavaScript</a:t>
            </a:r>
            <a:r>
              <a:rPr lang="pl-PL" sz="2400" i="1"/>
              <a:t> </a:t>
            </a:r>
            <a:r>
              <a:rPr lang="pl-PL" sz="2400" i="1" err="1"/>
              <a:t>Object</a:t>
            </a:r>
            <a:r>
              <a:rPr lang="pl-PL" sz="2400" i="1"/>
              <a:t> </a:t>
            </a:r>
            <a:r>
              <a:rPr lang="pl-PL" sz="2400" i="1" err="1"/>
              <a:t>Notation</a:t>
            </a:r>
            <a:r>
              <a:rPr lang="pl-PL" sz="2400" b="1"/>
              <a:t>)</a:t>
            </a:r>
            <a:r>
              <a:rPr lang="pl-PL" sz="2400"/>
              <a:t>– można stosować i inne formaty.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/>
              <a:t>Aktualne wersje protokołu SOAP: 1.1 i 1.2.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4518C50-D852-400D-AFD2-EAED80A5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r>
              <a:rPr lang="pl-PL">
                <a:cs typeface="Calibri"/>
              </a:rPr>
              <a:t>Żądanie i odpowiedź GET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F4D2699-116C-4086-AB9A-8A2A19A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7585"/>
            <a:ext cx="10972800" cy="9351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000" dirty="0">
                <a:latin typeface="Consolas"/>
                <a:cs typeface="Calibri"/>
              </a:rPr>
              <a:t>GET </a:t>
            </a:r>
            <a:r>
              <a:rPr lang="pl-PL" sz="2000" dirty="0" err="1">
                <a:latin typeface="Consolas"/>
                <a:cs typeface="Calibri"/>
              </a:rPr>
              <a:t>/ww</a:t>
            </a:r>
            <a:r>
              <a:rPr lang="pl-PL" sz="2000" dirty="0">
                <a:latin typeface="Consolas"/>
                <a:cs typeface="Calibri"/>
              </a:rPr>
              <a:t>w/serwis/</a:t>
            </a:r>
            <a:r>
              <a:rPr lang="pl-PL" sz="2000" dirty="0" err="1">
                <a:latin typeface="Consolas"/>
                <a:cs typeface="Calibri"/>
              </a:rPr>
              <a:t>service.asmx</a:t>
            </a:r>
            <a:r>
              <a:rPr lang="pl-PL" sz="2000" dirty="0">
                <a:latin typeface="Consolas"/>
                <a:cs typeface="Calibri"/>
              </a:rPr>
              <a:t>/</a:t>
            </a:r>
            <a:r>
              <a:rPr lang="pl-PL" sz="2000" dirty="0" err="1">
                <a:solidFill>
                  <a:srgbClr val="FF0000"/>
                </a:solidFill>
                <a:latin typeface="Consolas"/>
                <a:cs typeface="Calibri"/>
              </a:rPr>
              <a:t>dodawanie?x=string&amp;y=string</a:t>
            </a:r>
            <a:r>
              <a:rPr lang="pl-PL" sz="2000" dirty="0">
                <a:latin typeface="Consolas"/>
                <a:cs typeface="Calibri"/>
              </a:rPr>
              <a:t> HTTP/1.1
Host: wekrmpc15.am.gdynia.pl</a:t>
            </a:r>
            <a:endParaRPr lang="pl-PL" dirty="0">
              <a:latin typeface="Calibri"/>
              <a:cs typeface="Calibri"/>
            </a:endParaRPr>
          </a:p>
          <a:p>
            <a:pPr marL="0" indent="0">
              <a:buNone/>
            </a:pPr>
            <a:endParaRPr lang="pl-PL" sz="20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pl-PL" sz="20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pl-PL" sz="2000" dirty="0">
                <a:latin typeface="Consolas"/>
                <a:cs typeface="Calibri"/>
              </a:rPr>
              <a:t>
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89EC0A5-3C1A-4D09-A86D-9A733507494A}"/>
              </a:ext>
            </a:extLst>
          </p:cNvPr>
          <p:cNvSpPr txBox="1">
            <a:spLocks/>
          </p:cNvSpPr>
          <p:nvPr/>
        </p:nvSpPr>
        <p:spPr>
          <a:xfrm>
            <a:off x="615863" y="3811876"/>
            <a:ext cx="10972800" cy="2187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Consolas"/>
                <a:cs typeface="Calibri"/>
              </a:rPr>
              <a:t>HTTP/1.1 200 OK
</a:t>
            </a:r>
            <a:r>
              <a:rPr lang="pl-PL" sz="2000" dirty="0" err="1">
                <a:latin typeface="Consolas"/>
                <a:cs typeface="Calibri"/>
              </a:rPr>
              <a:t>Content-Type</a:t>
            </a:r>
            <a:r>
              <a:rPr lang="pl-PL" sz="2000" dirty="0">
                <a:latin typeface="Consolas"/>
                <a:cs typeface="Calibri"/>
              </a:rPr>
              <a:t>: </a:t>
            </a:r>
            <a:r>
              <a:rPr lang="pl-PL" sz="2000" dirty="0" err="1">
                <a:latin typeface="Consolas"/>
                <a:cs typeface="Calibri"/>
              </a:rPr>
              <a:t>text</a:t>
            </a:r>
            <a:r>
              <a:rPr lang="pl-PL" sz="2000" dirty="0">
                <a:latin typeface="Consolas"/>
                <a:cs typeface="Calibri"/>
              </a:rPr>
              <a:t>/</a:t>
            </a:r>
            <a:r>
              <a:rPr lang="pl-PL" sz="2000" dirty="0" err="1">
                <a:latin typeface="Consolas"/>
                <a:cs typeface="Calibri"/>
              </a:rPr>
              <a:t>xml</a:t>
            </a:r>
            <a:r>
              <a:rPr lang="pl-PL" sz="2000" dirty="0">
                <a:latin typeface="Consolas"/>
                <a:cs typeface="Calibri"/>
              </a:rPr>
              <a:t>; charset=utf-8
</a:t>
            </a:r>
            <a:r>
              <a:rPr lang="pl-PL" sz="2000" dirty="0" err="1">
                <a:latin typeface="Consolas"/>
                <a:cs typeface="Calibri"/>
              </a:rPr>
              <a:t>Content-Length</a:t>
            </a:r>
            <a:r>
              <a:rPr lang="pl-PL" sz="2000" dirty="0">
                <a:latin typeface="Consolas"/>
                <a:cs typeface="Calibri"/>
              </a:rPr>
              <a:t>: </a:t>
            </a:r>
            <a:r>
              <a:rPr lang="pl-PL" sz="2000" dirty="0" err="1">
                <a:latin typeface="Consolas"/>
                <a:cs typeface="Calibri"/>
              </a:rPr>
              <a:t>length</a:t>
            </a:r>
            <a:r>
              <a:rPr lang="pl-PL" sz="2000" dirty="0">
                <a:latin typeface="Consolas"/>
                <a:cs typeface="Calibri"/>
              </a:rPr>
              <a:t>
&lt;?</a:t>
            </a:r>
            <a:r>
              <a:rPr lang="pl-PL" sz="2000" dirty="0" err="1">
                <a:latin typeface="Consolas"/>
                <a:cs typeface="Calibri"/>
              </a:rPr>
              <a:t>xml</a:t>
            </a:r>
            <a:r>
              <a:rPr lang="pl-PL" sz="2000" dirty="0">
                <a:latin typeface="Consolas"/>
                <a:cs typeface="Calibri"/>
              </a:rPr>
              <a:t> version="1.0" encoding="utf-8"?&gt;
&lt;double </a:t>
            </a:r>
            <a:r>
              <a:rPr lang="pl-PL" sz="2000" dirty="0" err="1">
                <a:latin typeface="Consolas"/>
                <a:cs typeface="Calibri"/>
              </a:rPr>
              <a:t>xmlns="http</a:t>
            </a:r>
            <a:r>
              <a:rPr lang="pl-PL" sz="2000" dirty="0">
                <a:latin typeface="Consolas"/>
                <a:cs typeface="Calibri"/>
              </a:rPr>
              <a:t>://wekrmpc15.am.gdynia.pl/</a:t>
            </a:r>
            <a:r>
              <a:rPr lang="pl-PL" sz="2000" dirty="0" err="1">
                <a:latin typeface="Consolas"/>
                <a:cs typeface="Calibri"/>
              </a:rPr>
              <a:t>www</a:t>
            </a:r>
            <a:r>
              <a:rPr lang="pl-PL" sz="2000" dirty="0">
                <a:latin typeface="Consolas"/>
                <a:cs typeface="Calibri"/>
              </a:rPr>
              <a:t>/serwis/"&gt;</a:t>
            </a:r>
            <a:r>
              <a:rPr lang="pl-PL" sz="2000" dirty="0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 sz="2000" dirty="0">
                <a:latin typeface="Consolas"/>
                <a:cs typeface="Calibri"/>
              </a:rPr>
              <a:t>&lt;/</a:t>
            </a:r>
            <a:r>
              <a:rPr lang="pl-PL" sz="2000" dirty="0" err="1">
                <a:latin typeface="Consolas"/>
                <a:cs typeface="Calibri"/>
              </a:rPr>
              <a:t>double</a:t>
            </a:r>
            <a:r>
              <a:rPr lang="pl-PL" sz="2000" dirty="0">
                <a:latin typeface="Consolas"/>
                <a:cs typeface="Calibri"/>
              </a:rPr>
              <a:t>&gt;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endParaRPr lang="pl-PL" sz="2000" dirty="0">
              <a:latin typeface="Consolas"/>
              <a:cs typeface="Calibri"/>
            </a:endParaRPr>
          </a:p>
          <a:p>
            <a:pPr marL="0" indent="0">
              <a:buFont typeface="Arial" pitchFamily="34" charset="0"/>
              <a:buNone/>
            </a:pPr>
            <a:endParaRPr lang="pl-PL" sz="2000" dirty="0">
              <a:latin typeface="Consolas"/>
              <a:cs typeface="Calibri"/>
            </a:endParaRPr>
          </a:p>
          <a:p>
            <a:pPr marL="0" indent="0">
              <a:buFont typeface="Arial" pitchFamily="34" charset="0"/>
              <a:buNone/>
            </a:pPr>
            <a:r>
              <a:rPr lang="pl-PL" sz="2000" dirty="0">
                <a:latin typeface="Consolas"/>
                <a:cs typeface="Calibri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xmlns="" val="376111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4518C50-D852-400D-AFD2-EAED80A5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197"/>
            <a:ext cx="10972800" cy="862853"/>
          </a:xfrm>
        </p:spPr>
        <p:txBody>
          <a:bodyPr/>
          <a:lstStyle/>
          <a:p>
            <a:r>
              <a:rPr lang="pl-PL" dirty="0">
                <a:cs typeface="Calibri"/>
              </a:rPr>
              <a:t>Żądanie i odpowiedź POST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F4D2699-116C-4086-AB9A-8A2A19A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2115"/>
            <a:ext cx="10972800" cy="23263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000" dirty="0">
                <a:latin typeface="Consolas"/>
                <a:cs typeface="Calibri"/>
              </a:rPr>
              <a:t>POST </a:t>
            </a:r>
            <a:r>
              <a:rPr lang="pl-PL" sz="2000" dirty="0" err="1">
                <a:latin typeface="Consolas"/>
                <a:cs typeface="Calibri"/>
              </a:rPr>
              <a:t>/ww</a:t>
            </a:r>
            <a:r>
              <a:rPr lang="pl-PL" sz="2000" dirty="0">
                <a:latin typeface="Consolas"/>
                <a:cs typeface="Calibri"/>
              </a:rPr>
              <a:t>w/serwis/</a:t>
            </a:r>
            <a:r>
              <a:rPr lang="pl-PL" sz="2000" dirty="0" err="1">
                <a:latin typeface="Consolas"/>
                <a:cs typeface="Calibri"/>
              </a:rPr>
              <a:t>service.asmx</a:t>
            </a:r>
            <a:r>
              <a:rPr lang="pl-PL" sz="2000" dirty="0">
                <a:latin typeface="Consolas"/>
                <a:cs typeface="Calibri"/>
              </a:rPr>
              <a:t>/</a:t>
            </a:r>
            <a:r>
              <a:rPr lang="pl-PL" sz="2000" dirty="0">
                <a:solidFill>
                  <a:srgbClr val="FF0000"/>
                </a:solidFill>
                <a:latin typeface="Consolas"/>
                <a:cs typeface="Calibri"/>
              </a:rPr>
              <a:t>dodawanie</a:t>
            </a:r>
            <a:r>
              <a:rPr lang="pl-PL" sz="2000" dirty="0">
                <a:latin typeface="Consolas"/>
                <a:cs typeface="Calibri"/>
              </a:rPr>
              <a:t> HTTP/1.1
Host: wekrmpc15.am.gdynia.pl
</a:t>
            </a:r>
            <a:r>
              <a:rPr lang="pl-PL" sz="2000" dirty="0" err="1">
                <a:latin typeface="Consolas"/>
                <a:cs typeface="Calibri"/>
              </a:rPr>
              <a:t>Content-Type</a:t>
            </a:r>
            <a:r>
              <a:rPr lang="pl-PL" sz="2000" dirty="0">
                <a:latin typeface="Consolas"/>
                <a:cs typeface="Calibri"/>
              </a:rPr>
              <a:t>: </a:t>
            </a:r>
            <a:r>
              <a:rPr lang="pl-PL" sz="2000" dirty="0" err="1">
                <a:latin typeface="Consolas"/>
                <a:cs typeface="Calibri"/>
              </a:rPr>
              <a:t>application</a:t>
            </a:r>
            <a:r>
              <a:rPr lang="pl-PL" sz="2000" dirty="0">
                <a:latin typeface="Consolas"/>
                <a:cs typeface="Calibri"/>
              </a:rPr>
              <a:t>/</a:t>
            </a:r>
            <a:r>
              <a:rPr lang="pl-PL" sz="2000" dirty="0" err="1">
                <a:latin typeface="Consolas"/>
                <a:cs typeface="Calibri"/>
              </a:rPr>
              <a:t>x-www-form-urlencoded</a:t>
            </a:r>
            <a:r>
              <a:rPr lang="pl-PL" sz="2000" dirty="0">
                <a:latin typeface="Consolas"/>
                <a:cs typeface="Calibri"/>
              </a:rPr>
              <a:t>
</a:t>
            </a:r>
            <a:r>
              <a:rPr lang="pl-PL" sz="2000" dirty="0" err="1">
                <a:latin typeface="Consolas"/>
                <a:cs typeface="Calibri"/>
              </a:rPr>
              <a:t>Content-Length</a:t>
            </a:r>
            <a:r>
              <a:rPr lang="pl-PL" sz="2000" dirty="0">
                <a:latin typeface="Consolas"/>
                <a:cs typeface="Calibri"/>
              </a:rPr>
              <a:t>: </a:t>
            </a:r>
            <a:r>
              <a:rPr lang="pl-PL" sz="2000" dirty="0" err="1">
                <a:latin typeface="Consolas"/>
                <a:cs typeface="Calibri"/>
              </a:rPr>
              <a:t>length</a:t>
            </a:r>
            <a:r>
              <a:rPr lang="pl-PL" sz="2000" dirty="0">
                <a:latin typeface="Consolas"/>
                <a:cs typeface="Calibri"/>
              </a:rPr>
              <a:t/>
            </a:r>
            <a:br>
              <a:rPr lang="pl-PL" sz="2000" dirty="0">
                <a:latin typeface="Consolas"/>
                <a:cs typeface="Calibri"/>
              </a:rPr>
            </a:br>
            <a:r>
              <a:rPr lang="pl-PL" sz="2000" dirty="0">
                <a:latin typeface="Consolas"/>
                <a:cs typeface="Calibri"/>
              </a:rPr>
              <a:t>
</a:t>
            </a:r>
            <a:r>
              <a:rPr lang="pl-PL" sz="2000" dirty="0" err="1">
                <a:solidFill>
                  <a:srgbClr val="FF0000"/>
                </a:solidFill>
                <a:latin typeface="Consolas"/>
                <a:cs typeface="Calibri"/>
              </a:rPr>
              <a:t>x=string&amp;y=string</a:t>
            </a:r>
            <a:endParaRPr lang="pl-PL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89EC0A5-3C1A-4D09-A86D-9A733507494A}"/>
              </a:ext>
            </a:extLst>
          </p:cNvPr>
          <p:cNvSpPr txBox="1">
            <a:spLocks/>
          </p:cNvSpPr>
          <p:nvPr/>
        </p:nvSpPr>
        <p:spPr>
          <a:xfrm>
            <a:off x="610970" y="3852708"/>
            <a:ext cx="10972800" cy="23222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Consolas"/>
                <a:cs typeface="Calibri"/>
              </a:rPr>
              <a:t>HTTP/1.1 200 OK
</a:t>
            </a:r>
            <a:r>
              <a:rPr lang="pl-PL" sz="2000" dirty="0" err="1">
                <a:latin typeface="Consolas"/>
                <a:cs typeface="Calibri"/>
              </a:rPr>
              <a:t>Content-Type</a:t>
            </a:r>
            <a:r>
              <a:rPr lang="pl-PL" sz="2000" dirty="0">
                <a:latin typeface="Consolas"/>
                <a:cs typeface="Calibri"/>
              </a:rPr>
              <a:t>: </a:t>
            </a:r>
            <a:r>
              <a:rPr lang="pl-PL" sz="2000" dirty="0" err="1">
                <a:latin typeface="Consolas"/>
                <a:cs typeface="Calibri"/>
              </a:rPr>
              <a:t>text</a:t>
            </a:r>
            <a:r>
              <a:rPr lang="pl-PL" sz="2000" dirty="0">
                <a:latin typeface="Consolas"/>
                <a:cs typeface="Calibri"/>
              </a:rPr>
              <a:t>/</a:t>
            </a:r>
            <a:r>
              <a:rPr lang="pl-PL" sz="2000" dirty="0" err="1">
                <a:latin typeface="Consolas"/>
                <a:cs typeface="Calibri"/>
              </a:rPr>
              <a:t>xml</a:t>
            </a:r>
            <a:r>
              <a:rPr lang="pl-PL" sz="2000" dirty="0">
                <a:latin typeface="Consolas"/>
                <a:cs typeface="Calibri"/>
              </a:rPr>
              <a:t>; charset=utf-8
</a:t>
            </a:r>
            <a:r>
              <a:rPr lang="pl-PL" sz="2000" dirty="0" err="1">
                <a:latin typeface="Consolas"/>
                <a:cs typeface="Calibri"/>
              </a:rPr>
              <a:t>Content-Length</a:t>
            </a:r>
            <a:r>
              <a:rPr lang="pl-PL" sz="2000" dirty="0">
                <a:latin typeface="Consolas"/>
                <a:cs typeface="Calibri"/>
              </a:rPr>
              <a:t>: </a:t>
            </a:r>
            <a:r>
              <a:rPr lang="pl-PL" sz="2000" dirty="0" err="1">
                <a:latin typeface="Consolas"/>
                <a:cs typeface="Calibri"/>
              </a:rPr>
              <a:t>length</a:t>
            </a:r>
            <a:r>
              <a:rPr lang="pl-PL" sz="2000" dirty="0">
                <a:latin typeface="Consolas"/>
                <a:cs typeface="Calibri"/>
              </a:rPr>
              <a:t>
&lt;?</a:t>
            </a:r>
            <a:r>
              <a:rPr lang="pl-PL" sz="2000" dirty="0" err="1">
                <a:latin typeface="Consolas"/>
                <a:cs typeface="Calibri"/>
              </a:rPr>
              <a:t>xml</a:t>
            </a:r>
            <a:r>
              <a:rPr lang="pl-PL" sz="2000" dirty="0">
                <a:latin typeface="Consolas"/>
                <a:cs typeface="Calibri"/>
              </a:rPr>
              <a:t> version="1.0" encoding="utf-8"?&gt;
&lt;double </a:t>
            </a:r>
            <a:r>
              <a:rPr lang="pl-PL" sz="2000" dirty="0" err="1">
                <a:latin typeface="Consolas"/>
                <a:cs typeface="Calibri"/>
              </a:rPr>
              <a:t>xmlns="http</a:t>
            </a:r>
            <a:r>
              <a:rPr lang="pl-PL" sz="2000" dirty="0">
                <a:latin typeface="Consolas"/>
                <a:cs typeface="Calibri"/>
              </a:rPr>
              <a:t>://wekrmpc15.am.gdynia.pl/</a:t>
            </a:r>
            <a:r>
              <a:rPr lang="pl-PL" sz="2000" dirty="0" err="1">
                <a:latin typeface="Consolas"/>
                <a:cs typeface="Calibri"/>
              </a:rPr>
              <a:t>www</a:t>
            </a:r>
            <a:r>
              <a:rPr lang="pl-PL" sz="2000" dirty="0">
                <a:latin typeface="Consolas"/>
                <a:cs typeface="Calibri"/>
              </a:rPr>
              <a:t>/serwis/"&gt;</a:t>
            </a:r>
            <a:r>
              <a:rPr lang="pl-PL" sz="2000" dirty="0">
                <a:solidFill>
                  <a:srgbClr val="FF0000"/>
                </a:solidFill>
                <a:latin typeface="Consolas"/>
                <a:cs typeface="Calibri"/>
              </a:rPr>
              <a:t>double</a:t>
            </a:r>
            <a:r>
              <a:rPr lang="pl-PL" sz="2000" dirty="0">
                <a:latin typeface="Consolas"/>
                <a:cs typeface="Calibri"/>
              </a:rPr>
              <a:t>&lt;/</a:t>
            </a:r>
            <a:r>
              <a:rPr lang="pl-PL" sz="2000" dirty="0" err="1">
                <a:latin typeface="Consolas"/>
                <a:cs typeface="Calibri"/>
              </a:rPr>
              <a:t>double</a:t>
            </a:r>
            <a:r>
              <a:rPr lang="pl-PL" sz="2000" dirty="0">
                <a:latin typeface="Consolas"/>
                <a:cs typeface="Calibri"/>
              </a:rPr>
              <a:t>&gt;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endParaRPr lang="pl-PL" sz="2000" dirty="0">
              <a:latin typeface="Consolas"/>
              <a:cs typeface="Calibri"/>
            </a:endParaRPr>
          </a:p>
          <a:p>
            <a:pPr marL="0" indent="0">
              <a:buFont typeface="Arial" pitchFamily="34" charset="0"/>
              <a:buNone/>
            </a:pPr>
            <a:endParaRPr lang="pl-PL" sz="2000" dirty="0">
              <a:latin typeface="Consolas"/>
              <a:cs typeface="Calibri"/>
            </a:endParaRPr>
          </a:p>
          <a:p>
            <a:pPr marL="0" indent="0">
              <a:buFont typeface="Arial" pitchFamily="34" charset="0"/>
              <a:buNone/>
            </a:pPr>
            <a:r>
              <a:rPr lang="pl-PL" sz="2000" dirty="0">
                <a:latin typeface="Consolas"/>
                <a:cs typeface="Calibri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xmlns="" val="185753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pPr eaLnBrk="1" hangingPunct="1"/>
            <a:r>
              <a:rPr lang="pl-PL" sz="3800"/>
              <a:t>Tworzenie konsumenta serwisu w VS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003613"/>
            <a:ext cx="10670116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6870" indent="-356870" eaLnBrk="1" hangingPunct="1">
              <a:lnSpc>
                <a:spcPct val="90000"/>
              </a:lnSpc>
            </a:pPr>
            <a:r>
              <a:rPr lang="pl-PL" sz="2000"/>
              <a:t>Dodanie do aplikacji referencji do usługi.</a:t>
            </a:r>
            <a:endParaRPr lang="pl-PL"/>
          </a:p>
          <a:p>
            <a:pPr marL="909320" lvl="1" eaLnBrk="1" hangingPunct="1">
              <a:lnSpc>
                <a:spcPct val="90000"/>
              </a:lnSpc>
            </a:pPr>
            <a:r>
              <a:rPr lang="pl-PL" sz="2000" err="1"/>
              <a:t>Add</a:t>
            </a:r>
            <a:r>
              <a:rPr lang="pl-PL" sz="2000"/>
              <a:t> Service Reference …</a:t>
            </a:r>
            <a:endParaRPr lang="pl-PL" sz="2000">
              <a:cs typeface="Calibri"/>
            </a:endParaRPr>
          </a:p>
          <a:p>
            <a:pPr marL="356870" indent="-356870" eaLnBrk="1" hangingPunct="1">
              <a:lnSpc>
                <a:spcPct val="90000"/>
              </a:lnSpc>
            </a:pPr>
            <a:r>
              <a:rPr lang="pl-PL" sz="2000"/>
              <a:t>W trakcie dodawania usługi czytana jest dokumentacja usługi.</a:t>
            </a:r>
            <a:endParaRPr lang="pl-PL" sz="2000">
              <a:cs typeface="Calibri"/>
            </a:endParaRPr>
          </a:p>
          <a:p>
            <a:pPr marL="356870" indent="-356870" eaLnBrk="1" hangingPunct="1">
              <a:lnSpc>
                <a:spcPct val="90000"/>
              </a:lnSpc>
            </a:pPr>
            <a:r>
              <a:rPr lang="pl-PL" sz="2000"/>
              <a:t>Kod utworzenia nowego konsumenta usługi </a:t>
            </a:r>
            <a:r>
              <a:rPr lang="pl-PL" sz="2000" err="1"/>
              <a:t>sięciowej</a:t>
            </a:r>
            <a:r>
              <a:rPr lang="pl-PL" sz="2000"/>
              <a:t>:</a:t>
            </a:r>
            <a:endParaRPr lang="pl-PL" sz="2000">
              <a:cs typeface="Calibri"/>
            </a:endParaRPr>
          </a:p>
          <a:p>
            <a:pPr marL="356870" indent="-35687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>
                <a:latin typeface="Courier New"/>
                <a:cs typeface="Courier New"/>
              </a:rPr>
              <a:t>	</a:t>
            </a:r>
          </a:p>
          <a:p>
            <a:pPr marL="356870" indent="-35687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>
                <a:latin typeface="Courier New"/>
                <a:cs typeface="Courier New"/>
              </a:rPr>
              <a:t>	</a:t>
            </a:r>
            <a:r>
              <a:rPr lang="en-US" sz="1800">
                <a:latin typeface="Consolas"/>
              </a:rPr>
              <a:t>Service1.ServiceSoapClient</a:t>
            </a:r>
            <a:r>
              <a:rPr lang="pl-PL" sz="1800">
                <a:latin typeface="Consolas"/>
              </a:rPr>
              <a:t> klient;</a:t>
            </a:r>
            <a:r>
              <a:rPr lang="en-US" sz="1800">
                <a:latin typeface="Consolas"/>
              </a:rPr>
              <a:t> </a:t>
            </a:r>
            <a:r>
              <a:rPr lang="pl-PL" sz="1800">
                <a:latin typeface="Consolas"/>
              </a:rPr>
              <a:t/>
            </a:r>
            <a:br>
              <a:rPr lang="pl-PL" sz="1800">
                <a:latin typeface="Consolas"/>
              </a:rPr>
            </a:br>
            <a:r>
              <a:rPr lang="en-US" sz="1800" err="1">
                <a:latin typeface="Consolas"/>
              </a:rPr>
              <a:t>klient</a:t>
            </a:r>
            <a:r>
              <a:rPr lang="en-US" sz="1800">
                <a:latin typeface="Consolas"/>
              </a:rPr>
              <a:t> = new Service1.ServiceSoapClient</a:t>
            </a:r>
            <a:r>
              <a:rPr lang="pl-PL" sz="1800">
                <a:latin typeface="Consolas"/>
              </a:rPr>
              <a:t>("</a:t>
            </a:r>
            <a:r>
              <a:rPr lang="pl-PL" sz="1800" i="1">
                <a:latin typeface="Consolas"/>
              </a:rPr>
              <a:t>nazwa</a:t>
            </a:r>
            <a:r>
              <a:rPr lang="pl-PL" sz="1800">
                <a:latin typeface="Consolas"/>
              </a:rPr>
              <a:t>")</a:t>
            </a:r>
            <a:r>
              <a:rPr lang="en-US" sz="1800">
                <a:latin typeface="Consolas"/>
              </a:rPr>
              <a:t>;</a:t>
            </a:r>
            <a:endParaRPr lang="pl-PL" sz="1800">
              <a:latin typeface="Consolas"/>
            </a:endParaRPr>
          </a:p>
          <a:p>
            <a:pPr marL="356870" indent="-356870">
              <a:lnSpc>
                <a:spcPct val="90000"/>
              </a:lnSpc>
              <a:buNone/>
            </a:pPr>
            <a:endParaRPr lang="pl-PL" sz="2000">
              <a:cs typeface="Calibri"/>
            </a:endParaRPr>
          </a:p>
          <a:p>
            <a:pPr marL="356870" indent="-356870" eaLnBrk="1" hangingPunct="1">
              <a:lnSpc>
                <a:spcPct val="90000"/>
              </a:lnSpc>
            </a:pPr>
            <a:r>
              <a:rPr lang="pl-PL" sz="2000"/>
              <a:t>W miejsce </a:t>
            </a:r>
            <a:r>
              <a:rPr lang="pl-PL" sz="2000" i="1">
                <a:latin typeface="Courier New"/>
                <a:cs typeface="Courier New"/>
              </a:rPr>
              <a:t>nazwa</a:t>
            </a:r>
            <a:r>
              <a:rPr lang="pl-PL" sz="2000"/>
              <a:t> należy wpisać nazwę punktu końcowego.</a:t>
            </a:r>
            <a:endParaRPr lang="pl-PL" sz="2000">
              <a:cs typeface="Calibri"/>
            </a:endParaRPr>
          </a:p>
          <a:p>
            <a:pPr marL="356870" indent="-356870" eaLnBrk="1" hangingPunct="1">
              <a:lnSpc>
                <a:spcPct val="90000"/>
              </a:lnSpc>
            </a:pPr>
            <a:r>
              <a:rPr lang="pl-PL" sz="2000"/>
              <a:t>Nazwę punktu końcowego można pominąć, kiedy utworzony został tylko jeden punkt końcowy.</a:t>
            </a:r>
            <a:endParaRPr lang="pl-PL" sz="2000">
              <a:cs typeface="Calibri"/>
            </a:endParaRPr>
          </a:p>
          <a:p>
            <a:pPr marL="356870" indent="-356870" eaLnBrk="1" hangingPunct="1">
              <a:lnSpc>
                <a:spcPct val="90000"/>
              </a:lnSpc>
            </a:pPr>
            <a:r>
              <a:rPr lang="pl-PL" sz="2000"/>
              <a:t>Nazwy punktów końcowych można znaleźć w pliku </a:t>
            </a:r>
            <a:r>
              <a:rPr lang="pl-PL" sz="2000" i="1" err="1"/>
              <a:t>web.config</a:t>
            </a:r>
            <a:r>
              <a:rPr lang="pl-PL" sz="2000" i="1"/>
              <a:t> </a:t>
            </a:r>
            <a:r>
              <a:rPr lang="pl-PL" sz="2000"/>
              <a:t>albo</a:t>
            </a:r>
            <a:r>
              <a:rPr lang="pl-PL" sz="2000" i="1"/>
              <a:t> </a:t>
            </a:r>
            <a:r>
              <a:rPr lang="pl-PL" sz="2000" i="1" err="1"/>
              <a:t>app.config</a:t>
            </a:r>
            <a:r>
              <a:rPr lang="pl-PL" sz="2000" i="1"/>
              <a:t>.</a:t>
            </a:r>
            <a:endParaRPr lang="pl-PL" sz="2000" i="1"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90962"/>
            <a:ext cx="10972800" cy="1143000"/>
          </a:xfrm>
        </p:spPr>
        <p:txBody>
          <a:bodyPr/>
          <a:lstStyle/>
          <a:p>
            <a:pPr algn="ctr" eaLnBrk="1" hangingPunct="1"/>
            <a:r>
              <a:rPr lang="pl-PL" sz="3800"/>
              <a:t>Tworzenie konsumenta usługi w VS</a:t>
            </a:r>
            <a:br>
              <a:rPr lang="pl-PL" sz="3800"/>
            </a:br>
            <a:r>
              <a:rPr lang="pl-PL" sz="2800"/>
              <a:t>przestarzała składnia</a:t>
            </a:r>
            <a:endParaRPr lang="pl-PL" sz="3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216525"/>
            <a:ext cx="10670116" cy="3747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6870" indent="-356870" eaLnBrk="1" hangingPunct="1"/>
            <a:r>
              <a:rPr lang="pl-PL" sz="2400" dirty="0"/>
              <a:t>Dodanie do aplikacji referencji do usługi.</a:t>
            </a:r>
            <a:endParaRPr lang="pl-PL" dirty="0"/>
          </a:p>
          <a:p>
            <a:pPr marL="909320" lvl="1" eaLnBrk="1" hangingPunct="1"/>
            <a:r>
              <a:rPr lang="pl-PL" sz="2200" dirty="0" err="1"/>
              <a:t>Add</a:t>
            </a:r>
            <a:r>
              <a:rPr lang="pl-PL" sz="2200" dirty="0"/>
              <a:t> Web Reference …</a:t>
            </a:r>
            <a:endParaRPr lang="pl-PL" sz="2200" dirty="0">
              <a:cs typeface="Calibri"/>
            </a:endParaRPr>
          </a:p>
          <a:p>
            <a:pPr marL="356870" indent="-356870" eaLnBrk="1" hangingPunct="1"/>
            <a:r>
              <a:rPr lang="pl-PL" sz="2400" dirty="0"/>
              <a:t>W trakcie dodawania usługi czytana jest dokumentacja usługi.</a:t>
            </a:r>
            <a:endParaRPr lang="pl-PL" sz="2400" dirty="0">
              <a:cs typeface="Calibri"/>
            </a:endParaRPr>
          </a:p>
          <a:p>
            <a:pPr marL="356870" indent="-356870" eaLnBrk="1" hangingPunct="1"/>
            <a:r>
              <a:rPr lang="pl-PL" sz="2400" dirty="0"/>
              <a:t>Kod utworzenia nowego konsumenta usługi sieciowej:</a:t>
            </a:r>
            <a:endParaRPr lang="pl-PL" sz="2400" dirty="0">
              <a:cs typeface="Calibri"/>
            </a:endParaRPr>
          </a:p>
          <a:p>
            <a:pPr marL="356870" indent="-356870">
              <a:buNone/>
            </a:pPr>
            <a:r>
              <a:rPr lang="en-US" sz="2000" dirty="0">
                <a:latin typeface="Consolas"/>
              </a:rPr>
              <a:t>     pl.gdynia.am.wekrmpc15.Service </a:t>
            </a:r>
            <a:r>
              <a:rPr lang="en-US" sz="2000" dirty="0" err="1">
                <a:latin typeface="Consolas"/>
              </a:rPr>
              <a:t>klient</a:t>
            </a:r>
            <a:r>
              <a:rPr lang="en-US" sz="2000" dirty="0">
                <a:latin typeface="Consolas"/>
              </a:rPr>
              <a:t>;</a:t>
            </a:r>
          </a:p>
          <a:p>
            <a:pPr marL="356870" indent="-356870">
              <a:buNone/>
            </a:pPr>
            <a:r>
              <a:rPr lang="en-US" sz="2000" dirty="0">
                <a:latin typeface="Consolas"/>
              </a:rPr>
              <a:t>     </a:t>
            </a:r>
            <a:r>
              <a:rPr lang="en-US" sz="2000" dirty="0" err="1">
                <a:latin typeface="Consolas"/>
              </a:rPr>
              <a:t>klient</a:t>
            </a:r>
            <a:r>
              <a:rPr lang="en-US" sz="2000" dirty="0">
                <a:latin typeface="Consolas"/>
              </a:rPr>
              <a:t> = new</a:t>
            </a:r>
            <a:r>
              <a:rPr lang="pl-PL" sz="2000" dirty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pl.gdynia.am.wekrmpc15.Service();</a:t>
            </a:r>
            <a:endParaRPr lang="pl-PL" sz="2000" dirty="0">
              <a:latin typeface="Consolas"/>
            </a:endParaRPr>
          </a:p>
          <a:p>
            <a:pPr marL="356870" indent="-356870" eaLnBrk="1" hangingPunct="1">
              <a:buFont typeface="Wingdings" pitchFamily="2" charset="2"/>
              <a:buNone/>
            </a:pPr>
            <a:endParaRPr lang="pl-PL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5432"/>
            <a:ext cx="10972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l-PL" sz="3800"/>
              <a:t>Przekazywanie danych jako parametrów usług sieciowych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00151" y="2352084"/>
            <a:ext cx="10272183" cy="3857283"/>
          </a:xfrm>
        </p:spPr>
        <p:txBody>
          <a:bodyPr/>
          <a:lstStyle/>
          <a:p>
            <a:pPr marL="357188" indent="-357188" eaLnBrk="1" hangingPunct="1"/>
            <a:r>
              <a:rPr lang="pl-PL" sz="2400" dirty="0"/>
              <a:t>Struktury danych takie jak </a:t>
            </a:r>
            <a:r>
              <a:rPr lang="pl-PL" sz="2400" dirty="0" err="1">
                <a:latin typeface="Courier New" pitchFamily="49" charset="0"/>
              </a:rPr>
              <a:t>DataTable</a:t>
            </a:r>
            <a:r>
              <a:rPr lang="pl-PL" sz="2400" dirty="0"/>
              <a:t> i </a:t>
            </a:r>
            <a:r>
              <a:rPr lang="pl-PL" sz="2400" dirty="0" err="1">
                <a:latin typeface="Courier New" pitchFamily="49" charset="0"/>
              </a:rPr>
              <a:t>DataSet</a:t>
            </a:r>
            <a:r>
              <a:rPr lang="pl-PL" sz="2400" dirty="0"/>
              <a:t> mogą być zwracane przez metody sieciowe, mogą być także ich  parametrami.</a:t>
            </a:r>
          </a:p>
          <a:p>
            <a:pPr marL="357188" indent="-357188" eaLnBrk="1" hangingPunct="1"/>
            <a:r>
              <a:rPr lang="pl-PL" sz="2400" dirty="0"/>
              <a:t>Usługi sieciowe mogą być wykorzystywane do przesyłania struktur danych, na przykład do udostępnienia danych z bazy danych znajdujących się za </a:t>
            </a:r>
            <a:r>
              <a:rPr lang="pl-PL" sz="2400" dirty="0" smtClean="0"/>
              <a:t>zaporą sieciową. </a:t>
            </a:r>
            <a:endParaRPr lang="pl-PL" sz="24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65991"/>
            <a:ext cx="10972800" cy="1143000"/>
          </a:xfrm>
        </p:spPr>
        <p:txBody>
          <a:bodyPr>
            <a:noAutofit/>
          </a:bodyPr>
          <a:lstStyle/>
          <a:p>
            <a:r>
              <a:rPr lang="pl-PL" sz="3200" dirty="0"/>
              <a:t>Diagram korzystania z usługi udostępniającej dane z bazy danych</a:t>
            </a:r>
            <a:endParaRPr lang="pl-PL" sz="3200">
              <a:cs typeface="Calibri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563" y="1669397"/>
            <a:ext cx="9645277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46138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Usługa sieciowa REST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70919" y="2108885"/>
            <a:ext cx="10412627" cy="40365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pl-PL" sz="2400" dirty="0"/>
              <a:t>REST – </a:t>
            </a:r>
            <a:r>
              <a:rPr lang="pl-PL" sz="2400" b="1" dirty="0" err="1"/>
              <a:t>Representational</a:t>
            </a:r>
            <a:r>
              <a:rPr lang="pl-PL" sz="2400" b="1" dirty="0"/>
              <a:t> </a:t>
            </a:r>
            <a:r>
              <a:rPr lang="pl-PL" sz="2400" b="1" dirty="0" err="1"/>
              <a:t>state</a:t>
            </a:r>
            <a:r>
              <a:rPr lang="pl-PL" sz="2400" b="1" dirty="0"/>
              <a:t> transfer</a:t>
            </a:r>
            <a:r>
              <a:rPr lang="pl-PL" sz="2400" dirty="0"/>
              <a:t> (zmiana stanu poprzez reprezentację). </a:t>
            </a:r>
            <a:endParaRPr lang="pl-PL" sz="2400"/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Architektura oprogramowania (konwencja) wykorzystywana do tworzenia internetowych systemów rozproszonych szczególnie Internetu rzeczy.</a:t>
            </a:r>
            <a:endParaRPr lang="pl-PL" sz="24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Komunikacja między klientem (konsumentem) i usługą sieciową odbywa się najczęściej za pomocą formatu JSON.</a:t>
            </a:r>
            <a:endParaRPr lang="pl-PL" sz="24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Funkcje zarządzania danymi – powiązanie z metodami HTTP </a:t>
            </a:r>
            <a:endParaRPr lang="pl-PL" sz="2400" dirty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pl-PL" sz="2400" dirty="0" err="1"/>
              <a:t>Create</a:t>
            </a:r>
            <a:r>
              <a:rPr lang="pl-PL" sz="2400" dirty="0"/>
              <a:t> – </a:t>
            </a:r>
            <a:r>
              <a:rPr lang="pl-PL" sz="2400" b="1" dirty="0"/>
              <a:t>POST</a:t>
            </a:r>
            <a:r>
              <a:rPr lang="pl-PL" sz="2400" dirty="0"/>
              <a:t>/PUT – tworzenie zasobu,</a:t>
            </a:r>
            <a:endParaRPr lang="pl-PL" sz="2400" dirty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pl-PL" sz="2400" dirty="0"/>
              <a:t>Read – </a:t>
            </a:r>
            <a:r>
              <a:rPr lang="pl-PL" sz="2400" b="1" dirty="0"/>
              <a:t>GET</a:t>
            </a:r>
            <a:r>
              <a:rPr lang="pl-PL" sz="2400" dirty="0"/>
              <a:t> – czytanie zasobów,</a:t>
            </a:r>
            <a:endParaRPr lang="pl-PL" sz="2400" dirty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pl-PL" sz="2400" dirty="0"/>
              <a:t>Update – POST/</a:t>
            </a:r>
            <a:r>
              <a:rPr lang="pl-PL" sz="2400" b="1" dirty="0"/>
              <a:t>PUT</a:t>
            </a:r>
            <a:r>
              <a:rPr lang="pl-PL" sz="2400" dirty="0"/>
              <a:t>/ PATCH – aktualizacja zasobów,</a:t>
            </a:r>
            <a:endParaRPr lang="pl-PL" sz="2400" dirty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pl-PL" sz="2400" dirty="0" err="1"/>
              <a:t>Delete</a:t>
            </a:r>
            <a:r>
              <a:rPr lang="pl-PL" sz="2400" dirty="0"/>
              <a:t> – </a:t>
            </a:r>
            <a:r>
              <a:rPr lang="pl-PL" sz="2400" b="1" dirty="0"/>
              <a:t>DELETE</a:t>
            </a:r>
            <a:r>
              <a:rPr lang="pl-PL" sz="2400" dirty="0"/>
              <a:t> – usuwanie zasobu.</a:t>
            </a:r>
            <a:endParaRPr lang="pl-PL" sz="24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Przyjęte zasady w Internecie rzeczy – nazewnictwo czujników i elementów wykonawczych.</a:t>
            </a:r>
            <a:endParaRPr lang="pl-PL" sz="24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400" dirty="0" err="1"/>
              <a:t>RESTful</a:t>
            </a:r>
            <a:r>
              <a:rPr lang="pl-PL" sz="2400" dirty="0"/>
              <a:t> </a:t>
            </a:r>
            <a:r>
              <a:rPr lang="pl-PL" sz="2400" dirty="0" err="1"/>
              <a:t>WebAPI</a:t>
            </a:r>
            <a:r>
              <a:rPr lang="pl-PL" sz="2400" dirty="0"/>
              <a:t>. </a:t>
            </a:r>
            <a:endParaRPr lang="pl-PL" sz="24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520"/>
            <a:ext cx="10972800" cy="1143000"/>
          </a:xfrm>
        </p:spPr>
        <p:txBody>
          <a:bodyPr/>
          <a:lstStyle/>
          <a:p>
            <a:pPr eaLnBrk="1" hangingPunct="1"/>
            <a:r>
              <a:rPr lang="pl-PL" err="1"/>
              <a:t>WebAPI</a:t>
            </a:r>
            <a:endParaRPr lang="pl-PL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70919" y="2108885"/>
            <a:ext cx="10412627" cy="40365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400"/>
              <a:t>API – </a:t>
            </a:r>
            <a:r>
              <a:rPr lang="pl-PL" sz="2400" i="1" err="1"/>
              <a:t>Application</a:t>
            </a:r>
            <a:r>
              <a:rPr lang="pl-PL" sz="2400" i="1"/>
              <a:t> </a:t>
            </a:r>
            <a:r>
              <a:rPr lang="pl-PL" sz="2400" i="1" err="1"/>
              <a:t>Programming</a:t>
            </a:r>
            <a:r>
              <a:rPr lang="pl-PL" sz="2400" i="1"/>
              <a:t> </a:t>
            </a:r>
            <a:r>
              <a:rPr lang="pl-PL" sz="2400" i="1" err="1"/>
              <a:t>Interface</a:t>
            </a:r>
            <a:r>
              <a:rPr lang="pl-PL" sz="2400"/>
              <a:t>) – interfejs programowania aplikacji, interfejs programistyczny aplikacji – sposób w jaki programy komunikują się ze sobą.</a:t>
            </a:r>
          </a:p>
          <a:p>
            <a:pPr>
              <a:lnSpc>
                <a:spcPct val="80000"/>
              </a:lnSpc>
            </a:pPr>
            <a:r>
              <a:rPr lang="pl-PL" sz="2400" err="1"/>
              <a:t>WebAPI</a:t>
            </a:r>
            <a:r>
              <a:rPr lang="pl-PL" sz="2400"/>
              <a:t> – sposób w jaki programy komunikują się ze sobą przez sieć.</a:t>
            </a:r>
          </a:p>
          <a:p>
            <a:pPr>
              <a:lnSpc>
                <a:spcPct val="80000"/>
              </a:lnSpc>
            </a:pPr>
            <a:r>
              <a:rPr lang="pl-PL" sz="2400"/>
              <a:t>Usługi sieciowe SOAP i REST tworzą interfejs </a:t>
            </a:r>
            <a:r>
              <a:rPr lang="pl-PL" sz="2400" err="1"/>
              <a:t>WebAPI</a:t>
            </a:r>
            <a:r>
              <a:rPr lang="pl-PL" sz="2400"/>
              <a:t>.</a:t>
            </a:r>
          </a:p>
          <a:p>
            <a:pPr>
              <a:lnSpc>
                <a:spcPct val="80000"/>
              </a:lnSpc>
            </a:pPr>
            <a:r>
              <a:rPr lang="pl-PL" sz="2400" err="1"/>
              <a:t>Facebook</a:t>
            </a:r>
            <a:r>
              <a:rPr lang="pl-PL" sz="2400"/>
              <a:t>, </a:t>
            </a:r>
            <a:r>
              <a:rPr lang="pl-PL" sz="2400" err="1"/>
              <a:t>Twitter</a:t>
            </a:r>
            <a:r>
              <a:rPr lang="pl-PL" sz="2400"/>
              <a:t> i mapy Google udostępniają API, z którego można korzystać np. z </a:t>
            </a:r>
            <a:r>
              <a:rPr lang="pl-PL" sz="2400" err="1"/>
              <a:t>Node-RED</a:t>
            </a:r>
            <a:r>
              <a:rPr lang="pl-PL" sz="2400"/>
              <a:t>.</a:t>
            </a:r>
          </a:p>
          <a:p>
            <a:pPr>
              <a:lnSpc>
                <a:spcPct val="80000"/>
              </a:lnSpc>
            </a:pPr>
            <a:endParaRPr lang="pl-PL" sz="2400"/>
          </a:p>
          <a:p>
            <a:pPr>
              <a:lnSpc>
                <a:spcPct val="80000"/>
              </a:lnSpc>
            </a:pPr>
            <a:endParaRPr lang="pl-PL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/>
          <p:cNvSpPr txBox="1">
            <a:spLocks/>
          </p:cNvSpPr>
          <p:nvPr/>
        </p:nvSpPr>
        <p:spPr>
          <a:xfrm>
            <a:off x="1194486" y="761248"/>
            <a:ext cx="10165492" cy="1148296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Przykład systemu wykorzystującego HTTP i usługę </a:t>
            </a:r>
            <a:r>
              <a:rPr kumimoji="0" lang="pl-PL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WebAPI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do komunikacji dwóch maszyn nie posiadających publicznego IP, łączność między maszynami A i B jedynie poprzez usługę i wspólny zbiór</a:t>
            </a:r>
            <a:r>
              <a:rPr lang="pl-PL" sz="2400" dirty="0">
                <a:latin typeface="+mj-lt"/>
                <a:ea typeface="+mj-ea"/>
                <a:cs typeface="+mj-cs"/>
              </a:rPr>
              <a:t> 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danych na serwerze</a:t>
            </a:r>
            <a:r>
              <a:rPr lang="pl-PL" sz="2400" dirty="0">
                <a:latin typeface="+mj-lt"/>
                <a:ea typeface="+mj-ea"/>
                <a:cs typeface="+mj-cs"/>
              </a:rPr>
              <a:t> </a:t>
            </a:r>
            <a:endParaRPr lang="pl-PL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Calibri"/>
            </a:endParaRPr>
          </a:p>
        </p:txBody>
      </p:sp>
      <p:grpSp>
        <p:nvGrpSpPr>
          <p:cNvPr id="2" name="Grupa 25"/>
          <p:cNvGrpSpPr/>
          <p:nvPr/>
        </p:nvGrpSpPr>
        <p:grpSpPr>
          <a:xfrm>
            <a:off x="1742685" y="1854198"/>
            <a:ext cx="9668235" cy="4407578"/>
            <a:chOff x="1717972" y="1680534"/>
            <a:chExt cx="9668235" cy="4407578"/>
          </a:xfrm>
        </p:grpSpPr>
        <p:grpSp>
          <p:nvGrpSpPr>
            <p:cNvPr id="3" name="Grupa 21"/>
            <p:cNvGrpSpPr/>
            <p:nvPr/>
          </p:nvGrpSpPr>
          <p:grpSpPr>
            <a:xfrm>
              <a:off x="1717972" y="1680534"/>
              <a:ext cx="9668235" cy="4407578"/>
              <a:chOff x="1808589" y="840258"/>
              <a:chExt cx="9668235" cy="4407578"/>
            </a:xfrm>
          </p:grpSpPr>
          <p:grpSp>
            <p:nvGrpSpPr>
              <p:cNvPr id="4" name="Grupa 1"/>
              <p:cNvGrpSpPr/>
              <p:nvPr/>
            </p:nvGrpSpPr>
            <p:grpSpPr>
              <a:xfrm>
                <a:off x="1808589" y="840258"/>
                <a:ext cx="9668235" cy="4407578"/>
                <a:chOff x="1108360" y="1458108"/>
                <a:chExt cx="9668235" cy="4407578"/>
              </a:xfrm>
            </p:grpSpPr>
            <p:grpSp>
              <p:nvGrpSpPr>
                <p:cNvPr id="5" name="Grupa 20"/>
                <p:cNvGrpSpPr/>
                <p:nvPr/>
              </p:nvGrpSpPr>
              <p:grpSpPr>
                <a:xfrm>
                  <a:off x="6893842" y="2677273"/>
                  <a:ext cx="2662040" cy="2677298"/>
                  <a:chOff x="7486978" y="2907937"/>
                  <a:chExt cx="2662040" cy="2677298"/>
                </a:xfrm>
              </p:grpSpPr>
              <p:sp>
                <p:nvSpPr>
                  <p:cNvPr id="15" name="Elipsa 14"/>
                  <p:cNvSpPr/>
                  <p:nvPr/>
                </p:nvSpPr>
                <p:spPr>
                  <a:xfrm>
                    <a:off x="7568640" y="2907937"/>
                    <a:ext cx="2580378" cy="2677298"/>
                  </a:xfrm>
                  <a:prstGeom prst="ellipse">
                    <a:avLst/>
                  </a:prstGeom>
                  <a:solidFill>
                    <a:schemeClr val="accent1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pic>
                <p:nvPicPr>
                  <p:cNvPr id="16" name="Picture 8" descr="C:\Users\luksz\AppData\Local\Microsoft\Windows\INetCache\IE\11SI6YK9\Galaxy_Nexus_smartphone[1].jpg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9006489" y="3310403"/>
                    <a:ext cx="696731" cy="10990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" name="Picture 17" descr="C:\Users\luksz\AppData\Local\Microsoft\Windows\INetCache\IE\9FCT5KLN\laptop-312499_960_720[1]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486978" y="3539558"/>
                    <a:ext cx="2155666" cy="1988183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18" name="Grupa 21"/>
                <p:cNvGrpSpPr/>
                <p:nvPr/>
              </p:nvGrpSpPr>
              <p:grpSpPr>
                <a:xfrm>
                  <a:off x="4358302" y="1458108"/>
                  <a:ext cx="2668578" cy="2446637"/>
                  <a:chOff x="5182092" y="1037968"/>
                  <a:chExt cx="2668578" cy="2446637"/>
                </a:xfrm>
              </p:grpSpPr>
              <p:sp>
                <p:nvSpPr>
                  <p:cNvPr id="13" name="Elipsa 12"/>
                  <p:cNvSpPr/>
                  <p:nvPr/>
                </p:nvSpPr>
                <p:spPr>
                  <a:xfrm>
                    <a:off x="5182092" y="1037968"/>
                    <a:ext cx="2404963" cy="2446637"/>
                  </a:xfrm>
                  <a:prstGeom prst="ellipse">
                    <a:avLst/>
                  </a:prstGeom>
                  <a:solidFill>
                    <a:schemeClr val="accent1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pic>
                <p:nvPicPr>
                  <p:cNvPr id="14" name="Picture 19" descr="C:\Users\luksz\AppData\Local\Microsoft\Windows\INetCache\IE\GP7MZIQS\computer-1295529_960_720[1].pn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5186548" y="1460540"/>
                    <a:ext cx="2664122" cy="1650457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19" name="Grupa 19"/>
                <p:cNvGrpSpPr/>
                <p:nvPr/>
              </p:nvGrpSpPr>
              <p:grpSpPr>
                <a:xfrm>
                  <a:off x="1505651" y="2535450"/>
                  <a:ext cx="2629749" cy="2761468"/>
                  <a:chOff x="1209083" y="2593116"/>
                  <a:chExt cx="2629749" cy="2761468"/>
                </a:xfrm>
              </p:grpSpPr>
              <p:sp>
                <p:nvSpPr>
                  <p:cNvPr id="9" name="Elipsa 8"/>
                  <p:cNvSpPr/>
                  <p:nvPr/>
                </p:nvSpPr>
                <p:spPr>
                  <a:xfrm>
                    <a:off x="1209083" y="2593116"/>
                    <a:ext cx="2629749" cy="2761468"/>
                  </a:xfrm>
                  <a:prstGeom prst="ellipse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pic>
                <p:nvPicPr>
                  <p:cNvPr id="10" name="Picture 2" descr="C:\Users\luksz\AppData\Local\Microsoft\Windows\INetCache\IE\11SI6YK9\400px-VIA_VL810_SuperSpeed_Hub_Demo_Board[1].jp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952638" y="4431427"/>
                    <a:ext cx="1030514" cy="79929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1" name="Picture 7" descr="C:\Users\luksz\AppData\Local\Microsoft\Windows\INetCache\IE\GP7MZIQS\huawei_honor_6_android_phone_announced_2[1].jpg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413271" y="3203975"/>
                    <a:ext cx="1186663" cy="123447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2" name="Picture 21" descr="C:\Users\luksz\AppData\Local\Microsoft\Windows\INetCache\IE\9FCT5KLN\350px-Voltcraft-c100[1].jpg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1457205" y="3215006"/>
                    <a:ext cx="1193457" cy="1214675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6" name="pole tekstowe 5"/>
                <p:cNvSpPr txBox="1"/>
                <p:nvPr/>
              </p:nvSpPr>
              <p:spPr>
                <a:xfrm>
                  <a:off x="6281303" y="1471766"/>
                  <a:ext cx="32004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/>
                    <a:t>Usługa sieciowa </a:t>
                  </a:r>
                  <a:r>
                    <a:rPr lang="pl-PL" sz="1600" err="1"/>
                    <a:t>WebAPI</a:t>
                  </a:r>
                  <a:r>
                    <a:rPr lang="pl-PL" sz="1600"/>
                    <a:t>, </a:t>
                  </a:r>
                  <a:r>
                    <a:rPr lang="pl-PL" sz="1600" err="1"/>
                    <a:t>sewer</a:t>
                  </a:r>
                  <a:endParaRPr lang="pl-PL" sz="1600"/>
                </a:p>
                <a:p>
                  <a:r>
                    <a:rPr lang="pl-PL" sz="1600"/>
                    <a:t>wymaga publicznego adresu IP</a:t>
                  </a:r>
                </a:p>
              </p:txBody>
            </p:sp>
            <p:sp>
              <p:nvSpPr>
                <p:cNvPr id="7" name="pole tekstowe 6"/>
                <p:cNvSpPr txBox="1"/>
                <p:nvPr/>
              </p:nvSpPr>
              <p:spPr>
                <a:xfrm>
                  <a:off x="1108360" y="5152775"/>
                  <a:ext cx="3822398" cy="5847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pl-PL" sz="1600" dirty="0"/>
                    <a:t>Układ kontrolno-pomiarowy</a:t>
                  </a:r>
                  <a:br>
                    <a:rPr lang="pl-PL" sz="1600" dirty="0"/>
                  </a:br>
                  <a:r>
                    <a:rPr lang="pl-PL" sz="1600" dirty="0"/>
                    <a:t> klient HTTP nie ma publicznego adresu IP</a:t>
                  </a:r>
                  <a:endParaRPr lang="pl-PL" dirty="0">
                    <a:cs typeface="Calibri"/>
                  </a:endParaRPr>
                </a:p>
              </p:txBody>
            </p:sp>
            <p:sp>
              <p:nvSpPr>
                <p:cNvPr id="8" name="pole tekstowe 7"/>
                <p:cNvSpPr txBox="1"/>
                <p:nvPr/>
              </p:nvSpPr>
              <p:spPr>
                <a:xfrm>
                  <a:off x="6418227" y="5280911"/>
                  <a:ext cx="4358368" cy="5847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pl-PL" sz="1600" dirty="0"/>
                    <a:t>Zdalne sterowanie i odczyt pomiarów</a:t>
                  </a:r>
                  <a:br>
                    <a:rPr lang="pl-PL" sz="1600" dirty="0"/>
                  </a:br>
                  <a:r>
                    <a:rPr lang="pl-PL" sz="1600" dirty="0"/>
                    <a:t> klient HTTP nie ma publicznego adresu IP</a:t>
                  </a:r>
                  <a:endParaRPr lang="pl-PL" dirty="0"/>
                </a:p>
              </p:txBody>
            </p:sp>
          </p:grpSp>
          <p:sp>
            <p:nvSpPr>
              <p:cNvPr id="20" name="Strzałka w lewo i prawo 19"/>
              <p:cNvSpPr/>
              <p:nvPr/>
            </p:nvSpPr>
            <p:spPr>
              <a:xfrm rot="19168584">
                <a:off x="4567285" y="2321931"/>
                <a:ext cx="640618" cy="4846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Strzałka w górę i w dół 20"/>
              <p:cNvSpPr/>
              <p:nvPr/>
            </p:nvSpPr>
            <p:spPr>
              <a:xfrm rot="18294464">
                <a:off x="7366230" y="2290474"/>
                <a:ext cx="484632" cy="71426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24" name="pole tekstowe 23"/>
            <p:cNvSpPr txBox="1"/>
            <p:nvPr/>
          </p:nvSpPr>
          <p:spPr>
            <a:xfrm>
              <a:off x="3245708" y="286676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/>
                <a:t>A</a:t>
              </a: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8501449" y="2998573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/>
                <a:t>B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47222F5-6A6B-4FE0-B5B4-8F2D6893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1815"/>
            <a:ext cx="109728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3200" dirty="0">
                <a:cs typeface="Calibri"/>
              </a:rPr>
              <a:t>Przykładowa Usługa </a:t>
            </a:r>
            <a:r>
              <a:rPr lang="pl-PL" sz="3200" dirty="0" err="1">
                <a:cs typeface="Calibri"/>
              </a:rPr>
              <a:t>WebAPI</a:t>
            </a:r>
            <a:r>
              <a:rPr lang="pl-PL" sz="3200" dirty="0">
                <a:cs typeface="Calibri"/>
              </a:rPr>
              <a:t> realizuje operacje CRUD na tabeli </a:t>
            </a:r>
            <a:r>
              <a:rPr lang="pl-PL" sz="3200" dirty="0" err="1">
                <a:cs typeface="Calibri"/>
              </a:rPr>
              <a:t>Measurement</a:t>
            </a:r>
            <a:r>
              <a:rPr lang="pl-PL" sz="3200" dirty="0">
                <a:cs typeface="Calibri"/>
              </a:rPr>
              <a:t>  o następującej strukturze</a:t>
            </a:r>
            <a:endParaRPr lang="pl-PL" sz="3200" dirty="0">
              <a:ea typeface="+mj-lt"/>
              <a:cs typeface="+mj-lt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C2FFB405-39EA-4889-8CE8-1E975BB8A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1015468"/>
              </p:ext>
            </p:extLst>
          </p:nvPr>
        </p:nvGraphicFramePr>
        <p:xfrm>
          <a:off x="666750" y="2203413"/>
          <a:ext cx="10858494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xmlns="" val="1870841775"/>
                    </a:ext>
                  </a:extLst>
                </a:gridCol>
                <a:gridCol w="4694668">
                  <a:extLst>
                    <a:ext uri="{9D8B030D-6E8A-4147-A177-3AD203B41FA5}">
                      <a16:colId xmlns:a16="http://schemas.microsoft.com/office/drawing/2014/main" xmlns="" val="314848220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xmlns="" val="1725987584"/>
                    </a:ext>
                  </a:extLst>
                </a:gridCol>
                <a:gridCol w="3068202">
                  <a:extLst>
                    <a:ext uri="{9D8B030D-6E8A-4147-A177-3AD203B41FA5}">
                      <a16:colId xmlns:a16="http://schemas.microsoft.com/office/drawing/2014/main" xmlns="" val="1874880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l-PL" err="1">
                          <a:effectLst/>
                        </a:rPr>
                        <a:t>Name</a:t>
                      </a:r>
                    </a:p>
                  </a:txBody>
                  <a:tcPr marL="57150" marR="571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err="1">
                          <a:effectLst/>
                        </a:rPr>
                        <a:t>Description</a:t>
                      </a:r>
                    </a:p>
                  </a:txBody>
                  <a:tcPr marL="57150" marR="571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err="1">
                          <a:effectLst/>
                        </a:rPr>
                        <a:t>Type</a:t>
                      </a:r>
                    </a:p>
                  </a:txBody>
                  <a:tcPr marL="57150" marR="571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err="1">
                          <a:effectLst/>
                        </a:rPr>
                        <a:t>Additional</a:t>
                      </a:r>
                      <a:r>
                        <a:rPr lang="pl-PL">
                          <a:effectLst/>
                        </a:rPr>
                        <a:t> </a:t>
                      </a:r>
                      <a:r>
                        <a:rPr lang="pl-PL" err="1">
                          <a:effectLst/>
                        </a:rPr>
                        <a:t>information</a:t>
                      </a:r>
                    </a:p>
                  </a:txBody>
                  <a:tcPr marL="57150" marR="57150" marT="47625" marB="47625" anchor="ctr"/>
                </a:tc>
                <a:extLst>
                  <a:ext uri="{0D108BD9-81ED-4DB2-BD59-A6C34878D82A}">
                    <a16:rowId xmlns:a16="http://schemas.microsoft.com/office/drawing/2014/main" xmlns="" val="361630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MeasurementId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Identyfikator pomiaru nadawany automatycznie, można go pominąć.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integer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None</a:t>
                      </a:r>
                      <a:r>
                        <a:rPr lang="pl-PL">
                          <a:effectLst/>
                        </a:rPr>
                        <a:t>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122860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Author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Autor pomiaru.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string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String </a:t>
                      </a:r>
                      <a:r>
                        <a:rPr lang="pl-PL" err="1">
                          <a:effectLst/>
                        </a:rPr>
                        <a:t>length</a:t>
                      </a:r>
                      <a:r>
                        <a:rPr lang="pl-PL">
                          <a:effectLst/>
                        </a:rPr>
                        <a:t>: inclusive </a:t>
                      </a:r>
                      <a:r>
                        <a:rPr lang="pl-PL" err="1">
                          <a:effectLst/>
                        </a:rPr>
                        <a:t>between</a:t>
                      </a:r>
                      <a:r>
                        <a:rPr lang="pl-PL">
                          <a:effectLst/>
                        </a:rPr>
                        <a:t> 0 and 50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16271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Gage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Opis przyrządu lub co jest mierzone.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string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String </a:t>
                      </a:r>
                      <a:r>
                        <a:rPr lang="pl-PL" err="1">
                          <a:effectLst/>
                        </a:rPr>
                        <a:t>length</a:t>
                      </a:r>
                      <a:r>
                        <a:rPr lang="pl-PL">
                          <a:effectLst/>
                        </a:rPr>
                        <a:t>: inclusive </a:t>
                      </a:r>
                      <a:r>
                        <a:rPr lang="pl-PL" err="1">
                          <a:effectLst/>
                        </a:rPr>
                        <a:t>between</a:t>
                      </a:r>
                      <a:r>
                        <a:rPr lang="pl-PL">
                          <a:effectLst/>
                        </a:rPr>
                        <a:t> 0 and 50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11177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Date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Data pomiaru, można pominąć, wtedy będzie wpisana bieżąca data i czas.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date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err="1">
                          <a:effectLst/>
                        </a:rPr>
                        <a:t>None</a:t>
                      </a:r>
                      <a:r>
                        <a:rPr lang="pl-PL">
                          <a:effectLst/>
                        </a:rPr>
                        <a:t>.</a:t>
                      </a:r>
                    </a:p>
                    <a:p>
                      <a:pPr fontAlgn="t"/>
                      <a:r>
                        <a:rPr lang="pl-PL">
                          <a:effectLst/>
                        </a:rPr>
                        <a:t/>
                      </a:r>
                      <a:br>
                        <a:rPr lang="pl-PL">
                          <a:effectLst/>
                        </a:rPr>
                      </a:br>
                      <a:endParaRPr lang="pl-PL">
                        <a:effectLst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31236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16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29CA17C-04CE-4A1B-B5A3-4401AA24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160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l-PL" dirty="0">
                <a:ea typeface="+mj-lt"/>
                <a:cs typeface="+mj-lt"/>
              </a:rPr>
              <a:t>Metody usługi </a:t>
            </a:r>
            <a:r>
              <a:rPr lang="pl-PL" dirty="0" err="1">
                <a:ea typeface="+mj-lt"/>
                <a:cs typeface="+mj-lt"/>
              </a:rPr>
              <a:t>WebAPI</a:t>
            </a:r>
            <a:r>
              <a:rPr lang="pl-PL" dirty="0">
                <a:ea typeface="+mj-lt"/>
                <a:cs typeface="+mj-lt"/>
              </a:rPr>
              <a:t> realizującej operacje CRUD na tabeli </a:t>
            </a:r>
            <a:r>
              <a:rPr lang="pl-PL" dirty="0" err="1">
                <a:ea typeface="+mj-lt"/>
                <a:cs typeface="+mj-lt"/>
              </a:rPr>
              <a:t>Measurement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C786727C-CE12-4FAD-9DA1-6F80EBBDE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5812125"/>
              </p:ext>
            </p:extLst>
          </p:nvPr>
        </p:nvGraphicFramePr>
        <p:xfrm>
          <a:off x="714375" y="2616312"/>
          <a:ext cx="10858500" cy="269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867">
                  <a:extLst>
                    <a:ext uri="{9D8B030D-6E8A-4147-A177-3AD203B41FA5}">
                      <a16:colId xmlns:a16="http://schemas.microsoft.com/office/drawing/2014/main" xmlns="" val="1361957674"/>
                    </a:ext>
                  </a:extLst>
                </a:gridCol>
                <a:gridCol w="6511633">
                  <a:extLst>
                    <a:ext uri="{9D8B030D-6E8A-4147-A177-3AD203B41FA5}">
                      <a16:colId xmlns:a16="http://schemas.microsoft.com/office/drawing/2014/main" xmlns="" val="789895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l-PL">
                          <a:effectLst/>
                        </a:rPr>
                        <a:t>API</a:t>
                      </a:r>
                    </a:p>
                  </a:txBody>
                  <a:tcPr marL="57150" marR="571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>
                          <a:effectLst/>
                        </a:rPr>
                        <a:t>Description</a:t>
                      </a:r>
                    </a:p>
                  </a:txBody>
                  <a:tcPr marL="57150" marR="57150" marT="47625" marB="47625" anchor="ctr"/>
                </a:tc>
                <a:extLst>
                  <a:ext uri="{0D108BD9-81ED-4DB2-BD59-A6C34878D82A}">
                    <a16:rowId xmlns:a16="http://schemas.microsoft.com/office/drawing/2014/main" xmlns="" val="15930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hlinkClick r:id="rId2"/>
                        </a:rPr>
                        <a:t>GET api/Measurements</a:t>
                      </a:r>
                      <a:endParaRPr lang="pl-PL"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Pobiera dane wszystkich pomiarów 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404618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hlinkClick r:id="rId3"/>
                        </a:rPr>
                        <a:t>GET api/Measurements/{id}</a:t>
                      </a:r>
                      <a:endParaRPr lang="pl-PL"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Pobiera dane pomiaru o identyfikatorze id.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273508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hlinkClick r:id="rId4"/>
                        </a:rPr>
                        <a:t>PUT api/Measurements/{id}</a:t>
                      </a:r>
                      <a:endParaRPr lang="pl-PL"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Zmienia dane pomiaru o identyfikatorze id.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387522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hlinkClick r:id="rId5"/>
                        </a:rPr>
                        <a:t>POST api/Measurements</a:t>
                      </a:r>
                      <a:endParaRPr lang="pl-PL"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Wprowadza dane nowego pomiaru.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387889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hlinkClick r:id="rId6"/>
                        </a:rPr>
                        <a:t>DELETE api/Measurements/{id}</a:t>
                      </a:r>
                      <a:endParaRPr lang="pl-PL"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</a:rPr>
                        <a:t>Usuwa dane pomiaru o identyfikatorze id.</a:t>
                      </a:r>
                      <a:endParaRPr lang="pl-PL">
                        <a:effectLst/>
                        <a:latin typeface="inherit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xmlns="" val="71149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539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7983A30-1D4A-4169-A837-7FC5D43C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667"/>
            <a:ext cx="10972800" cy="1143000"/>
          </a:xfrm>
        </p:spPr>
        <p:txBody>
          <a:bodyPr>
            <a:normAutofit/>
          </a:bodyPr>
          <a:lstStyle/>
          <a:p>
            <a:r>
              <a:rPr lang="pl-PL" sz="3600" dirty="0">
                <a:cs typeface="Calibri"/>
              </a:rPr>
              <a:t>Żądanie metodą GET i odpowiedź w formacie JSON</a:t>
            </a:r>
          </a:p>
        </p:txBody>
      </p:sp>
      <p:pic>
        <p:nvPicPr>
          <p:cNvPr id="3" name="Obraz 4" descr="Obraz zawierający zrzut ekranu, monitor&#10;&#10;Opis wygenerowany przy bardzo wysokim poziomie pewności">
            <a:extLst>
              <a:ext uri="{FF2B5EF4-FFF2-40B4-BE49-F238E27FC236}">
                <a16:creationId xmlns:a16="http://schemas.microsoft.com/office/drawing/2014/main" xmlns="" id="{61BB84DE-7E9A-4267-A4CA-542CD565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45" y="1251573"/>
            <a:ext cx="10217990" cy="5085052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xmlns="" id="{7722D970-EBF5-40AD-BBF2-2E8407CDAB77}"/>
              </a:ext>
            </a:extLst>
          </p:cNvPr>
          <p:cNvSpPr/>
          <p:nvPr/>
        </p:nvSpPr>
        <p:spPr>
          <a:xfrm>
            <a:off x="1235015" y="4144766"/>
            <a:ext cx="1763730" cy="3253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35208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7983A30-1D4A-4169-A837-7FC5D43C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cs typeface="Calibri"/>
              </a:rPr>
              <a:t>Żądanie metodą GET i odpowiedź w formacie XML</a:t>
            </a:r>
          </a:p>
        </p:txBody>
      </p:sp>
      <p:pic>
        <p:nvPicPr>
          <p:cNvPr id="4" name="Obraz 4" descr="Obraz zawierający zrzut ekranu, monitor, komputer, ekran&#10;&#10;Opis wygenerowany przy bardzo wysokim poziomie pewności">
            <a:extLst>
              <a:ext uri="{FF2B5EF4-FFF2-40B4-BE49-F238E27FC236}">
                <a16:creationId xmlns:a16="http://schemas.microsoft.com/office/drawing/2014/main" xmlns="" id="{EA29137E-C1B1-4C54-8F5E-C7E648CD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36" y="1061139"/>
            <a:ext cx="10695836" cy="5306633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xmlns="" id="{1C026430-77EE-44D9-8CEB-9F5F2BC92789}"/>
              </a:ext>
            </a:extLst>
          </p:cNvPr>
          <p:cNvSpPr/>
          <p:nvPr/>
        </p:nvSpPr>
        <p:spPr>
          <a:xfrm>
            <a:off x="967332" y="4293213"/>
            <a:ext cx="1763730" cy="3253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162894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9852E8-E8F0-4F33-B64F-0321B122AFC4}"/>
</file>

<file path=customXml/itemProps2.xml><?xml version="1.0" encoding="utf-8"?>
<ds:datastoreItem xmlns:ds="http://schemas.openxmlformats.org/officeDocument/2006/customXml" ds:itemID="{8F3383BE-060D-4310-94B5-4D785A4320D0}"/>
</file>

<file path=customXml/itemProps3.xml><?xml version="1.0" encoding="utf-8"?>
<ds:datastoreItem xmlns:ds="http://schemas.openxmlformats.org/officeDocument/2006/customXml" ds:itemID="{5F490421-2EA5-4075-B666-BAC78879F81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730</Words>
  <Application>Microsoft Office PowerPoint</Application>
  <PresentationFormat>Niestandardowy</PresentationFormat>
  <Paragraphs>154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Motyw pakietu Office</vt:lpstr>
      <vt:lpstr>Usługi sieciowe</vt:lpstr>
      <vt:lpstr>Usługa sieciowa</vt:lpstr>
      <vt:lpstr>Usługa sieciowa REST</vt:lpstr>
      <vt:lpstr>WebAPI</vt:lpstr>
      <vt:lpstr>Slajd 5</vt:lpstr>
      <vt:lpstr>Przykładowa Usługa WebAPI realizuje operacje CRUD na tabeli Measurement  o następującej strukturze</vt:lpstr>
      <vt:lpstr>Metody usługi WebAPI realizującej operacje CRUD na tabeli Measurement</vt:lpstr>
      <vt:lpstr>Żądanie metodą GET i odpowiedź w formacie JSON</vt:lpstr>
      <vt:lpstr>Żądanie metodą GET i odpowiedź w formacie XML</vt:lpstr>
      <vt:lpstr>Metoda POST  - dodawanie wierszy do tabeli</vt:lpstr>
      <vt:lpstr>Żądanie metodą POST  i odpowiedź XML – dodanie wiersza (zasobu) Nagłówki: Accept: application/xml, Content-Type:  application/json  </vt:lpstr>
      <vt:lpstr>Usługa sieciowa SOAP</vt:lpstr>
      <vt:lpstr>Tworzenie usługi SOAP w środowisku VS </vt:lpstr>
      <vt:lpstr>Atrybut WebMethod</vt:lpstr>
      <vt:lpstr>Tworzenie i odczytywanie dokumentacji usługi</vt:lpstr>
      <vt:lpstr>Żądanie SOAP 1.1</vt:lpstr>
      <vt:lpstr>Odpowiedź SOAP 1.1</vt:lpstr>
      <vt:lpstr>Żądanie SOAP 1.2</vt:lpstr>
      <vt:lpstr>Odpowiedź SOAP 1.2</vt:lpstr>
      <vt:lpstr>Żądanie i odpowiedź GET</vt:lpstr>
      <vt:lpstr>Żądanie i odpowiedź POST</vt:lpstr>
      <vt:lpstr>Tworzenie konsumenta serwisu w VS</vt:lpstr>
      <vt:lpstr>Tworzenie konsumenta usługi w VS przestarzała składnia</vt:lpstr>
      <vt:lpstr>Przekazywanie danych jako parametrów usług sieciowych</vt:lpstr>
      <vt:lpstr>Diagram korzystania z usługi udostępniającej dane z bazy danych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Łuksza  Andrzej</cp:lastModifiedBy>
  <cp:revision>207</cp:revision>
  <dcterms:created xsi:type="dcterms:W3CDTF">2019-05-11T12:46:52Z</dcterms:created>
  <dcterms:modified xsi:type="dcterms:W3CDTF">2021-01-29T00:40:20Z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