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12DCA-3626-1BA2-D15C-B820A02DF2D6}" v="77" dt="2020-02-03T14:20:11.833"/>
    <p1510:client id="{CB146B5F-9E56-4625-D9A9-98B159563FDB}" v="93" dt="2020-02-03T20:15:51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CB146B5F-9E56-4625-D9A9-98B159563FDB}"/>
    <pc:docChg chg="modSld">
      <pc:chgData name="Łuksza  Andrzej" userId="S::a.luksza@we.umg.edu.pl::70282e7a-e77b-446a-8c9b-2f0ff235ca3a" providerId="AD" clId="Web-{CB146B5F-9E56-4625-D9A9-98B159563FDB}" dt="2020-02-03T20:15:51.401" v="88" actId="20577"/>
      <pc:docMkLst>
        <pc:docMk/>
      </pc:docMkLst>
      <pc:sldChg chg="modSp">
        <pc:chgData name="Łuksza  Andrzej" userId="S::a.luksza@we.umg.edu.pl::70282e7a-e77b-446a-8c9b-2f0ff235ca3a" providerId="AD" clId="Web-{CB146B5F-9E56-4625-D9A9-98B159563FDB}" dt="2020-02-03T20:15:29.339" v="78" actId="20577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CB146B5F-9E56-4625-D9A9-98B159563FDB}" dt="2020-02-03T20:15:29.339" v="78" actId="20577"/>
          <ac:spMkLst>
            <pc:docMk/>
            <pc:sldMk cId="0" sldId="261"/>
            <ac:spMk id="4813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B146B5F-9E56-4625-D9A9-98B159563FDB}" dt="2020-02-03T20:15:51.401" v="88" actId="20577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CB146B5F-9E56-4625-D9A9-98B159563FDB}" dt="2020-02-03T20:15:51.401" v="88" actId="20577"/>
          <ac:spMkLst>
            <pc:docMk/>
            <pc:sldMk cId="0" sldId="262"/>
            <ac:spMk id="4403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CB146B5F-9E56-4625-D9A9-98B159563FDB}" dt="2020-02-03T20:12:05.291" v="2" actId="20577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CB146B5F-9E56-4625-D9A9-98B159563FDB}" dt="2020-02-03T20:12:05.291" v="2" actId="20577"/>
          <ac:spMkLst>
            <pc:docMk/>
            <pc:sldMk cId="0" sldId="264"/>
            <ac:spMk id="50179" creationId="{00000000-0000-0000-0000-000000000000}"/>
          </ac:spMkLst>
        </pc:spChg>
      </pc:sldChg>
      <pc:sldChg chg="addSp delSp modSp">
        <pc:chgData name="Łuksza  Andrzej" userId="S::a.luksza@we.umg.edu.pl::70282e7a-e77b-446a-8c9b-2f0ff235ca3a" providerId="AD" clId="Web-{CB146B5F-9E56-4625-D9A9-98B159563FDB}" dt="2020-02-03T20:14:42.917" v="69" actId="14100"/>
        <pc:sldMkLst>
          <pc:docMk/>
          <pc:sldMk cId="0" sldId="266"/>
        </pc:sldMkLst>
        <pc:spChg chg="add del mod">
          <ac:chgData name="Łuksza  Andrzej" userId="S::a.luksza@we.umg.edu.pl::70282e7a-e77b-446a-8c9b-2f0ff235ca3a" providerId="AD" clId="Web-{CB146B5F-9E56-4625-D9A9-98B159563FDB}" dt="2020-02-03T20:13:26.198" v="11"/>
          <ac:spMkLst>
            <pc:docMk/>
            <pc:sldMk cId="0" sldId="266"/>
            <ac:spMk id="2" creationId="{BCC9A550-0029-42E5-99B6-04BBE5BA9677}"/>
          </ac:spMkLst>
        </pc:spChg>
        <pc:spChg chg="add del mod">
          <ac:chgData name="Łuksza  Andrzej" userId="S::a.luksza@we.umg.edu.pl::70282e7a-e77b-446a-8c9b-2f0ff235ca3a" providerId="AD" clId="Web-{CB146B5F-9E56-4625-D9A9-98B159563FDB}" dt="2020-02-03T20:13:32.729" v="15"/>
          <ac:spMkLst>
            <pc:docMk/>
            <pc:sldMk cId="0" sldId="266"/>
            <ac:spMk id="3" creationId="{05F1F021-2496-4BA4-8EE7-379BEA329DBA}"/>
          </ac:spMkLst>
        </pc:spChg>
        <pc:spChg chg="add mod">
          <ac:chgData name="Łuksza  Andrzej" userId="S::a.luksza@we.umg.edu.pl::70282e7a-e77b-446a-8c9b-2f0ff235ca3a" providerId="AD" clId="Web-{CB146B5F-9E56-4625-D9A9-98B159563FDB}" dt="2020-02-03T20:14:42.917" v="69" actId="14100"/>
          <ac:spMkLst>
            <pc:docMk/>
            <pc:sldMk cId="0" sldId="266"/>
            <ac:spMk id="6" creationId="{DA561B8E-D53B-4BA3-B387-E8C6B314C996}"/>
          </ac:spMkLst>
        </pc:spChg>
      </pc:sldChg>
    </pc:docChg>
  </pc:docChgLst>
  <pc:docChgLst>
    <pc:chgData name="Łuksza  Andrzej" userId="S::a.luksza@we.umg.edu.pl::70282e7a-e77b-446a-8c9b-2f0ff235ca3a" providerId="AD" clId="Web-{2F912DCA-3626-1BA2-D15C-B820A02DF2D6}"/>
    <pc:docChg chg="modSld modMainMaster">
      <pc:chgData name="Łuksza  Andrzej" userId="S::a.luksza@we.umg.edu.pl::70282e7a-e77b-446a-8c9b-2f0ff235ca3a" providerId="AD" clId="Web-{2F912DCA-3626-1BA2-D15C-B820A02DF2D6}" dt="2020-02-03T14:20:11.833" v="75" actId="14100"/>
      <pc:docMkLst>
        <pc:docMk/>
      </pc:docMkLst>
      <pc:sldChg chg="delSp mod setBg">
        <pc:chgData name="Łuksza  Andrzej" userId="S::a.luksza@we.umg.edu.pl::70282e7a-e77b-446a-8c9b-2f0ff235ca3a" providerId="AD" clId="Web-{2F912DCA-3626-1BA2-D15C-B820A02DF2D6}" dt="2020-02-03T13:57:53.432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2F912DCA-3626-1BA2-D15C-B820A02DF2D6}" dt="2020-02-03T13:57:34.104" v="1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2F912DCA-3626-1BA2-D15C-B820A02DF2D6}" dt="2020-02-03T13:57:31.573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F912DCA-3626-1BA2-D15C-B820A02DF2D6}" dt="2020-02-03T14:00:25.040" v="30" actId="14100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2F912DCA-3626-1BA2-D15C-B820A02DF2D6}" dt="2020-02-03T14:00:21.368" v="28" actId="1076"/>
          <ac:spMkLst>
            <pc:docMk/>
            <pc:sldMk cId="0" sldId="257"/>
            <ac:spMk id="45058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4:00:25.040" v="30" actId="14100"/>
          <ac:spMkLst>
            <pc:docMk/>
            <pc:sldMk cId="0" sldId="257"/>
            <ac:spMk id="4505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4:19:03.849" v="57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2F912DCA-3626-1BA2-D15C-B820A02DF2D6}" dt="2020-02-03T14:19:03.818" v="56" actId="1076"/>
          <ac:spMkLst>
            <pc:docMk/>
            <pc:sldMk cId="0" sldId="258"/>
            <ac:spMk id="53250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4:19:03.849" v="57" actId="1076"/>
          <ac:spMkLst>
            <pc:docMk/>
            <pc:sldMk cId="0" sldId="258"/>
            <ac:spMk id="5325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4:19:33.567" v="66" actId="1076"/>
        <pc:sldMkLst>
          <pc:docMk/>
          <pc:sldMk cId="0" sldId="259"/>
        </pc:sldMkLst>
        <pc:spChg chg="mod">
          <ac:chgData name="Łuksza  Andrzej" userId="S::a.luksza@we.umg.edu.pl::70282e7a-e77b-446a-8c9b-2f0ff235ca3a" providerId="AD" clId="Web-{2F912DCA-3626-1BA2-D15C-B820A02DF2D6}" dt="2020-02-03T14:19:33.552" v="65" actId="1076"/>
          <ac:spMkLst>
            <pc:docMk/>
            <pc:sldMk cId="0" sldId="259"/>
            <ac:spMk id="46082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4:19:33.567" v="66" actId="1076"/>
          <ac:spMkLst>
            <pc:docMk/>
            <pc:sldMk cId="0" sldId="259"/>
            <ac:spMk id="4608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4:19:43.724" v="69" actId="14100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2F912DCA-3626-1BA2-D15C-B820A02DF2D6}" dt="2020-02-03T14:19:40.567" v="67" actId="1076"/>
          <ac:spMkLst>
            <pc:docMk/>
            <pc:sldMk cId="0" sldId="260"/>
            <ac:spMk id="47106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4:19:43.724" v="69" actId="14100"/>
          <ac:spMkLst>
            <pc:docMk/>
            <pc:sldMk cId="0" sldId="260"/>
            <ac:spMk id="4710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4:19:57.989" v="72" actId="14100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2F912DCA-3626-1BA2-D15C-B820A02DF2D6}" dt="2020-02-03T14:19:52.349" v="70" actId="1076"/>
          <ac:spMkLst>
            <pc:docMk/>
            <pc:sldMk cId="0" sldId="261"/>
            <ac:spMk id="48130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4:19:57.989" v="72" actId="14100"/>
          <ac:spMkLst>
            <pc:docMk/>
            <pc:sldMk cId="0" sldId="261"/>
            <ac:spMk id="4813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4:20:11.833" v="75" actId="14100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2F912DCA-3626-1BA2-D15C-B820A02DF2D6}" dt="2020-02-03T14:20:07.989" v="73" actId="1076"/>
          <ac:spMkLst>
            <pc:docMk/>
            <pc:sldMk cId="0" sldId="262"/>
            <ac:spMk id="44034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4:20:11.833" v="75" actId="14100"/>
          <ac:spMkLst>
            <pc:docMk/>
            <pc:sldMk cId="0" sldId="262"/>
            <ac:spMk id="4403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3:58:08.088" v="6" actId="14100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2F912DCA-3626-1BA2-D15C-B820A02DF2D6}" dt="2020-02-03T13:58:03.619" v="4" actId="1076"/>
          <ac:spMkLst>
            <pc:docMk/>
            <pc:sldMk cId="0" sldId="263"/>
            <ac:spMk id="49154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3:58:08.088" v="6" actId="14100"/>
          <ac:spMkLst>
            <pc:docMk/>
            <pc:sldMk cId="0" sldId="263"/>
            <ac:spMk id="4915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3:58:20.885" v="9" actId="14100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2F912DCA-3626-1BA2-D15C-B820A02DF2D6}" dt="2020-02-03T13:58:16.666" v="7" actId="1076"/>
          <ac:spMkLst>
            <pc:docMk/>
            <pc:sldMk cId="0" sldId="264"/>
            <ac:spMk id="50178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3:58:20.885" v="9" actId="14100"/>
          <ac:spMkLst>
            <pc:docMk/>
            <pc:sldMk cId="0" sldId="264"/>
            <ac:spMk id="5017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3:58:58.556" v="15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2F912DCA-3626-1BA2-D15C-B820A02DF2D6}" dt="2020-02-03T13:58:58.525" v="14" actId="1076"/>
          <ac:spMkLst>
            <pc:docMk/>
            <pc:sldMk cId="0" sldId="265"/>
            <ac:spMk id="51202" creationId="{00000000-0000-0000-0000-000000000000}"/>
          </ac:spMkLst>
        </pc:spChg>
        <pc:spChg chg="mod">
          <ac:chgData name="Łuksza  Andrzej" userId="S::a.luksza@we.umg.edu.pl::70282e7a-e77b-446a-8c9b-2f0ff235ca3a" providerId="AD" clId="Web-{2F912DCA-3626-1BA2-D15C-B820A02DF2D6}" dt="2020-02-03T13:58:58.556" v="15" actId="1076"/>
          <ac:spMkLst>
            <pc:docMk/>
            <pc:sldMk cId="0" sldId="265"/>
            <ac:spMk id="5120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F912DCA-3626-1BA2-D15C-B820A02DF2D6}" dt="2020-02-03T13:59:18.618" v="18" actId="1076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2F912DCA-3626-1BA2-D15C-B820A02DF2D6}" dt="2020-02-03T13:59:11.962" v="16" actId="1076"/>
          <ac:spMkLst>
            <pc:docMk/>
            <pc:sldMk cId="0" sldId="266"/>
            <ac:spMk id="5" creationId="{00000000-0000-0000-0000-000000000000}"/>
          </ac:spMkLst>
        </pc:spChg>
        <pc:picChg chg="mod">
          <ac:chgData name="Łuksza  Andrzej" userId="S::a.luksza@we.umg.edu.pl::70282e7a-e77b-446a-8c9b-2f0ff235ca3a" providerId="AD" clId="Web-{2F912DCA-3626-1BA2-D15C-B820A02DF2D6}" dt="2020-02-03T13:59:18.618" v="18" actId="1076"/>
          <ac:picMkLst>
            <pc:docMk/>
            <pc:sldMk cId="0" sldId="26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F912DCA-3626-1BA2-D15C-B820A02DF2D6}" dt="2020-02-03T13:59:35.165" v="22" actId="1076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2F912DCA-3626-1BA2-D15C-B820A02DF2D6}" dt="2020-02-03T13:59:35.165" v="22" actId="1076"/>
          <ac:spMkLst>
            <pc:docMk/>
            <pc:sldMk cId="0" sldId="267"/>
            <ac:spMk id="5" creationId="{00000000-0000-0000-0000-000000000000}"/>
          </ac:spMkLst>
        </pc:spChg>
        <pc:picChg chg="mod">
          <ac:chgData name="Łuksza  Andrzej" userId="S::a.luksza@we.umg.edu.pl::70282e7a-e77b-446a-8c9b-2f0ff235ca3a" providerId="AD" clId="Web-{2F912DCA-3626-1BA2-D15C-B820A02DF2D6}" dt="2020-02-03T13:59:31.650" v="21" actId="1076"/>
          <ac:picMkLst>
            <pc:docMk/>
            <pc:sldMk cId="0" sldId="267"/>
            <ac:picMk id="6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F912DCA-3626-1BA2-D15C-B820A02DF2D6}" dt="2020-02-03T14:00:08.805" v="27" actId="14100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2F912DCA-3626-1BA2-D15C-B820A02DF2D6}" dt="2020-02-03T14:00:08.805" v="27" actId="14100"/>
          <ac:spMkLst>
            <pc:docMk/>
            <pc:sldMk cId="0" sldId="268"/>
            <ac:spMk id="5" creationId="{00000000-0000-0000-0000-000000000000}"/>
          </ac:spMkLst>
        </pc:spChg>
        <pc:picChg chg="mod">
          <ac:chgData name="Łuksza  Andrzej" userId="S::a.luksza@we.umg.edu.pl::70282e7a-e77b-446a-8c9b-2f0ff235ca3a" providerId="AD" clId="Web-{2F912DCA-3626-1BA2-D15C-B820A02DF2D6}" dt="2020-02-03T13:59:48.071" v="23" actId="1076"/>
          <ac:picMkLst>
            <pc:docMk/>
            <pc:sldMk cId="0" sldId="268"/>
            <ac:picMk id="4" creationId="{00000000-0000-0000-0000-000000000000}"/>
          </ac:picMkLst>
        </pc:picChg>
      </pc:sldChg>
      <pc:sldMasterChg chg="mod setBg modSldLayout">
        <pc:chgData name="Łuksza  Andrzej" userId="S::a.luksza@we.umg.edu.pl::70282e7a-e77b-446a-8c9b-2f0ff235ca3a" providerId="AD" clId="Web-{2F912DCA-3626-1BA2-D15C-B820A02DF2D6}" dt="2020-02-03T13:57:53.432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2F912DCA-3626-1BA2-D15C-B820A02DF2D6}" dt="2020-02-03T13:57:53.432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r>
              <a:rPr lang="pl-PL" sz="4000"/>
              <a:t>Kontrolki list wyboru,</a:t>
            </a:r>
            <a:br>
              <a:rPr lang="pl-PL" sz="4000"/>
            </a:br>
            <a:r>
              <a:rPr lang="pl-PL" sz="4000"/>
              <a:t> kolejność zdarzeń i śledzenie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5432"/>
            <a:ext cx="10972800" cy="885265"/>
          </a:xfrm>
        </p:spPr>
        <p:txBody>
          <a:bodyPr/>
          <a:lstStyle/>
          <a:p>
            <a:r>
              <a:rPr lang="pl-PL" sz="3800"/>
              <a:t>Właściwość i metody kolekcji </a:t>
            </a:r>
            <a:r>
              <a:rPr lang="pl-PL" sz="3800">
                <a:latin typeface="Courier New" pitchFamily="49" charset="0"/>
              </a:rPr>
              <a:t>Items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239371" y="2245100"/>
            <a:ext cx="10363200" cy="3320490"/>
          </a:xfrm>
        </p:spPr>
        <p:txBody>
          <a:bodyPr/>
          <a:lstStyle/>
          <a:p>
            <a:pPr marL="357188" indent="-357188">
              <a:lnSpc>
                <a:spcPct val="90000"/>
              </a:lnSpc>
              <a:buFont typeface="Wingdings" pitchFamily="2" charset="2"/>
              <a:buNone/>
            </a:pPr>
            <a:r>
              <a:rPr lang="pl-PL" sz="2000">
                <a:latin typeface="Courier New" pitchFamily="49" charset="0"/>
              </a:rPr>
              <a:t>Items </a:t>
            </a:r>
            <a:r>
              <a:rPr lang="pl-PL" sz="2000"/>
              <a:t>jest kolekcją wszystkich pozycji listy, które są obiektami klasy</a:t>
            </a:r>
            <a:r>
              <a:rPr lang="pl-PL" sz="2000">
                <a:latin typeface="Courier New" pitchFamily="49" charset="0"/>
              </a:rPr>
              <a:t> ListItem</a:t>
            </a:r>
            <a:r>
              <a:rPr lang="pl-PL" sz="2000">
                <a:latin typeface="Times New Roman" pitchFamily="18" charset="0"/>
              </a:rPr>
              <a:t>.</a:t>
            </a:r>
            <a:endParaRPr lang="pl-PL" sz="2000">
              <a:latin typeface="Courier New" pitchFamily="49" charset="0"/>
            </a:endParaRPr>
          </a:p>
          <a:p>
            <a:pPr marL="357188" indent="-357188">
              <a:lnSpc>
                <a:spcPct val="90000"/>
              </a:lnSpc>
              <a:buFont typeface="Wingdings" pitchFamily="2" charset="2"/>
              <a:buNone/>
            </a:pPr>
            <a:endParaRPr lang="pl-PL" sz="2000">
              <a:latin typeface="Courier New" pitchFamily="49" charset="0"/>
            </a:endParaRPr>
          </a:p>
          <a:p>
            <a:pPr marL="357188" indent="-357188">
              <a:lnSpc>
                <a:spcPct val="90000"/>
              </a:lnSpc>
            </a:pPr>
            <a:r>
              <a:rPr lang="pl-PL" sz="2000">
                <a:latin typeface="Courier New" pitchFamily="49" charset="0"/>
              </a:rPr>
              <a:t>Add()</a:t>
            </a:r>
            <a:r>
              <a:rPr lang="pl-PL" sz="2000"/>
              <a:t>, </a:t>
            </a:r>
            <a:r>
              <a:rPr lang="pl-PL" sz="2000">
                <a:latin typeface="Courier New" pitchFamily="49" charset="0"/>
              </a:rPr>
              <a:t>Insert()</a:t>
            </a:r>
            <a:r>
              <a:rPr lang="pl-PL" sz="2000">
                <a:latin typeface="Times New Roman" pitchFamily="18" charset="0"/>
              </a:rPr>
              <a:t> </a:t>
            </a:r>
            <a:r>
              <a:rPr lang="pl-PL" sz="2000"/>
              <a:t>– dodawanie pozycji do listy.</a:t>
            </a:r>
          </a:p>
          <a:p>
            <a:pPr marL="357188" indent="-357188">
              <a:lnSpc>
                <a:spcPct val="90000"/>
              </a:lnSpc>
            </a:pPr>
            <a:r>
              <a:rPr lang="pl-PL" sz="2000">
                <a:latin typeface="Courier New" pitchFamily="49" charset="0"/>
              </a:rPr>
              <a:t>Remove()</a:t>
            </a:r>
            <a:r>
              <a:rPr lang="pl-PL" sz="2000"/>
              <a:t>,</a:t>
            </a:r>
            <a:r>
              <a:rPr lang="pl-PL" sz="2000">
                <a:latin typeface="Courier New" pitchFamily="49" charset="0"/>
              </a:rPr>
              <a:t> RemoveAt() </a:t>
            </a:r>
            <a:r>
              <a:rPr lang="pl-PL" sz="2000"/>
              <a:t>– usuwanie pozycji z listy.</a:t>
            </a:r>
          </a:p>
          <a:p>
            <a:pPr marL="357188" indent="-357188">
              <a:lnSpc>
                <a:spcPct val="90000"/>
              </a:lnSpc>
            </a:pPr>
            <a:r>
              <a:rPr lang="pl-PL" sz="2000">
                <a:latin typeface="Courier New" pitchFamily="49" charset="0"/>
              </a:rPr>
              <a:t>Count</a:t>
            </a:r>
            <a:r>
              <a:rPr lang="pl-PL" sz="2000">
                <a:latin typeface="Times New Roman" pitchFamily="18" charset="0"/>
              </a:rPr>
              <a:t> – </a:t>
            </a:r>
            <a:r>
              <a:rPr lang="pl-PL" sz="2000"/>
              <a:t>aktualna liczba pozycji.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5785"/>
            <a:ext cx="10972800" cy="1143000"/>
          </a:xfrm>
        </p:spPr>
        <p:txBody>
          <a:bodyPr/>
          <a:lstStyle/>
          <a:p>
            <a:r>
              <a:rPr lang="pl-PL"/>
              <a:t>Właściwość </a:t>
            </a:r>
            <a:r>
              <a:rPr lang="pl-PL">
                <a:latin typeface="Courier New" pitchFamily="49" charset="0"/>
              </a:rPr>
              <a:t>ListItem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61350"/>
            <a:ext cx="10972800" cy="3663111"/>
          </a:xfrm>
        </p:spPr>
        <p:txBody>
          <a:bodyPr/>
          <a:lstStyle/>
          <a:p>
            <a:r>
              <a:rPr lang="pl-PL" sz="2400">
                <a:latin typeface="Courier New" pitchFamily="49" charset="0"/>
              </a:rPr>
              <a:t>Value </a:t>
            </a:r>
            <a:r>
              <a:rPr lang="pl-PL" sz="2400">
                <a:latin typeface="Times New Roman" pitchFamily="18" charset="0"/>
              </a:rPr>
              <a:t>– wartość.</a:t>
            </a:r>
          </a:p>
          <a:p>
            <a:r>
              <a:rPr lang="pl-PL" sz="2400">
                <a:latin typeface="Courier New" pitchFamily="49" charset="0"/>
              </a:rPr>
              <a:t>Text </a:t>
            </a:r>
            <a:r>
              <a:rPr lang="pl-PL" sz="2400">
                <a:latin typeface="Times New Roman" pitchFamily="18" charset="0"/>
              </a:rPr>
              <a:t>– wyświetlany tekst.</a:t>
            </a:r>
          </a:p>
          <a:p>
            <a:r>
              <a:rPr lang="pl-PL" sz="2400">
                <a:latin typeface="Courier New" pitchFamily="49" charset="0"/>
              </a:rPr>
              <a:t>Selected </a:t>
            </a:r>
            <a:r>
              <a:rPr lang="pl-PL" sz="2400">
                <a:latin typeface="Times New Roman" pitchFamily="18" charset="0"/>
              </a:rPr>
              <a:t>– wskazuje czy element jest zaznaczony.</a:t>
            </a:r>
            <a:endParaRPr lang="pl-PL" sz="2400">
              <a:latin typeface="Courier New" pitchFamily="49" charset="0"/>
            </a:endParaRPr>
          </a:p>
          <a:p>
            <a:r>
              <a:rPr lang="pl-PL" sz="2400">
                <a:latin typeface="Courier New" pitchFamily="49" charset="0"/>
              </a:rPr>
              <a:t>Enabled – </a:t>
            </a:r>
            <a:r>
              <a:rPr lang="pl-PL" sz="2400">
                <a:latin typeface="Times New Roman" pitchFamily="18" charset="0"/>
              </a:rPr>
              <a:t>dostępność kontrolki, </a:t>
            </a:r>
            <a:r>
              <a:rPr lang="pl-PL" sz="2400">
                <a:latin typeface="Courier New" pitchFamily="49" charset="0"/>
              </a:rPr>
              <a:t>true</a:t>
            </a:r>
            <a:r>
              <a:rPr lang="pl-PL" sz="2400">
                <a:latin typeface="Times New Roman" pitchFamily="18" charset="0"/>
              </a:rPr>
              <a:t> - włączona, </a:t>
            </a:r>
            <a:r>
              <a:rPr lang="pl-PL" sz="2400">
                <a:latin typeface="Courier New" pitchFamily="49" charset="0"/>
              </a:rPr>
              <a:t>false</a:t>
            </a:r>
            <a:r>
              <a:rPr lang="pl-PL" sz="2400">
                <a:latin typeface="Times New Roman" pitchFamily="18" charset="0"/>
              </a:rPr>
              <a:t> – wyłączona.</a:t>
            </a:r>
          </a:p>
          <a:p>
            <a:r>
              <a:rPr lang="pl-PL" sz="2400">
                <a:latin typeface="Courier New" pitchFamily="49" charset="0"/>
              </a:rPr>
              <a:t>Attributes</a:t>
            </a:r>
            <a:r>
              <a:rPr lang="pl-PL" sz="2400">
                <a:latin typeface="Times New Roman" pitchFamily="18" charset="0"/>
              </a:rPr>
              <a:t> – kolekcja atrybutów.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79756"/>
            <a:ext cx="10972800" cy="1143000"/>
          </a:xfrm>
        </p:spPr>
        <p:txBody>
          <a:bodyPr/>
          <a:lstStyle/>
          <a:p>
            <a:r>
              <a:rPr lang="pl-PL"/>
              <a:t>Zdarzenia i odsyłanie strony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5321"/>
            <a:ext cx="10972800" cy="3864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Domyślnym zdarzeniem kontrolek list jest </a:t>
            </a:r>
            <a:r>
              <a:rPr lang="pl-PL" sz="2000" noProof="1">
                <a:latin typeface="Courier New"/>
                <a:cs typeface="Courier New"/>
              </a:rPr>
              <a:t>SelectedIndexChanged.</a:t>
            </a:r>
            <a:endParaRPr lang="pl-PL" sz="2000" dirty="0">
              <a:latin typeface="Courier New" pitchFamily="49" charset="0"/>
            </a:endParaRPr>
          </a:p>
          <a:p>
            <a:r>
              <a:rPr lang="pl-PL" sz="2000" dirty="0"/>
              <a:t>Domyślnie strona nie jest odsyłana na serwer po zajściu zdarzenia (</a:t>
            </a:r>
            <a:r>
              <a:rPr lang="pl-PL" sz="2000" dirty="0" err="1">
                <a:latin typeface="Courier New"/>
                <a:cs typeface="Courier New"/>
              </a:rPr>
              <a:t>AutoPostBack</a:t>
            </a:r>
            <a:r>
              <a:rPr lang="pl-PL" sz="2000" dirty="0">
                <a:latin typeface="Courier New"/>
                <a:cs typeface="Courier New"/>
              </a:rPr>
              <a:t> = </a:t>
            </a:r>
            <a:r>
              <a:rPr lang="pl-PL" sz="2000" dirty="0" err="1">
                <a:latin typeface="Courier New"/>
                <a:cs typeface="Courier New"/>
              </a:rPr>
              <a:t>false</a:t>
            </a:r>
            <a:r>
              <a:rPr lang="pl-PL" sz="2000" dirty="0"/>
              <a:t>).</a:t>
            </a:r>
            <a:endParaRPr lang="pl-PL" sz="2000" dirty="0">
              <a:cs typeface="Calibri"/>
            </a:endParaRPr>
          </a:p>
          <a:p>
            <a:r>
              <a:rPr lang="pl-PL" sz="2000" dirty="0"/>
              <a:t>Aby po zajściu zdarzenia strona została odesłana, właściwość </a:t>
            </a:r>
            <a:r>
              <a:rPr lang="pl-PL" sz="2000" dirty="0" err="1">
                <a:latin typeface="Courier New"/>
                <a:cs typeface="Courier New"/>
              </a:rPr>
              <a:t>AutoPostBack</a:t>
            </a:r>
            <a:r>
              <a:rPr lang="pl-PL" sz="2000" dirty="0"/>
              <a:t> powinna mieć wartość </a:t>
            </a:r>
            <a:r>
              <a:rPr lang="pl-PL" sz="2000" dirty="0" err="1">
                <a:latin typeface="Courier New"/>
                <a:cs typeface="Courier New"/>
              </a:rPr>
              <a:t>true</a:t>
            </a:r>
            <a:r>
              <a:rPr lang="pl-PL" sz="2000" dirty="0">
                <a:latin typeface="Courier New"/>
                <a:cs typeface="Courier New"/>
              </a:rPr>
              <a:t>.</a:t>
            </a:r>
            <a:endParaRPr lang="pl-PL" sz="2000">
              <a:latin typeface="Courier New" pitchFamily="49" charset="0"/>
              <a:cs typeface="Courier New"/>
            </a:endParaRPr>
          </a:p>
          <a:p>
            <a:r>
              <a:rPr lang="pl-PL" sz="2000" dirty="0"/>
              <a:t>Ze sposobem realizowania odsyłanie strony po zdarzeniach innych niż kliknięcie przycisku </a:t>
            </a:r>
            <a:r>
              <a:rPr lang="pl-PL" sz="2000" i="1" dirty="0" err="1"/>
              <a:t>Submit</a:t>
            </a:r>
            <a:r>
              <a:rPr lang="pl-PL" sz="2000" dirty="0"/>
              <a:t>, można zapoznać się  oglądając w przeglądarce kod HTML strony.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5785"/>
            <a:ext cx="10972800" cy="1143000"/>
          </a:xfrm>
        </p:spPr>
        <p:txBody>
          <a:bodyPr/>
          <a:lstStyle/>
          <a:p>
            <a:r>
              <a:rPr lang="pl-PL"/>
              <a:t>Ukryta kontrolka __VIEWSTATE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61350"/>
            <a:ext cx="10972800" cy="33493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2400" dirty="0"/>
              <a:t>Zawiera zakodowany stan kontrolek przed wysłaniem strony do przeglądarki.</a:t>
            </a:r>
            <a:endParaRPr lang="pl-PL" sz="2400">
              <a:cs typeface="Calibri"/>
            </a:endParaRPr>
          </a:p>
          <a:p>
            <a:r>
              <a:rPr lang="pl-PL" sz="2400" dirty="0"/>
              <a:t>Na podstawie __VIEWSTATE i danych formularza serwer może ustalić zmiany jakie zaszły na stronie w przeglądarce i jakie zdarzenia należy obsłużyć.</a:t>
            </a:r>
            <a:endParaRPr lang="pl-PL" sz="2400">
              <a:cs typeface="Calibri"/>
            </a:endParaRPr>
          </a:p>
          <a:p>
            <a:r>
              <a:rPr lang="pl-PL" sz="2400" dirty="0"/>
              <a:t>Zdarzenia kontrolek są obsługiwane w kolejności występowanie kontrolek w drzewie kontrolek.</a:t>
            </a:r>
            <a:endParaRPr lang="pl-PL" sz="240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520"/>
            <a:ext cx="10972800" cy="1143000"/>
          </a:xfrm>
        </p:spPr>
        <p:txBody>
          <a:bodyPr/>
          <a:lstStyle/>
          <a:p>
            <a:r>
              <a:rPr lang="pl-PL"/>
              <a:t>Śledzenie na poziomie strony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8085"/>
            <a:ext cx="10972800" cy="3674316"/>
          </a:xfrm>
        </p:spPr>
        <p:txBody>
          <a:bodyPr/>
          <a:lstStyle/>
          <a:p>
            <a:r>
              <a:rPr lang="pl-PL"/>
              <a:t>Po ustawieniu atrybutu strony </a:t>
            </a:r>
            <a:r>
              <a:rPr lang="pl-PL" noProof="1">
                <a:solidFill>
                  <a:srgbClr val="FF0000"/>
                </a:solidFill>
              </a:rPr>
              <a:t>Trace</a:t>
            </a:r>
            <a:r>
              <a:rPr lang="pl-PL" noProof="1">
                <a:solidFill>
                  <a:srgbClr val="0000FF"/>
                </a:solidFill>
              </a:rPr>
              <a:t>="true"</a:t>
            </a:r>
            <a:r>
              <a:rPr lang="pl-PL"/>
              <a:t> serwer umieszcza u dołu strony tabelę z wynikami śledzenia strony zawierającymi</a:t>
            </a:r>
          </a:p>
          <a:p>
            <a:pPr lvl="1"/>
            <a:r>
              <a:rPr lang="pl-PL"/>
              <a:t>dziennik śledzenia,</a:t>
            </a:r>
          </a:p>
          <a:p>
            <a:pPr lvl="1"/>
            <a:r>
              <a:rPr lang="pl-PL"/>
              <a:t>drzewo kontrolek,</a:t>
            </a:r>
          </a:p>
          <a:p>
            <a:pPr lvl="1"/>
            <a:r>
              <a:rPr lang="pl-PL"/>
              <a:t>stan aplikacji i sesji,</a:t>
            </a:r>
          </a:p>
          <a:p>
            <a:pPr lvl="1"/>
            <a:r>
              <a:rPr lang="pl-PL"/>
              <a:t>parametry żądania.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00462"/>
            <a:ext cx="10972800" cy="1143000"/>
          </a:xfrm>
        </p:spPr>
        <p:txBody>
          <a:bodyPr/>
          <a:lstStyle/>
          <a:p>
            <a:r>
              <a:rPr lang="pl-PL" sz="3800"/>
              <a:t>Umieszczenie danych o śledzeniu w dzienniku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26027"/>
            <a:ext cx="10972800" cy="3752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Do umieszczania komunikatów w dzienniku śledzenia służą metody Write i Warn </a:t>
            </a:r>
            <a:endParaRPr lang="pl-PL"/>
          </a:p>
          <a:p>
            <a:r>
              <a:rPr lang="pl-PL" sz="2400" noProof="1">
                <a:latin typeface="Courier New"/>
                <a:cs typeface="Courier New"/>
              </a:rPr>
              <a:t>Trace.Warn(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dirty="0">
                <a:solidFill>
                  <a:srgbClr val="A31515"/>
                </a:solidFill>
                <a:latin typeface="Courier New"/>
                <a:cs typeface="Courier New"/>
              </a:rPr>
              <a:t>Komunikat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noProof="1">
                <a:latin typeface="Courier New"/>
                <a:cs typeface="Courier New"/>
              </a:rPr>
              <a:t>);</a:t>
            </a:r>
            <a:endParaRPr lang="pl-PL" sz="2400" dirty="0">
              <a:latin typeface="Courier New"/>
              <a:cs typeface="Courier New"/>
            </a:endParaRPr>
          </a:p>
          <a:p>
            <a:r>
              <a:rPr lang="pl-PL" sz="2400" noProof="1">
                <a:latin typeface="Courier New"/>
                <a:cs typeface="Courier New"/>
              </a:rPr>
              <a:t>Trace.Warn(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dirty="0">
                <a:solidFill>
                  <a:srgbClr val="A31515"/>
                </a:solidFill>
                <a:latin typeface="Courier New"/>
                <a:cs typeface="Courier New"/>
              </a:rPr>
              <a:t>Kategoria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noProof="1">
                <a:latin typeface="Courier New"/>
                <a:cs typeface="Courier New"/>
              </a:rPr>
              <a:t>,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dirty="0">
                <a:solidFill>
                  <a:srgbClr val="A31515"/>
                </a:solidFill>
                <a:latin typeface="Courier New"/>
                <a:cs typeface="Courier New"/>
              </a:rPr>
              <a:t>Komunikat</a:t>
            </a:r>
            <a:r>
              <a:rPr lang="pl-PL" sz="2400" noProof="1">
                <a:latin typeface="Courier New"/>
                <a:cs typeface="Courier New"/>
              </a:rPr>
              <a:t>");</a:t>
            </a:r>
            <a:endParaRPr lang="pl-PL" sz="2400" dirty="0">
              <a:latin typeface="Courier New"/>
              <a:cs typeface="Courier New"/>
            </a:endParaRPr>
          </a:p>
          <a:p>
            <a:r>
              <a:rPr lang="pl-PL" sz="2400" noProof="1">
                <a:latin typeface="Courier New"/>
                <a:cs typeface="Courier New"/>
              </a:rPr>
              <a:t>Trace.Warn(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dirty="0">
                <a:solidFill>
                  <a:srgbClr val="A31515"/>
                </a:solidFill>
                <a:latin typeface="Courier New"/>
                <a:cs typeface="Courier New"/>
              </a:rPr>
              <a:t>Kategoria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noProof="1">
                <a:latin typeface="Courier New"/>
                <a:cs typeface="Courier New"/>
              </a:rPr>
              <a:t>,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lang="pl-PL" sz="2400" dirty="0">
                <a:solidFill>
                  <a:srgbClr val="A31515"/>
                </a:solidFill>
                <a:latin typeface="Courier New"/>
                <a:cs typeface="Courier New"/>
              </a:rPr>
              <a:t>Komunikat</a:t>
            </a:r>
            <a:r>
              <a:rPr lang="pl-PL" sz="2400" noProof="1">
                <a:latin typeface="Courier New"/>
                <a:cs typeface="Courier New"/>
              </a:rPr>
              <a:t>",</a:t>
            </a:r>
            <a:r>
              <a:rPr lang="pl-PL" sz="2400" dirty="0">
                <a:latin typeface="Courier New"/>
                <a:cs typeface="Courier New"/>
              </a:rPr>
              <a:t>wyjątek</a:t>
            </a:r>
            <a:r>
              <a:rPr lang="pl-PL" sz="2400" noProof="1">
                <a:latin typeface="Courier New"/>
                <a:cs typeface="Courier New"/>
              </a:rPr>
              <a:t>);</a:t>
            </a:r>
            <a:endParaRPr lang="pl-PL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22874"/>
            <a:ext cx="10972800" cy="1143000"/>
          </a:xfrm>
        </p:spPr>
        <p:txBody>
          <a:bodyPr/>
          <a:lstStyle/>
          <a:p>
            <a:r>
              <a:rPr lang="pl-PL"/>
              <a:t>Śledzenie na poziomie aplikacji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48439"/>
            <a:ext cx="10972800" cy="3517435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Po skonfigurowaniu śledzenia na poziomie aplikacji ślad aplikacji można obejrzeć w przeglądarce pod adresem ~/</a:t>
            </a:r>
            <a:r>
              <a:rPr lang="pl-PL" i="1" dirty="0" err="1"/>
              <a:t>trace.axd</a:t>
            </a:r>
            <a:r>
              <a:rPr lang="pl-PL" dirty="0"/>
              <a:t>.</a:t>
            </a:r>
          </a:p>
          <a:p>
            <a:r>
              <a:rPr lang="pl-PL" dirty="0"/>
              <a:t>Konfiguracji można dokonać w pliku </a:t>
            </a:r>
            <a:r>
              <a:rPr lang="pl-PL" i="1" dirty="0" err="1"/>
              <a:t>web.config</a:t>
            </a:r>
            <a:r>
              <a:rPr lang="pl-PL" i="1"/>
              <a:t>  </a:t>
            </a:r>
            <a:r>
              <a:rPr lang="pl-PL"/>
              <a:t>w </a:t>
            </a:r>
            <a:r>
              <a:rPr lang="pl-PL" dirty="0"/>
              <a:t>sekcji </a:t>
            </a:r>
            <a:r>
              <a:rPr lang="pl-PL" dirty="0" err="1"/>
              <a:t>system.web</a:t>
            </a:r>
            <a:endParaRPr lang="pl-PL" i="1" dirty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trace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enabled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localOnly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mostRecent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requestLimit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pl-PL" dirty="0">
              <a:solidFill>
                <a:srgbClr val="0000FF"/>
              </a:solidFill>
              <a:latin typeface="Consolas"/>
            </a:endParaRPr>
          </a:p>
          <a:p>
            <a:r>
              <a:rPr lang="pl-PL" dirty="0">
                <a:solidFill>
                  <a:schemeClr val="tx1"/>
                </a:solidFill>
                <a:latin typeface="+mj-lt"/>
              </a:rPr>
              <a:t>Ślad</a:t>
            </a:r>
            <a:r>
              <a:rPr lang="pl-PL" dirty="0">
                <a:solidFill>
                  <a:srgbClr val="0000FF"/>
                </a:solidFill>
                <a:latin typeface="+mj-lt"/>
              </a:rPr>
              <a:t>  </a:t>
            </a:r>
            <a:r>
              <a:rPr lang="pl-PL" dirty="0">
                <a:solidFill>
                  <a:schemeClr val="tx1"/>
                </a:solidFill>
                <a:latin typeface="+mj-lt"/>
              </a:rPr>
              <a:t>na wszystkich stronach </a:t>
            </a:r>
            <a:r>
              <a:rPr lang="pl-PL" dirty="0" err="1">
                <a:solidFill>
                  <a:srgbClr val="FF0000"/>
                </a:solidFill>
                <a:latin typeface="Consolas"/>
              </a:rPr>
              <a:t>pageOutput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=</a:t>
            </a:r>
            <a:r>
              <a:rPr lang="pl-PL" dirty="0" err="1">
                <a:solidFill>
                  <a:srgbClr val="000000"/>
                </a:solidFill>
                <a:latin typeface="Consolas"/>
              </a:rPr>
              <a:t>"</a:t>
            </a:r>
            <a:r>
              <a:rPr lang="pl-PL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"</a:t>
            </a:r>
            <a:r>
              <a:rPr lang="pl-PL" dirty="0">
                <a:solidFill>
                  <a:schemeClr val="tx1"/>
                </a:solidFill>
                <a:latin typeface="+mj-lt"/>
              </a:rPr>
              <a:t>  </a:t>
            </a:r>
            <a:endParaRPr lang="pl-PL" dirty="0">
              <a:latin typeface="+mj-lt"/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2020-01-12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72" y="864070"/>
            <a:ext cx="6484173" cy="5249974"/>
          </a:xfrm>
          <a:prstGeom prst="rect">
            <a:avLst/>
          </a:prstGeom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571107" y="1086499"/>
            <a:ext cx="3047999" cy="672432"/>
          </a:xfrm>
        </p:spPr>
        <p:txBody>
          <a:bodyPr>
            <a:normAutofit fontScale="90000"/>
          </a:bodyPr>
          <a:lstStyle/>
          <a:p>
            <a:r>
              <a:rPr lang="pl-PL" dirty="0"/>
              <a:t>Ślad strony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A561B8E-D53B-4BA3-B387-E8C6B314C996}"/>
              </a:ext>
            </a:extLst>
          </p:cNvPr>
          <p:cNvSpPr txBox="1"/>
          <p:nvPr/>
        </p:nvSpPr>
        <p:spPr>
          <a:xfrm>
            <a:off x="573849" y="2035218"/>
            <a:ext cx="32651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Na czerwono komunikaty dopisane metodą </a:t>
            </a:r>
            <a:r>
              <a:rPr lang="pl-PL" dirty="0" err="1">
                <a:latin typeface="Courier New"/>
                <a:cs typeface="Courier New"/>
              </a:rPr>
              <a:t>Trace.Warn</a:t>
            </a:r>
            <a:endParaRPr lang="pl-PL" dirty="0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772813" y="1220970"/>
            <a:ext cx="3047999" cy="672432"/>
          </a:xfrm>
        </p:spPr>
        <p:txBody>
          <a:bodyPr>
            <a:normAutofit fontScale="90000"/>
          </a:bodyPr>
          <a:lstStyle/>
          <a:p>
            <a:r>
              <a:rPr lang="pl-PL" dirty="0"/>
              <a:t>Ślad strony 2</a:t>
            </a:r>
          </a:p>
        </p:txBody>
      </p:sp>
      <p:pic>
        <p:nvPicPr>
          <p:cNvPr id="6" name="Obraz 5" descr="2020-01-12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62" y="691579"/>
            <a:ext cx="7586444" cy="5486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178901" y="1142529"/>
            <a:ext cx="2857499" cy="672432"/>
          </a:xfrm>
        </p:spPr>
        <p:txBody>
          <a:bodyPr>
            <a:noAutofit/>
          </a:bodyPr>
          <a:lstStyle/>
          <a:p>
            <a:r>
              <a:rPr lang="pl-PL" sz="3600" dirty="0"/>
              <a:t>Ślad strony 3</a:t>
            </a:r>
            <a:endParaRPr lang="pl-PL" sz="3600">
              <a:cs typeface="Calibri"/>
            </a:endParaRPr>
          </a:p>
        </p:txBody>
      </p:sp>
      <p:pic>
        <p:nvPicPr>
          <p:cNvPr id="4" name="Obraz 3" descr="2020-01-12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57" y="878973"/>
            <a:ext cx="9105840" cy="5352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r>
              <a:rPr lang="pl-PL" sz="3800"/>
              <a:t>Kontrolki wywodzące się </a:t>
            </a:r>
            <a:r>
              <a:rPr lang="pl-PL" sz="3800">
                <a:solidFill>
                  <a:srgbClr val="000000"/>
                </a:solidFill>
                <a:cs typeface="Times New Roman" pitchFamily="18" charset="0"/>
              </a:rPr>
              <a:t>z klasy </a:t>
            </a:r>
            <a:r>
              <a:rPr lang="pl-PL" sz="38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ListControl</a:t>
            </a:r>
            <a:r>
              <a:rPr lang="pl-PL" sz="380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47585"/>
            <a:ext cx="10972800" cy="3730346"/>
          </a:xfrm>
        </p:spPr>
        <p:txBody>
          <a:bodyPr/>
          <a:lstStyle/>
          <a:p>
            <a:r>
              <a:rPr lang="pl-PL">
                <a:latin typeface="Courier New" pitchFamily="49" charset="0"/>
              </a:rPr>
              <a:t>BulletedList</a:t>
            </a:r>
          </a:p>
          <a:p>
            <a:r>
              <a:rPr lang="pl-PL">
                <a:latin typeface="Courier New" pitchFamily="49" charset="0"/>
              </a:rPr>
              <a:t>CheckBoxList</a:t>
            </a:r>
          </a:p>
          <a:p>
            <a:r>
              <a:rPr lang="pl-PL">
                <a:latin typeface="Courier New" pitchFamily="49" charset="0"/>
              </a:rPr>
              <a:t>DropDownList</a:t>
            </a:r>
          </a:p>
          <a:p>
            <a:r>
              <a:rPr lang="pl-PL">
                <a:latin typeface="Courier New" pitchFamily="49" charset="0"/>
              </a:rPr>
              <a:t>ListBox</a:t>
            </a:r>
          </a:p>
          <a:p>
            <a:r>
              <a:rPr lang="pl-PL">
                <a:latin typeface="Courier New" pitchFamily="49" charset="0"/>
              </a:rPr>
              <a:t>RadioButtonList</a:t>
            </a:r>
          </a:p>
          <a:p>
            <a:endParaRPr lang="pl-PL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2520"/>
            <a:ext cx="10972800" cy="1143000"/>
          </a:xfrm>
        </p:spPr>
        <p:txBody>
          <a:bodyPr/>
          <a:lstStyle/>
          <a:p>
            <a:r>
              <a:rPr lang="pl-PL" sz="3800"/>
              <a:t>Właściwości klasy</a:t>
            </a:r>
            <a:r>
              <a:rPr lang="pl-PL" sz="3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l-PL" sz="380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ListControl</a:t>
            </a:r>
            <a:r>
              <a:rPr lang="pl-PL" sz="3800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8085"/>
            <a:ext cx="10972800" cy="3842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800" dirty="0" err="1">
                <a:latin typeface="Courier New"/>
                <a:cs typeface="Courier New"/>
              </a:rPr>
              <a:t>Items</a:t>
            </a:r>
            <a:r>
              <a:rPr lang="pl-PL" sz="1800" dirty="0">
                <a:latin typeface="Courier New"/>
                <a:cs typeface="Courier New"/>
              </a:rPr>
              <a:t> - </a:t>
            </a:r>
            <a:r>
              <a:rPr lang="pl-PL" sz="1800" dirty="0" err="1">
                <a:latin typeface="Courier New"/>
                <a:cs typeface="Courier New"/>
              </a:rPr>
              <a:t>Items</a:t>
            </a:r>
            <a:r>
              <a:rPr lang="pl-PL" sz="1800" dirty="0">
                <a:latin typeface="Courier New"/>
                <a:cs typeface="Courier New"/>
              </a:rPr>
              <a:t> </a:t>
            </a:r>
            <a:r>
              <a:rPr lang="pl-PL" sz="1800" dirty="0"/>
              <a:t>jest kolekcją wszystkich pozycji listy, które są obiektami klasy</a:t>
            </a:r>
            <a:r>
              <a:rPr lang="pl-PL" sz="1800" dirty="0">
                <a:latin typeface="Courier New"/>
                <a:cs typeface="Courier New"/>
              </a:rPr>
              <a:t> </a:t>
            </a:r>
            <a:r>
              <a:rPr lang="pl-PL" sz="1800" dirty="0" err="1">
                <a:latin typeface="Courier New"/>
                <a:cs typeface="Courier New"/>
              </a:rPr>
              <a:t>ListItem</a:t>
            </a:r>
            <a:r>
              <a:rPr lang="pl-PL" sz="18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pl-PL" sz="1800" dirty="0" err="1">
                <a:latin typeface="Courier New"/>
                <a:cs typeface="Courier New"/>
              </a:rPr>
              <a:t>AppendDataBoundItems</a:t>
            </a:r>
            <a:r>
              <a:rPr lang="pl-PL" sz="1800" dirty="0">
                <a:latin typeface="Times New Roman"/>
                <a:cs typeface="Times New Roman"/>
              </a:rPr>
              <a:t> </a:t>
            </a:r>
            <a:r>
              <a:rPr lang="pl-PL" sz="1800" dirty="0"/>
              <a:t>– właściwość określająca tryb dodawania pozycji z bazy danych do bieżącej kolekcji</a:t>
            </a:r>
            <a:r>
              <a:rPr lang="pl-PL" sz="1800" dirty="0">
                <a:latin typeface="Times New Roman"/>
                <a:cs typeface="Times New Roman"/>
              </a:rPr>
              <a:t> </a:t>
            </a:r>
            <a:r>
              <a:rPr lang="pl-PL" sz="1800" dirty="0" err="1">
                <a:latin typeface="Courier New"/>
                <a:cs typeface="Courier New"/>
              </a:rPr>
              <a:t>Items</a:t>
            </a:r>
            <a:r>
              <a:rPr lang="pl-PL" sz="1800" dirty="0">
                <a:latin typeface="Times New Roman"/>
                <a:cs typeface="Times New Roman"/>
              </a:rPr>
              <a:t> </a:t>
            </a:r>
            <a:r>
              <a:rPr lang="pl-PL" sz="1800" dirty="0"/>
              <a:t>(</a:t>
            </a:r>
            <a:r>
              <a:rPr lang="pl-PL" sz="1800" dirty="0" err="1">
                <a:latin typeface="Courier New"/>
                <a:cs typeface="Courier New"/>
              </a:rPr>
              <a:t>true</a:t>
            </a:r>
            <a:r>
              <a:rPr lang="pl-PL" sz="1800" dirty="0">
                <a:latin typeface="Times New Roman"/>
                <a:cs typeface="Times New Roman"/>
              </a:rPr>
              <a:t> – </a:t>
            </a:r>
            <a:r>
              <a:rPr lang="pl-PL" sz="1800" dirty="0"/>
              <a:t>dołączanie,</a:t>
            </a:r>
            <a:r>
              <a:rPr lang="pl-PL" sz="1800" dirty="0">
                <a:latin typeface="Times New Roman"/>
                <a:cs typeface="Times New Roman"/>
              </a:rPr>
              <a:t>  </a:t>
            </a:r>
            <a:r>
              <a:rPr lang="pl-PL" sz="1800" dirty="0" err="1">
                <a:latin typeface="Courier New"/>
                <a:cs typeface="Courier New"/>
              </a:rPr>
              <a:t>false</a:t>
            </a:r>
            <a:r>
              <a:rPr lang="pl-PL" sz="1800" dirty="0">
                <a:latin typeface="Times New Roman"/>
                <a:cs typeface="Times New Roman"/>
              </a:rPr>
              <a:t> – </a:t>
            </a:r>
            <a:r>
              <a:rPr lang="pl-PL" sz="1800" dirty="0"/>
              <a:t>zastępowanie).</a:t>
            </a:r>
            <a:endParaRPr lang="pl-PL" sz="18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pl-PL" sz="1800" dirty="0" err="1">
                <a:latin typeface="Courier New"/>
                <a:cs typeface="Courier New"/>
              </a:rPr>
              <a:t>SelectedIndex</a:t>
            </a:r>
            <a:r>
              <a:rPr lang="pl-PL" sz="1800" dirty="0">
                <a:latin typeface="Times New Roman"/>
                <a:cs typeface="Times New Roman"/>
              </a:rPr>
              <a:t>, </a:t>
            </a:r>
            <a:r>
              <a:rPr lang="pl-PL" sz="1800" dirty="0" err="1">
                <a:latin typeface="Courier New"/>
                <a:cs typeface="Courier New"/>
              </a:rPr>
              <a:t>SelectedItem</a:t>
            </a:r>
            <a:r>
              <a:rPr lang="pl-PL" sz="1800" dirty="0">
                <a:latin typeface="Times New Roman"/>
                <a:cs typeface="Times New Roman"/>
              </a:rPr>
              <a:t> i </a:t>
            </a:r>
            <a:r>
              <a:rPr lang="pl-PL" sz="1800" dirty="0" err="1">
                <a:latin typeface="Courier New"/>
                <a:cs typeface="Courier New"/>
              </a:rPr>
              <a:t>SelectedValue</a:t>
            </a:r>
            <a:r>
              <a:rPr lang="pl-PL" sz="1800" dirty="0">
                <a:latin typeface="Times New Roman"/>
                <a:cs typeface="Times New Roman"/>
              </a:rPr>
              <a:t> </a:t>
            </a:r>
            <a:r>
              <a:rPr lang="pl-PL" sz="1800" dirty="0"/>
              <a:t>– wskazują na zaznaczone pozycje o najniższym indeksie (</a:t>
            </a:r>
            <a:r>
              <a:rPr lang="pl-PL" sz="1800" dirty="0" err="1">
                <a:latin typeface="Courier New"/>
                <a:cs typeface="Courier New"/>
              </a:rPr>
              <a:t>SelectedIndex</a:t>
            </a:r>
            <a:r>
              <a:rPr lang="pl-PL" sz="1800" dirty="0">
                <a:latin typeface="Courier New"/>
                <a:cs typeface="Courier New"/>
              </a:rPr>
              <a:t> = -1</a:t>
            </a:r>
            <a:r>
              <a:rPr lang="pl-PL" sz="1800" dirty="0"/>
              <a:t> oznacza, że żadna pozycja nie została wybrana).</a:t>
            </a:r>
            <a:endParaRPr lang="pl-PL" sz="18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pl-PL" sz="1800" dirty="0" err="1">
                <a:latin typeface="Courier New"/>
                <a:cs typeface="Courier New"/>
              </a:rPr>
              <a:t>SelectionMode</a:t>
            </a:r>
            <a:r>
              <a:rPr lang="pl-PL" sz="1800" dirty="0"/>
              <a:t> – tryb wyboru </a:t>
            </a:r>
            <a:r>
              <a:rPr lang="pl-PL" sz="1800" dirty="0">
                <a:latin typeface="Courier New"/>
                <a:cs typeface="Courier New"/>
              </a:rPr>
              <a:t>Single</a:t>
            </a:r>
            <a:r>
              <a:rPr lang="pl-PL" sz="1800" dirty="0"/>
              <a:t> – pojedynczy, </a:t>
            </a:r>
            <a:r>
              <a:rPr lang="pl-PL" sz="1800" dirty="0" err="1">
                <a:latin typeface="Courier New"/>
                <a:cs typeface="Courier New"/>
              </a:rPr>
              <a:t>Multiple</a:t>
            </a:r>
            <a:r>
              <a:rPr lang="pl-PL" sz="1800" dirty="0"/>
              <a:t> – wielokrotny – tylko dla </a:t>
            </a:r>
            <a:r>
              <a:rPr lang="pl-PL" sz="1800" dirty="0" err="1">
                <a:latin typeface="Courier New"/>
                <a:cs typeface="Courier New"/>
              </a:rPr>
              <a:t>ListBox</a:t>
            </a:r>
            <a:r>
              <a:rPr lang="pl-PL" sz="1800" dirty="0"/>
              <a:t>.</a:t>
            </a:r>
            <a:endParaRPr lang="pl-PL" sz="18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pl-PL" sz="1800" dirty="0" err="1">
                <a:latin typeface="Courier New"/>
                <a:cs typeface="Courier New"/>
              </a:rPr>
              <a:t>AutoPostBeck</a:t>
            </a:r>
            <a:r>
              <a:rPr lang="pl-PL" sz="1800" dirty="0"/>
              <a:t> – określa czy po zmianie wyboru dane strony powinny być automatycznie wysłane do serwera.</a:t>
            </a:r>
            <a:endParaRPr lang="pl-PL" sz="1800" dirty="0">
              <a:cs typeface="Calibri"/>
            </a:endParaRPr>
          </a:p>
          <a:p>
            <a:pPr>
              <a:lnSpc>
                <a:spcPct val="90000"/>
              </a:lnSpc>
            </a:pPr>
            <a:endParaRPr lang="pl-PL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2000" dirty="0"/>
              <a:t>Zdarzenie </a:t>
            </a:r>
            <a:r>
              <a:rPr lang="pl-PL" sz="2000" dirty="0" err="1">
                <a:latin typeface="Courier New"/>
                <a:cs typeface="Courier New"/>
              </a:rPr>
              <a:t>SelectedIndexCharged</a:t>
            </a:r>
            <a:r>
              <a:rPr lang="pl-PL" sz="2000" dirty="0"/>
              <a:t> zachodzi, gdy zostanie zmieniony wybrany element listy.</a:t>
            </a:r>
            <a:endParaRPr lang="pl-PL" sz="20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76825-F92B-419B-8791-4B844D03ABD9}"/>
</file>

<file path=customXml/itemProps2.xml><?xml version="1.0" encoding="utf-8"?>
<ds:datastoreItem xmlns:ds="http://schemas.openxmlformats.org/officeDocument/2006/customXml" ds:itemID="{0EF2BEB6-2659-49F9-A22B-E5A7942C11E7}"/>
</file>

<file path=customXml/itemProps3.xml><?xml version="1.0" encoding="utf-8"?>
<ds:datastoreItem xmlns:ds="http://schemas.openxmlformats.org/officeDocument/2006/customXml" ds:itemID="{9847DE7F-8C14-4DC2-B43E-369C30F1314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471</Words>
  <Application>Microsoft Office PowerPoint</Application>
  <PresentationFormat>Panoramiczny</PresentationFormat>
  <Paragraphs>57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Kontrolki list wyboru,  kolejność zdarzeń i śledzenie</vt:lpstr>
      <vt:lpstr>Śledzenie na poziomie strony</vt:lpstr>
      <vt:lpstr>Umieszczenie danych o śledzeniu w dzienniku</vt:lpstr>
      <vt:lpstr>Śledzenie na poziomie aplikacji</vt:lpstr>
      <vt:lpstr>Ślad strony 1</vt:lpstr>
      <vt:lpstr>Ślad strony 2</vt:lpstr>
      <vt:lpstr>Ślad strony 3</vt:lpstr>
      <vt:lpstr>Kontrolki wywodzące się z klasy ListControl </vt:lpstr>
      <vt:lpstr>Właściwości klasy ListControl </vt:lpstr>
      <vt:lpstr>Właściwość i metody kolekcji Items</vt:lpstr>
      <vt:lpstr>Właściwość ListItem</vt:lpstr>
      <vt:lpstr>Zdarzenia i odsyłanie strony</vt:lpstr>
      <vt:lpstr>Ukryta kontrolka __VIEWSTATE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208</cp:revision>
  <dcterms:created xsi:type="dcterms:W3CDTF">2019-05-11T12:46:52Z</dcterms:created>
  <dcterms:modified xsi:type="dcterms:W3CDTF">2020-02-03T20:16:02Z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