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e 13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-218732" y="2693987"/>
            <a:ext cx="3264408" cy="1470025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MEvPerf</a:t>
            </a:r>
            <a:endParaRPr sz="28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224103" y="1644073"/>
            <a:ext cx="4752801" cy="3765681"/>
          </a:xfrm>
        </p:spPr>
        <p:txBody>
          <a:bodyPr>
            <a:normAutofit/>
          </a:bodyPr>
          <a:lstStyle/>
          <a:p>
            <a:r>
              <a:rPr lang="en-GB" sz="2800" dirty="0" err="1" smtClean="0">
                <a:solidFill>
                  <a:schemeClr val="tx1"/>
                </a:solidFill>
              </a:rPr>
              <a:t>Evaluarea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performanței</a:t>
            </a:r>
            <a:r>
              <a:rPr lang="en-GB" sz="2800" dirty="0">
                <a:solidFill>
                  <a:schemeClr val="tx1"/>
                </a:solidFill>
              </a:rPr>
              <a:t> software </a:t>
            </a:r>
            <a:r>
              <a:rPr lang="en-GB" sz="2800" dirty="0" err="1">
                <a:solidFill>
                  <a:schemeClr val="tx1"/>
                </a:solidFill>
              </a:rPr>
              <a:t>prin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paralelizare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OpenMP</a:t>
            </a:r>
            <a:r>
              <a:rPr lang="en-GB" sz="2800" dirty="0">
                <a:solidFill>
                  <a:schemeClr val="tx1"/>
                </a:solidFill>
              </a:rPr>
              <a:t>, MPI </a:t>
            </a:r>
            <a:r>
              <a:rPr lang="en-GB" sz="2800" dirty="0" err="1">
                <a:solidFill>
                  <a:schemeClr val="tx1"/>
                </a:solidFill>
              </a:rPr>
              <a:t>și</a:t>
            </a:r>
            <a:r>
              <a:rPr lang="en-GB" sz="2800" dirty="0">
                <a:solidFill>
                  <a:schemeClr val="tx1"/>
                </a:solidFill>
              </a:rPr>
              <a:t> CUDA</a:t>
            </a:r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/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sz="2800" dirty="0" smtClean="0">
                <a:solidFill>
                  <a:schemeClr val="tx1"/>
                </a:solidFill>
              </a:rPr>
              <a:t>Stefan </a:t>
            </a:r>
            <a:r>
              <a:rPr sz="2800" dirty="0">
                <a:solidFill>
                  <a:schemeClr val="tx1"/>
                </a:solidFill>
              </a:rPr>
              <a:t>Adrian-</a:t>
            </a:r>
            <a:r>
              <a:rPr sz="2800" dirty="0" err="1">
                <a:solidFill>
                  <a:schemeClr val="tx1"/>
                </a:solidFill>
              </a:rPr>
              <a:t>Catalin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Rezultate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 err="1"/>
              <a:t>comparate</a:t>
            </a:r>
            <a:r>
              <a:rPr lang="en-GB" sz="2800" b="1" dirty="0"/>
              <a:t> (speedup)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5" y="1626620"/>
            <a:ext cx="5910952" cy="3526250"/>
          </a:xfrm>
        </p:spPr>
      </p:pic>
    </p:spTree>
    <p:extLst>
      <p:ext uri="{BB962C8B-B14F-4D97-AF65-F5344CB8AC3E}">
        <p14:creationId xmlns:p14="http://schemas.microsoft.com/office/powerpoint/2010/main" val="20862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Comparatia</a:t>
            </a:r>
            <a:endParaRPr lang="en-US" sz="2800" b="1" dirty="0" smtClean="0"/>
          </a:p>
          <a:p>
            <a:r>
              <a:rPr lang="en-US" sz="2800" b="1" dirty="0" err="1"/>
              <a:t>i</a:t>
            </a:r>
            <a:r>
              <a:rPr lang="en-US" sz="2800" b="1" dirty="0" err="1" smtClean="0"/>
              <a:t>ntre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metode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6" y="1626620"/>
            <a:ext cx="5910950" cy="3526250"/>
          </a:xfrm>
        </p:spPr>
      </p:pic>
    </p:spTree>
    <p:extLst>
      <p:ext uri="{BB962C8B-B14F-4D97-AF65-F5344CB8AC3E}">
        <p14:creationId xmlns:p14="http://schemas.microsoft.com/office/powerpoint/2010/main" val="2966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Concluzie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1042" y="1856509"/>
            <a:ext cx="6452958" cy="4269654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fr-FR" sz="2000" dirty="0" err="1"/>
              <a:t>OpenMP</a:t>
            </a:r>
            <a:r>
              <a:rPr lang="fr-FR" sz="2000" dirty="0"/>
              <a:t> </a:t>
            </a:r>
            <a:r>
              <a:rPr lang="fr-FR" sz="2000" dirty="0" err="1"/>
              <a:t>eficient</a:t>
            </a:r>
            <a:r>
              <a:rPr lang="fr-FR" sz="2000" dirty="0"/>
              <a:t> </a:t>
            </a:r>
            <a:r>
              <a:rPr lang="fr-FR" sz="2000" dirty="0" err="1"/>
              <a:t>pe</a:t>
            </a:r>
            <a:r>
              <a:rPr lang="fr-FR" sz="2000" dirty="0"/>
              <a:t> CPU </a:t>
            </a:r>
            <a:r>
              <a:rPr lang="fr-FR" sz="2000" dirty="0" err="1"/>
              <a:t>pentru</a:t>
            </a:r>
            <a:r>
              <a:rPr lang="fr-FR" sz="2000" dirty="0"/>
              <a:t> date </a:t>
            </a:r>
            <a:r>
              <a:rPr lang="fr-FR" sz="2000" dirty="0" err="1" smtClean="0"/>
              <a:t>medii</a:t>
            </a:r>
            <a:r>
              <a:rPr lang="en-GB" sz="2000" dirty="0" smtClean="0"/>
              <a:t>.</a:t>
            </a:r>
            <a:endParaRPr lang="en-GB" sz="2400" dirty="0"/>
          </a:p>
          <a:p>
            <a:r>
              <a:rPr lang="en-GB" sz="2400" b="1" dirty="0" smtClean="0"/>
              <a:t>- </a:t>
            </a:r>
            <a:r>
              <a:rPr lang="it-IT" sz="2000" dirty="0"/>
              <a:t>MPI mai lent din cauza </a:t>
            </a:r>
            <a:r>
              <a:rPr lang="it-IT" sz="2000" dirty="0" smtClean="0"/>
              <a:t>comunicării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sz="2400" b="1" dirty="0" smtClean="0"/>
              <a:t>- </a:t>
            </a:r>
            <a:r>
              <a:rPr lang="it-IT" sz="2000" dirty="0"/>
              <a:t>CUDA performant pentru seturi mari (GPU</a:t>
            </a:r>
            <a:r>
              <a:rPr lang="it-IT" sz="2000" dirty="0" smtClean="0"/>
              <a:t>)</a:t>
            </a:r>
            <a:r>
              <a:rPr lang="en-GB" sz="2000" dirty="0" smtClean="0"/>
              <a:t>.</a:t>
            </a:r>
          </a:p>
          <a:p>
            <a:r>
              <a:rPr lang="pt-BR" sz="2000" b="1" dirty="0" smtClean="0"/>
              <a:t>- </a:t>
            </a:r>
            <a:r>
              <a:rPr lang="pt-BR" sz="2000" dirty="0" smtClean="0"/>
              <a:t>Alegerea </a:t>
            </a:r>
            <a:r>
              <a:rPr lang="pt-BR" sz="2000" dirty="0"/>
              <a:t>metodei depinde de arhitectura </a:t>
            </a:r>
            <a:r>
              <a:rPr lang="pt-BR" sz="2000" dirty="0" smtClean="0"/>
              <a:t>hardware.</a:t>
            </a:r>
            <a:endParaRPr lang="en-GB" sz="2000" dirty="0"/>
          </a:p>
          <a:p>
            <a:r>
              <a:rPr lang="en-GB" sz="2400" b="1" dirty="0" smtClean="0"/>
              <a:t>- </a:t>
            </a:r>
            <a:r>
              <a:rPr lang="en-GB" sz="2000" b="1" dirty="0" err="1" smtClean="0"/>
              <a:t>Întrebări</a:t>
            </a:r>
            <a:r>
              <a:rPr lang="en-GB" sz="2000" b="1" dirty="0" smtClean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91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218732" y="2693987"/>
            <a:ext cx="326440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Obiective</a:t>
            </a:r>
            <a:endParaRPr lang="en-US" sz="2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691042" y="2152072"/>
            <a:ext cx="6452958" cy="3974091"/>
          </a:xfrm>
        </p:spPr>
        <p:txBody>
          <a:bodyPr>
            <a:normAutofit/>
          </a:bodyPr>
          <a:lstStyle/>
          <a:p>
            <a:r>
              <a:rPr sz="2800" dirty="0" smtClean="0"/>
              <a:t>-</a:t>
            </a:r>
            <a:r>
              <a:rPr lang="en-US" sz="2800" dirty="0" smtClean="0"/>
              <a:t> </a:t>
            </a:r>
            <a:r>
              <a:rPr lang="en-US" sz="2000" dirty="0" err="1" smtClean="0"/>
              <a:t>Optimizarea</a:t>
            </a:r>
            <a:r>
              <a:rPr lang="en-US" sz="2000" dirty="0" smtClean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aplicații</a:t>
            </a:r>
            <a:r>
              <a:rPr lang="en-US" sz="2000" dirty="0"/>
              <a:t> simple de </a:t>
            </a:r>
            <a:r>
              <a:rPr lang="en-US" sz="2000" dirty="0" err="1" smtClean="0"/>
              <a:t>procesare</a:t>
            </a:r>
            <a:r>
              <a:rPr lang="en-US" sz="2000" dirty="0" smtClean="0"/>
              <a:t> </a:t>
            </a:r>
            <a:r>
              <a:rPr lang="en-US" sz="2000" dirty="0" err="1" smtClean="0"/>
              <a:t>vectorială</a:t>
            </a:r>
            <a:r>
              <a:rPr sz="2800" dirty="0" smtClean="0"/>
              <a:t>.</a:t>
            </a:r>
            <a:endParaRPr sz="2800" dirty="0"/>
          </a:p>
          <a:p>
            <a:r>
              <a:rPr sz="2800" dirty="0" smtClean="0"/>
              <a:t>-</a:t>
            </a:r>
            <a:r>
              <a:rPr lang="en-US" sz="2800" dirty="0" smtClean="0"/>
              <a:t> </a:t>
            </a:r>
            <a:r>
              <a:rPr lang="en-US" sz="2000" dirty="0" err="1" smtClean="0"/>
              <a:t>Compararea</a:t>
            </a:r>
            <a:r>
              <a:rPr lang="en-US" sz="2000" dirty="0" smtClean="0"/>
              <a:t> </a:t>
            </a:r>
            <a:r>
              <a:rPr lang="en-US" sz="2000" dirty="0" err="1"/>
              <a:t>performanței</a:t>
            </a:r>
            <a:r>
              <a:rPr lang="en-US" sz="2000" dirty="0"/>
              <a:t>: </a:t>
            </a:r>
            <a:r>
              <a:rPr lang="en-US" sz="2000" dirty="0" err="1"/>
              <a:t>secvențial</a:t>
            </a:r>
            <a:r>
              <a:rPr lang="en-US" sz="2000" dirty="0"/>
              <a:t> vs </a:t>
            </a:r>
            <a:r>
              <a:rPr lang="en-US" sz="2000" dirty="0" err="1"/>
              <a:t>OpenMP</a:t>
            </a:r>
            <a:r>
              <a:rPr lang="en-US" sz="2000" dirty="0"/>
              <a:t> vs MPI vs CUDA</a:t>
            </a:r>
            <a:r>
              <a:rPr lang="en-GB" sz="2400" dirty="0" smtClean="0"/>
              <a:t>.</a:t>
            </a:r>
            <a:endParaRPr lang="en-US" sz="2400" dirty="0" smtClean="0"/>
          </a:p>
          <a:p>
            <a:r>
              <a:rPr lang="en-US" sz="2800" dirty="0"/>
              <a:t>- </a:t>
            </a:r>
            <a:r>
              <a:rPr lang="en-US" sz="2000" dirty="0" err="1" smtClean="0"/>
              <a:t>Măsurarea</a:t>
            </a:r>
            <a:r>
              <a:rPr lang="en-US" sz="2000" dirty="0" smtClean="0"/>
              <a:t> </a:t>
            </a:r>
            <a:r>
              <a:rPr lang="en-US" sz="2000" dirty="0" err="1"/>
              <a:t>timpilor</a:t>
            </a:r>
            <a:r>
              <a:rPr lang="en-US" sz="2000" dirty="0"/>
              <a:t> de </a:t>
            </a:r>
            <a:r>
              <a:rPr lang="en-US" sz="2000" dirty="0" err="1"/>
              <a:t>execuție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-</a:t>
            </a:r>
            <a:r>
              <a:rPr lang="en-US" sz="2000" dirty="0" err="1" smtClean="0"/>
              <a:t>Calculul</a:t>
            </a:r>
            <a:r>
              <a:rPr lang="en-US" sz="2000" dirty="0" smtClean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speedup-</a:t>
            </a:r>
            <a:r>
              <a:rPr lang="en-US" sz="2000" dirty="0" err="1"/>
              <a:t>ului</a:t>
            </a:r>
            <a:r>
              <a:rPr lang="en-US" sz="20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Tehnologii</a:t>
            </a:r>
            <a:r>
              <a:rPr lang="en-GB" sz="2800" b="1" dirty="0" smtClean="0"/>
              <a:t> </a:t>
            </a:r>
          </a:p>
          <a:p>
            <a:r>
              <a:rPr lang="en-GB" sz="2800" b="1" dirty="0" err="1" smtClean="0"/>
              <a:t>folosite</a:t>
            </a:r>
            <a:endParaRPr lang="en-GB" sz="2800" b="1" dirty="0"/>
          </a:p>
          <a:p>
            <a:endParaRPr lang="en-US" sz="28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1042" y="2068945"/>
            <a:ext cx="6452958" cy="46643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- </a:t>
            </a:r>
            <a:r>
              <a:rPr lang="en-US" sz="2000" dirty="0" err="1" smtClean="0"/>
              <a:t>Limbaj</a:t>
            </a:r>
            <a:r>
              <a:rPr lang="en-US" sz="2000" dirty="0"/>
              <a:t>: C++.</a:t>
            </a:r>
          </a:p>
          <a:p>
            <a:r>
              <a:rPr lang="en-US" sz="2800" dirty="0" smtClean="0"/>
              <a:t>-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</a:t>
            </a:r>
            <a:r>
              <a:rPr lang="en-US" sz="2000" dirty="0"/>
              <a:t>(multi-threading).</a:t>
            </a:r>
            <a:endParaRPr lang="en-US" sz="2000" dirty="0" smtClean="0"/>
          </a:p>
          <a:p>
            <a:r>
              <a:rPr lang="en-US" sz="2800" dirty="0" smtClean="0"/>
              <a:t>- </a:t>
            </a:r>
            <a:r>
              <a:rPr lang="en-US" sz="2000" dirty="0" smtClean="0"/>
              <a:t>MPI </a:t>
            </a:r>
            <a:r>
              <a:rPr lang="en-US" sz="2000" dirty="0"/>
              <a:t>(</a:t>
            </a:r>
            <a:r>
              <a:rPr lang="en-US" sz="2000" dirty="0" err="1"/>
              <a:t>execuție</a:t>
            </a:r>
            <a:r>
              <a:rPr lang="en-US" sz="2000" dirty="0"/>
              <a:t> </a:t>
            </a:r>
            <a:r>
              <a:rPr lang="en-US" sz="2000" dirty="0" err="1"/>
              <a:t>distribuită</a:t>
            </a:r>
            <a:r>
              <a:rPr lang="en-US" sz="2000" dirty="0"/>
              <a:t>).</a:t>
            </a:r>
            <a:endParaRPr lang="en-US" sz="2800" dirty="0"/>
          </a:p>
          <a:p>
            <a:r>
              <a:rPr lang="en-US" sz="2800" dirty="0" smtClean="0"/>
              <a:t>-</a:t>
            </a:r>
            <a:r>
              <a:rPr lang="en-US" sz="2000" dirty="0" smtClean="0"/>
              <a:t> CUDA </a:t>
            </a:r>
            <a:r>
              <a:rPr lang="en-US" sz="2000" dirty="0"/>
              <a:t>(</a:t>
            </a:r>
            <a:r>
              <a:rPr lang="en-US" sz="2000" dirty="0" err="1"/>
              <a:t>procesare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GPU) </a:t>
            </a:r>
            <a:r>
              <a:rPr lang="en-US" sz="20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-</a:t>
            </a:r>
            <a:r>
              <a:rPr lang="en-US" sz="2000" dirty="0" smtClean="0"/>
              <a:t>Python </a:t>
            </a:r>
            <a:r>
              <a:rPr lang="en-US" sz="2000" dirty="0"/>
              <a:t>(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grafice</a:t>
            </a:r>
            <a:r>
              <a:rPr lang="en-US" sz="2000" dirty="0"/>
              <a:t>) 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Structura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 err="1"/>
              <a:t>aplicației</a:t>
            </a:r>
            <a:endParaRPr lang="en-GB" sz="2800" b="1" dirty="0"/>
          </a:p>
          <a:p>
            <a:endParaRPr lang="en-GB" sz="2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91042" y="1708726"/>
            <a:ext cx="6452958" cy="4417437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GB" sz="1800" dirty="0" err="1" smtClean="0"/>
              <a:t>Procesarea</a:t>
            </a:r>
            <a:r>
              <a:rPr lang="en-GB" sz="1800" dirty="0" smtClean="0"/>
              <a:t> </a:t>
            </a:r>
            <a:r>
              <a:rPr lang="en-GB" sz="1800" dirty="0" err="1"/>
              <a:t>unui</a:t>
            </a:r>
            <a:r>
              <a:rPr lang="en-GB" sz="1800" dirty="0"/>
              <a:t> vector de </a:t>
            </a:r>
            <a:r>
              <a:rPr lang="en-GB" sz="1800" dirty="0" err="1"/>
              <a:t>dimensiune</a:t>
            </a:r>
            <a:r>
              <a:rPr lang="en-GB" sz="1800" dirty="0"/>
              <a:t> mare</a:t>
            </a:r>
            <a:r>
              <a:rPr lang="en-US" sz="1800" dirty="0" smtClean="0"/>
              <a:t>.</a:t>
            </a:r>
          </a:p>
          <a:p>
            <a:r>
              <a:rPr lang="en-US" sz="2400" dirty="0" smtClean="0"/>
              <a:t>-</a:t>
            </a:r>
            <a:r>
              <a:rPr lang="en-US" sz="2000" dirty="0" smtClean="0"/>
              <a:t> </a:t>
            </a:r>
            <a:r>
              <a:rPr lang="en-US" sz="1800" dirty="0" err="1" smtClean="0"/>
              <a:t>Incrementarea</a:t>
            </a:r>
            <a:r>
              <a:rPr lang="en-US" sz="1800" dirty="0" smtClean="0"/>
              <a:t> </a:t>
            </a:r>
            <a:r>
              <a:rPr lang="en-US" sz="1800" dirty="0" err="1"/>
              <a:t>fiecărui</a:t>
            </a:r>
            <a:r>
              <a:rPr lang="en-US" sz="1800" dirty="0"/>
              <a:t> element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r>
              <a:rPr lang="en-US" sz="2400" b="1" dirty="0"/>
              <a:t>- </a:t>
            </a:r>
            <a:r>
              <a:rPr lang="en-US" sz="1800" dirty="0" err="1"/>
              <a:t>Patru</a:t>
            </a:r>
            <a:r>
              <a:rPr lang="en-US" sz="1800" dirty="0"/>
              <a:t> </a:t>
            </a:r>
            <a:r>
              <a:rPr lang="en-US" sz="1800" dirty="0" err="1"/>
              <a:t>versiuni</a:t>
            </a:r>
            <a:r>
              <a:rPr lang="en-US" sz="1800" dirty="0"/>
              <a:t> </a:t>
            </a:r>
            <a:r>
              <a:rPr lang="en-US" sz="1800" dirty="0" err="1" smtClean="0"/>
              <a:t>implementate</a:t>
            </a:r>
            <a:r>
              <a:rPr lang="en-US" sz="1800" dirty="0" smtClean="0"/>
              <a:t>:</a:t>
            </a:r>
            <a:endParaRPr lang="en-US" sz="1800" b="1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- </a:t>
            </a:r>
            <a:r>
              <a:rPr lang="en-US" sz="1800" dirty="0" err="1" smtClean="0"/>
              <a:t>Secvential</a:t>
            </a:r>
            <a:endParaRPr lang="en-US" sz="18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- </a:t>
            </a:r>
            <a:r>
              <a:rPr lang="en-US" sz="1800" dirty="0" err="1" smtClean="0"/>
              <a:t>OpenMP</a:t>
            </a:r>
            <a:endParaRPr lang="en-GB" sz="18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- </a:t>
            </a:r>
            <a:r>
              <a:rPr lang="en-US" sz="1800" dirty="0" smtClean="0"/>
              <a:t>MPI</a:t>
            </a:r>
            <a:endParaRPr lang="en-US" sz="24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- </a:t>
            </a:r>
            <a:r>
              <a:rPr lang="en-US" sz="1800" dirty="0" smtClean="0"/>
              <a:t>CUDA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Cod </a:t>
            </a:r>
            <a:r>
              <a:rPr lang="en-GB" sz="2800" b="1" dirty="0" err="1"/>
              <a:t>Secvențial</a:t>
            </a:r>
            <a:endParaRPr lang="en-GB" sz="2800" b="1" dirty="0"/>
          </a:p>
          <a:p>
            <a:endParaRPr lang="en-GB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4" y="1125035"/>
            <a:ext cx="6049499" cy="4319005"/>
          </a:xfrm>
        </p:spPr>
      </p:pic>
    </p:spTree>
    <p:extLst>
      <p:ext uri="{BB962C8B-B14F-4D97-AF65-F5344CB8AC3E}">
        <p14:creationId xmlns:p14="http://schemas.microsoft.com/office/powerpoint/2010/main" val="14846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Cod </a:t>
            </a:r>
            <a:r>
              <a:rPr lang="en-GB" sz="2800" b="1" dirty="0" err="1" smtClean="0"/>
              <a:t>OpenMP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4" y="1416846"/>
            <a:ext cx="6049499" cy="3735383"/>
          </a:xfrm>
        </p:spPr>
      </p:pic>
    </p:spTree>
    <p:extLst>
      <p:ext uri="{BB962C8B-B14F-4D97-AF65-F5344CB8AC3E}">
        <p14:creationId xmlns:p14="http://schemas.microsoft.com/office/powerpoint/2010/main" val="40430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Cod </a:t>
            </a:r>
            <a:r>
              <a:rPr lang="en-GB" sz="2800" b="1" dirty="0" smtClean="0"/>
              <a:t>MPI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44" y="443345"/>
            <a:ext cx="6157392" cy="5911273"/>
          </a:xfrm>
        </p:spPr>
      </p:pic>
    </p:spTree>
    <p:extLst>
      <p:ext uri="{BB962C8B-B14F-4D97-AF65-F5344CB8AC3E}">
        <p14:creationId xmlns:p14="http://schemas.microsoft.com/office/powerpoint/2010/main" val="42162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Cod </a:t>
            </a:r>
            <a:r>
              <a:rPr lang="en-GB" sz="2800" b="1" dirty="0" smtClean="0"/>
              <a:t>CUDA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5" y="434109"/>
            <a:ext cx="5910952" cy="5911273"/>
          </a:xfrm>
        </p:spPr>
      </p:pic>
    </p:spTree>
    <p:extLst>
      <p:ext uri="{BB962C8B-B14F-4D97-AF65-F5344CB8AC3E}">
        <p14:creationId xmlns:p14="http://schemas.microsoft.com/office/powerpoint/2010/main" val="15679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Rezultate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 err="1" smtClean="0"/>
              <a:t>comparate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/>
              <a:t>(</a:t>
            </a:r>
            <a:r>
              <a:rPr lang="en-GB" sz="2800" b="1" dirty="0" err="1"/>
              <a:t>timp</a:t>
            </a:r>
            <a:r>
              <a:rPr lang="en-GB" sz="2800" b="1" dirty="0"/>
              <a:t> </a:t>
            </a:r>
            <a:r>
              <a:rPr lang="en-GB" sz="2800" b="1" dirty="0" err="1"/>
              <a:t>execuție</a:t>
            </a:r>
            <a:r>
              <a:rPr lang="en-GB" sz="2800" b="1" dirty="0"/>
              <a:t>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5" y="1626620"/>
            <a:ext cx="5910952" cy="3526250"/>
          </a:xfrm>
        </p:spPr>
      </p:pic>
    </p:spTree>
    <p:extLst>
      <p:ext uri="{BB962C8B-B14F-4D97-AF65-F5344CB8AC3E}">
        <p14:creationId xmlns:p14="http://schemas.microsoft.com/office/powerpoint/2010/main" val="1437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174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MEvPerf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ady</cp:lastModifiedBy>
  <cp:revision>34</cp:revision>
  <dcterms:created xsi:type="dcterms:W3CDTF">2013-01-27T09:14:16Z</dcterms:created>
  <dcterms:modified xsi:type="dcterms:W3CDTF">2025-05-29T12:41:47Z</dcterms:modified>
  <cp:category/>
</cp:coreProperties>
</file>