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18288000" cy="10287000"/>
  <p:notesSz cx="6858000" cy="9144000"/>
  <p:embeddedFontLst>
    <p:embeddedFont>
      <p:font typeface="Limelight" charset="1" panose="02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Diplomata SC" charset="1" panose="02000507060000020004"/>
      <p:regular r:id="rId11"/>
    </p:embeddedFont>
    <p:embeddedFont>
      <p:font typeface="Scheherazade" charset="1" panose="01000600020000020003"/>
      <p:regular r:id="rId12"/>
    </p:embeddedFont>
    <p:embeddedFont>
      <p:font typeface="Scheherazade Bold" charset="1" panose="01000600020000020003"/>
      <p:regular r:id="rId13"/>
    </p:embeddedFont>
    <p:embeddedFont>
      <p:font typeface="TT Norms" charset="1" panose="02000503030000020003"/>
      <p:regular r:id="rId14"/>
    </p:embeddedFont>
    <p:embeddedFont>
      <p:font typeface="TT Norms Bold" charset="1" panose="02000803030000020004"/>
      <p:regular r:id="rId15"/>
    </p:embeddedFont>
    <p:embeddedFont>
      <p:font typeface="TT Norms Italics" charset="1" panose="02000503030000090003"/>
      <p:regular r:id="rId16"/>
    </p:embeddedFont>
    <p:embeddedFont>
      <p:font typeface="TT Norms Bold Italics" charset="1" panose="02000803020000090004"/>
      <p:regular r:id="rId17"/>
    </p:embeddedFont>
    <p:embeddedFont>
      <p:font typeface="TT Norms Light" charset="1" panose="02000503020000020003"/>
      <p:regular r:id="rId18"/>
    </p:embeddedFont>
    <p:embeddedFont>
      <p:font typeface="TT Norms Light Italics" charset="1" panose="02000503020000090003"/>
      <p:regular r:id="rId19"/>
    </p:embeddedFont>
    <p:embeddedFont>
      <p:font typeface="TT Norms Ultra-Bold" charset="1" panose="02000503040000020004"/>
      <p:regular r:id="rId20"/>
    </p:embeddedFont>
    <p:embeddedFont>
      <p:font typeface="TT Norms Ultra-Bold Italics" charset="1" panose="02000503020000090004"/>
      <p:regular r:id="rId21"/>
    </p:embeddedFont>
    <p:embeddedFont>
      <p:font typeface="TT Norms Heavy" charset="1" panose="02000503050000020004"/>
      <p:regular r:id="rId22"/>
    </p:embeddedFont>
    <p:embeddedFont>
      <p:font typeface="TT Norms Heavy Italics" charset="1" panose="02000503020000090004"/>
      <p:regular r:id="rId23"/>
    </p:embeddedFont>
    <p:embeddedFont>
      <p:font typeface="Open Sans" charset="1" panose="020B0606030504020204"/>
      <p:regular r:id="rId24"/>
    </p:embeddedFont>
    <p:embeddedFont>
      <p:font typeface="Open Sans Bold" charset="1" panose="020B0806030504020204"/>
      <p:regular r:id="rId25"/>
    </p:embeddedFont>
    <p:embeddedFont>
      <p:font typeface="Open Sans Italics" charset="1" panose="020B0606030504020204"/>
      <p:regular r:id="rId26"/>
    </p:embeddedFont>
    <p:embeddedFont>
      <p:font typeface="Open Sans Bold Italics" charset="1" panose="020B0806030504020204"/>
      <p:regular r:id="rId27"/>
    </p:embeddedFont>
    <p:embeddedFont>
      <p:font typeface="Open Sans Light" charset="1" panose="020B0306030504020204"/>
      <p:regular r:id="rId28"/>
    </p:embeddedFont>
    <p:embeddedFont>
      <p:font typeface="Open Sans Light Italics" charset="1" panose="020B0306030504020204"/>
      <p:regular r:id="rId29"/>
    </p:embeddedFont>
    <p:embeddedFont>
      <p:font typeface="Open Sans Ultra-Bold" charset="1" panose="00000000000000000000"/>
      <p:regular r:id="rId30"/>
    </p:embeddedFont>
    <p:embeddedFont>
      <p:font typeface="Open Sans Ultra-Bold Italics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6CC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11470" y="4238504"/>
            <a:ext cx="3328787" cy="154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9"/>
              </a:lnSpc>
            </a:pPr>
            <a:r>
              <a:rPr lang="en-US" sz="9999" spc="869">
                <a:solidFill>
                  <a:srgbClr val="274C77"/>
                </a:solidFill>
                <a:latin typeface="Limelight"/>
              </a:rPr>
              <a:t>A3R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01368" y="5768854"/>
            <a:ext cx="2085263" cy="54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499" spc="304">
                <a:solidFill>
                  <a:srgbClr val="274C77"/>
                </a:solidFill>
                <a:latin typeface="Scheherazade"/>
              </a:rPr>
              <a:t>GROUP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CC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1629" y="4216983"/>
            <a:ext cx="1947379" cy="2171215"/>
          </a:xfrm>
          <a:custGeom>
            <a:avLst/>
            <a:gdLst/>
            <a:ahLst/>
            <a:cxnLst/>
            <a:rect r="r" b="b" t="t" l="l"/>
            <a:pathLst>
              <a:path h="2171215" w="1947379">
                <a:moveTo>
                  <a:pt x="0" y="0"/>
                </a:moveTo>
                <a:lnTo>
                  <a:pt x="1947378" y="0"/>
                </a:lnTo>
                <a:lnTo>
                  <a:pt x="1947378" y="2171216"/>
                </a:lnTo>
                <a:lnTo>
                  <a:pt x="0" y="2171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81332" y="4347554"/>
            <a:ext cx="1906154" cy="2040645"/>
          </a:xfrm>
          <a:custGeom>
            <a:avLst/>
            <a:gdLst/>
            <a:ahLst/>
            <a:cxnLst/>
            <a:rect r="r" b="b" t="t" l="l"/>
            <a:pathLst>
              <a:path h="2040645" w="1906154">
                <a:moveTo>
                  <a:pt x="0" y="0"/>
                </a:moveTo>
                <a:lnTo>
                  <a:pt x="1906153" y="0"/>
                </a:lnTo>
                <a:lnTo>
                  <a:pt x="1906153" y="2040645"/>
                </a:lnTo>
                <a:lnTo>
                  <a:pt x="0" y="2040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45492" y="4461369"/>
            <a:ext cx="1995775" cy="1926830"/>
          </a:xfrm>
          <a:custGeom>
            <a:avLst/>
            <a:gdLst/>
            <a:ahLst/>
            <a:cxnLst/>
            <a:rect r="r" b="b" t="t" l="l"/>
            <a:pathLst>
              <a:path h="1926830" w="1995775">
                <a:moveTo>
                  <a:pt x="0" y="0"/>
                </a:moveTo>
                <a:lnTo>
                  <a:pt x="1995775" y="0"/>
                </a:lnTo>
                <a:lnTo>
                  <a:pt x="1995775" y="1926830"/>
                </a:lnTo>
                <a:lnTo>
                  <a:pt x="0" y="1926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86632" y="4461369"/>
            <a:ext cx="1945907" cy="1926830"/>
          </a:xfrm>
          <a:custGeom>
            <a:avLst/>
            <a:gdLst/>
            <a:ahLst/>
            <a:cxnLst/>
            <a:rect r="r" b="b" t="t" l="l"/>
            <a:pathLst>
              <a:path h="1926830" w="1945907">
                <a:moveTo>
                  <a:pt x="0" y="0"/>
                </a:moveTo>
                <a:lnTo>
                  <a:pt x="1945907" y="0"/>
                </a:lnTo>
                <a:lnTo>
                  <a:pt x="1945907" y="1926830"/>
                </a:lnTo>
                <a:lnTo>
                  <a:pt x="0" y="1926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2683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17290" y="1710521"/>
            <a:ext cx="8653419" cy="164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3999" spc="347">
                <a:solidFill>
                  <a:srgbClr val="274C77"/>
                </a:solidFill>
                <a:latin typeface="Diplomata SC"/>
              </a:rPr>
              <a:t>Team </a:t>
            </a:r>
          </a:p>
          <a:p>
            <a:pPr algn="ctr">
              <a:lnSpc>
                <a:spcPts val="6799"/>
              </a:lnSpc>
            </a:pPr>
            <a:r>
              <a:rPr lang="en-US" sz="3999" spc="347">
                <a:solidFill>
                  <a:srgbClr val="274C77"/>
                </a:solidFill>
                <a:latin typeface="Diplomata SC"/>
              </a:rPr>
              <a:t>Members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4477" y="6793564"/>
            <a:ext cx="315360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74C77"/>
                </a:solidFill>
                <a:latin typeface="Limelight"/>
              </a:rPr>
              <a:t>Peñaflor, Angel M.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41208" y="6793564"/>
            <a:ext cx="359973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74C77"/>
                </a:solidFill>
                <a:latin typeface="Limelight"/>
              </a:rPr>
              <a:t>Moh.Hashim, Rana 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4085" y="6793564"/>
            <a:ext cx="299858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74C77"/>
                </a:solidFill>
                <a:latin typeface="Limelight"/>
              </a:rPr>
              <a:t>Suson, Adrian DR.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92370" y="6793564"/>
            <a:ext cx="33012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74C77"/>
                </a:solidFill>
                <a:latin typeface="Limelight"/>
              </a:rPr>
              <a:t>Abdurasad, Allen 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6CC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296" y="1511263"/>
            <a:ext cx="296787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74C77"/>
                </a:solidFill>
                <a:latin typeface="Limelight"/>
              </a:rPr>
              <a:t>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2296" y="3116161"/>
            <a:ext cx="8619559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74C77"/>
                </a:solidFill>
                <a:latin typeface="TT Norms"/>
              </a:rPr>
              <a:t>Task management is often complex and disorganized for individuals, leading to inefficiency and frustration.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8712" y="5298713"/>
            <a:ext cx="287238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74C77"/>
                </a:solidFill>
                <a:latin typeface="Limelight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8712" y="6773240"/>
            <a:ext cx="9508173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74C77"/>
                </a:solidFill>
                <a:latin typeface="TT Norms"/>
              </a:rPr>
              <a:t>To address this issue, we propose developing a task management app called "To-Do List" that offers a straightforward and user-friendly interface for adding, viewing, and deleting tasks.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6CC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6231" y="554038"/>
            <a:ext cx="4260652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274C77"/>
                </a:solidFill>
                <a:latin typeface="Limelight"/>
              </a:rPr>
              <a:t>“To Do List”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4067" y="1395413"/>
            <a:ext cx="542912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274C77"/>
                </a:solidFill>
                <a:latin typeface="Limelight"/>
              </a:rPr>
              <a:t>PACT Framework: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11915"/>
            <a:ext cx="16230600" cy="710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90"/>
              </a:lnSpc>
            </a:pPr>
            <a:r>
              <a:rPr lang="en-US" sz="3000">
                <a:solidFill>
                  <a:srgbClr val="274C77"/>
                </a:solidFill>
                <a:latin typeface="Limelight"/>
              </a:rPr>
              <a:t>People: </a:t>
            </a:r>
          </a:p>
          <a:p>
            <a:pPr algn="just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>
                <a:solidFill>
                  <a:srgbClr val="274C77"/>
                </a:solidFill>
                <a:latin typeface="TT Norms"/>
              </a:rPr>
              <a:t>Users: The target users are individuals looking for a straightforward tool to manage their tasks without any complexities. </a:t>
            </a:r>
          </a:p>
          <a:p>
            <a:pPr algn="just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>
                <a:solidFill>
                  <a:srgbClr val="274C77"/>
                </a:solidFill>
                <a:latin typeface="TT Norms"/>
              </a:rPr>
              <a:t>User Goals: Users aim to quickly add new tasks, delete completed tasks, and view their existing tasks in a simple list format.</a:t>
            </a:r>
          </a:p>
          <a:p>
            <a:pPr algn="just">
              <a:lnSpc>
                <a:spcPts val="7500"/>
              </a:lnSpc>
            </a:pPr>
            <a:r>
              <a:rPr lang="en-US" sz="3000">
                <a:solidFill>
                  <a:srgbClr val="274C77"/>
                </a:solidFill>
                <a:latin typeface="Limelight"/>
              </a:rPr>
              <a:t>A</a:t>
            </a:r>
            <a:r>
              <a:rPr lang="en-US" sz="3000">
                <a:solidFill>
                  <a:srgbClr val="274C77"/>
                </a:solidFill>
                <a:latin typeface="Limelight"/>
              </a:rPr>
              <a:t>ctivities: </a:t>
            </a:r>
          </a:p>
          <a:p>
            <a:pPr algn="just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>
                <a:solidFill>
                  <a:srgbClr val="274C77"/>
                </a:solidFill>
                <a:latin typeface="TT Norms"/>
              </a:rPr>
              <a:t>Task Management: Users can add new tasks by typing text into an input field and pressing a button to save. They can delete tasks by sliding the task to the left. </a:t>
            </a:r>
          </a:p>
          <a:p>
            <a:pPr algn="just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>
                <a:solidFill>
                  <a:srgbClr val="274C77"/>
                </a:solidFill>
                <a:latin typeface="TT Norms"/>
              </a:rPr>
              <a:t>Task </a:t>
            </a:r>
            <a:r>
              <a:rPr lang="en-US" sz="2799">
                <a:solidFill>
                  <a:srgbClr val="274C77"/>
                </a:solidFill>
                <a:latin typeface="TT Norms"/>
              </a:rPr>
              <a:t>Viewing: Users expect to see their existing tasks displayed in a list format, with the ability to scroll through the list to view all entries.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6CC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6231" y="554038"/>
            <a:ext cx="4260652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274C77"/>
                </a:solidFill>
                <a:latin typeface="Limelight"/>
              </a:rPr>
              <a:t>“To Do List”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4067" y="1395413"/>
            <a:ext cx="534195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274C77"/>
                </a:solidFill>
                <a:latin typeface="Limelight"/>
              </a:rPr>
              <a:t>PACT Framework: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11915"/>
            <a:ext cx="16230600" cy="710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90"/>
              </a:lnSpc>
            </a:pPr>
            <a:r>
              <a:rPr lang="en-US" sz="3000">
                <a:solidFill>
                  <a:srgbClr val="274C77"/>
                </a:solidFill>
                <a:latin typeface="Limelight"/>
              </a:rPr>
              <a:t>Context:</a:t>
            </a:r>
          </a:p>
          <a:p>
            <a:pPr algn="just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>
                <a:solidFill>
                  <a:srgbClr val="274C77"/>
                </a:solidFill>
                <a:latin typeface="TT Norms"/>
              </a:rPr>
              <a:t>Usage Context: Users may use the app on their smartphones while on the go or at home, making it important to optimize the interface for mobile usability and quick task management.</a:t>
            </a:r>
          </a:p>
          <a:p>
            <a:pPr algn="just">
              <a:lnSpc>
                <a:spcPts val="7500"/>
              </a:lnSpc>
            </a:pPr>
            <a:r>
              <a:rPr lang="en-US" sz="3000">
                <a:solidFill>
                  <a:srgbClr val="274C77"/>
                </a:solidFill>
                <a:latin typeface="Limelight"/>
              </a:rPr>
              <a:t>Technology</a:t>
            </a:r>
            <a:r>
              <a:rPr lang="en-US" sz="3000">
                <a:solidFill>
                  <a:srgbClr val="274C77"/>
                </a:solidFill>
                <a:latin typeface="Limelight"/>
              </a:rPr>
              <a:t>: </a:t>
            </a:r>
          </a:p>
          <a:p>
            <a:pPr algn="just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>
                <a:solidFill>
                  <a:srgbClr val="274C77"/>
                </a:solidFill>
                <a:latin typeface="TT Norms"/>
              </a:rPr>
              <a:t>Flutter Framework: Leveraging Flutter's capabilities to create a simple and responsive user interface optimized for mobile devices.</a:t>
            </a:r>
          </a:p>
          <a:p>
            <a:pPr algn="just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>
                <a:solidFill>
                  <a:srgbClr val="274C77"/>
                </a:solidFill>
                <a:latin typeface="TT Norms"/>
              </a:rPr>
              <a:t>Local Storage: Storing task data locally on the user's device to ensure quick access and responsiveness without relying on internet connectivity or external servers.</a:t>
            </a:r>
          </a:p>
          <a:p>
            <a:pPr algn="just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>
                <a:solidFill>
                  <a:srgbClr val="274C77"/>
                </a:solidFill>
                <a:latin typeface="TT Norms"/>
              </a:rPr>
              <a:t>Minimalistic Design: Designing a clean and uncluttered interface with minimal visual elements, focusing on essential controls for adding, deleting, and viewing tasks.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6CC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9385" y="2304635"/>
            <a:ext cx="16584938" cy="7167917"/>
            <a:chOff x="0" y="0"/>
            <a:chExt cx="4368050" cy="1887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68050" cy="1887847"/>
            </a:xfrm>
            <a:custGeom>
              <a:avLst/>
              <a:gdLst/>
              <a:ahLst/>
              <a:cxnLst/>
              <a:rect r="r" b="b" t="t" l="l"/>
              <a:pathLst>
                <a:path h="1887847" w="4368050">
                  <a:moveTo>
                    <a:pt x="23807" y="0"/>
                  </a:moveTo>
                  <a:lnTo>
                    <a:pt x="4344243" y="0"/>
                  </a:lnTo>
                  <a:cubicBezTo>
                    <a:pt x="4357391" y="0"/>
                    <a:pt x="4368050" y="10659"/>
                    <a:pt x="4368050" y="23807"/>
                  </a:cubicBezTo>
                  <a:lnTo>
                    <a:pt x="4368050" y="1864040"/>
                  </a:lnTo>
                  <a:cubicBezTo>
                    <a:pt x="4368050" y="1877188"/>
                    <a:pt x="4357391" y="1887847"/>
                    <a:pt x="4344243" y="1887847"/>
                  </a:cubicBezTo>
                  <a:lnTo>
                    <a:pt x="23807" y="1887847"/>
                  </a:lnTo>
                  <a:cubicBezTo>
                    <a:pt x="10659" y="1887847"/>
                    <a:pt x="0" y="1877188"/>
                    <a:pt x="0" y="1864040"/>
                  </a:cubicBezTo>
                  <a:lnTo>
                    <a:pt x="0" y="23807"/>
                  </a:lnTo>
                  <a:cubicBezTo>
                    <a:pt x="0" y="10659"/>
                    <a:pt x="10659" y="0"/>
                    <a:pt x="238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68050" cy="1935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766099"/>
            <a:ext cx="3063290" cy="6335623"/>
          </a:xfrm>
          <a:custGeom>
            <a:avLst/>
            <a:gdLst/>
            <a:ahLst/>
            <a:cxnLst/>
            <a:rect r="r" b="b" t="t" l="l"/>
            <a:pathLst>
              <a:path h="6335623" w="3063290">
                <a:moveTo>
                  <a:pt x="0" y="0"/>
                </a:moveTo>
                <a:lnTo>
                  <a:pt x="3063290" y="0"/>
                </a:lnTo>
                <a:lnTo>
                  <a:pt x="3063290" y="6335623"/>
                </a:lnTo>
                <a:lnTo>
                  <a:pt x="0" y="6335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84672" y="2782993"/>
            <a:ext cx="3074365" cy="6333835"/>
          </a:xfrm>
          <a:custGeom>
            <a:avLst/>
            <a:gdLst/>
            <a:ahLst/>
            <a:cxnLst/>
            <a:rect r="r" b="b" t="t" l="l"/>
            <a:pathLst>
              <a:path h="6333835" w="3074365">
                <a:moveTo>
                  <a:pt x="0" y="0"/>
                </a:moveTo>
                <a:lnTo>
                  <a:pt x="3074364" y="0"/>
                </a:lnTo>
                <a:lnTo>
                  <a:pt x="3074364" y="6333835"/>
                </a:lnTo>
                <a:lnTo>
                  <a:pt x="0" y="6333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62709" y="2752781"/>
            <a:ext cx="3129628" cy="6362257"/>
          </a:xfrm>
          <a:custGeom>
            <a:avLst/>
            <a:gdLst/>
            <a:ahLst/>
            <a:cxnLst/>
            <a:rect r="r" b="b" t="t" l="l"/>
            <a:pathLst>
              <a:path h="6362257" w="3129628">
                <a:moveTo>
                  <a:pt x="0" y="0"/>
                </a:moveTo>
                <a:lnTo>
                  <a:pt x="3129628" y="0"/>
                </a:lnTo>
                <a:lnTo>
                  <a:pt x="3129628" y="6362258"/>
                </a:lnTo>
                <a:lnTo>
                  <a:pt x="0" y="6362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91128" y="2752781"/>
            <a:ext cx="3093518" cy="6332045"/>
          </a:xfrm>
          <a:custGeom>
            <a:avLst/>
            <a:gdLst/>
            <a:ahLst/>
            <a:cxnLst/>
            <a:rect r="r" b="b" t="t" l="l"/>
            <a:pathLst>
              <a:path h="6332045" w="3093518">
                <a:moveTo>
                  <a:pt x="0" y="0"/>
                </a:moveTo>
                <a:lnTo>
                  <a:pt x="3093519" y="0"/>
                </a:lnTo>
                <a:lnTo>
                  <a:pt x="3093519" y="6332046"/>
                </a:lnTo>
                <a:lnTo>
                  <a:pt x="0" y="63320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196010" y="2766099"/>
            <a:ext cx="3063290" cy="6335623"/>
          </a:xfrm>
          <a:custGeom>
            <a:avLst/>
            <a:gdLst/>
            <a:ahLst/>
            <a:cxnLst/>
            <a:rect r="r" b="b" t="t" l="l"/>
            <a:pathLst>
              <a:path h="6335623" w="3063290">
                <a:moveTo>
                  <a:pt x="0" y="0"/>
                </a:moveTo>
                <a:lnTo>
                  <a:pt x="3063290" y="0"/>
                </a:lnTo>
                <a:lnTo>
                  <a:pt x="3063290" y="6335623"/>
                </a:lnTo>
                <a:lnTo>
                  <a:pt x="0" y="63356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86948" y="1009650"/>
            <a:ext cx="5514104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5000" spc="435">
                <a:solidFill>
                  <a:srgbClr val="274C77"/>
                </a:solidFill>
                <a:latin typeface="Limelight"/>
              </a:rPr>
              <a:t>Figma Layout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6CC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38435" y="4238504"/>
            <a:ext cx="9197800" cy="154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9"/>
              </a:lnSpc>
            </a:pPr>
            <a:r>
              <a:rPr lang="en-US" sz="9999" spc="869">
                <a:solidFill>
                  <a:srgbClr val="274C77"/>
                </a:solidFill>
                <a:latin typeface="Limelight"/>
              </a:rPr>
              <a:t>THANK YOU!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83292" y="5768854"/>
            <a:ext cx="2085263" cy="54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499" spc="304">
                <a:solidFill>
                  <a:srgbClr val="274C77"/>
                </a:solidFill>
                <a:latin typeface="Scheherazade"/>
              </a:rPr>
              <a:t>GROUP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DAGD98Xv7No</dc:identifier>
  <dcterms:modified xsi:type="dcterms:W3CDTF">2011-08-01T06:04:30Z</dcterms:modified>
  <cp:revision>1</cp:revision>
  <dc:title>Project Presentation</dc:title>
</cp:coreProperties>
</file>