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72" r:id="rId2"/>
    <p:sldId id="273" r:id="rId3"/>
    <p:sldId id="274" r:id="rId4"/>
    <p:sldId id="275" r:id="rId5"/>
    <p:sldId id="280" r:id="rId6"/>
    <p:sldId id="284"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4/17/2019</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4/17/2019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4/17/2019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4/17/2019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4/17/2019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4/17/2019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4/17/2019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4/17/2019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4/17/2019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4/17/2019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4/17/2019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4/17/2019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okit.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0" dirty="0"/>
              <a:t>Go Microservices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2" name="Content Placeholder 1"/>
          <p:cNvSpPr>
            <a:spLocks noGrp="1"/>
          </p:cNvSpPr>
          <p:nvPr>
            <p:ph idx="1"/>
          </p:nvPr>
        </p:nvSpPr>
        <p:spPr/>
        <p:txBody>
          <a:bodyPr/>
          <a:lstStyle/>
          <a:p>
            <a:r>
              <a:rPr lang="en-US" dirty="0"/>
              <a:t>What is a Microservice</a:t>
            </a:r>
          </a:p>
          <a:p>
            <a:r>
              <a:rPr lang="en-US" dirty="0"/>
              <a:t>Introducing </a:t>
            </a:r>
            <a:r>
              <a:rPr lang="en-US" dirty="0" err="1"/>
              <a:t>protobuf</a:t>
            </a:r>
            <a:r>
              <a:rPr lang="en-US" dirty="0"/>
              <a:t>/</a:t>
            </a:r>
            <a:r>
              <a:rPr lang="en-US" dirty="0" err="1"/>
              <a:t>gRPC</a:t>
            </a:r>
            <a:endParaRPr lang="en-US" dirty="0"/>
          </a:p>
          <a:p>
            <a:r>
              <a:rPr lang="en-US" dirty="0"/>
              <a:t>Introduction to the frameworks</a:t>
            </a:r>
          </a:p>
          <a:p>
            <a:r>
              <a:rPr lang="en-US" dirty="0"/>
              <a:t>Go Microservices with Go kit</a:t>
            </a:r>
          </a:p>
          <a:p>
            <a:r>
              <a:rPr lang="en-US" dirty="0"/>
              <a:t>Go kit example</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Microservice</a:t>
            </a:r>
          </a:p>
        </p:txBody>
      </p:sp>
      <p:sp>
        <p:nvSpPr>
          <p:cNvPr id="2" name="Content Placeholder 1"/>
          <p:cNvSpPr>
            <a:spLocks noGrp="1"/>
          </p:cNvSpPr>
          <p:nvPr>
            <p:ph idx="1"/>
          </p:nvPr>
        </p:nvSpPr>
        <p:spPr/>
        <p:txBody>
          <a:bodyPr>
            <a:normAutofit fontScale="85000" lnSpcReduction="20000"/>
          </a:bodyPr>
          <a:lstStyle/>
          <a:p>
            <a:r>
              <a:rPr lang="en-US" dirty="0"/>
              <a:t>Microservices is a service-oriented architecture wherein applications are developed as a collection of small autonomous services, modeled around a business domain. Every service in the microservice architecture is self-contained and implements a unique business functionality. Each microservice is responsible for its data model, and microservices can communicate effortlessly through multiple instances. So, failure in one service does not affect the entire application.</a:t>
            </a:r>
          </a:p>
          <a:p>
            <a:pPr fontAlgn="base"/>
            <a:r>
              <a:rPr lang="en-US" dirty="0"/>
              <a:t>In a monolithic architecture, all software components are interconnected and interdependent. If any component or single application’s function fails, the complete application could go down. Imagine you have a web application including functions like payment, history, and log in. If “history” function consumes more memory, the entire application would have to experience the same issue.</a:t>
            </a:r>
          </a:p>
          <a:p>
            <a:pPr fontAlgn="base"/>
            <a:r>
              <a:rPr lang="en-US" dirty="0"/>
              <a:t>Unlike monolithic architecture, microservices break the large software projects into independent, loosely coupled, and smaller modules. In Microservices, the small programs are combined to deliver the functionalities of a large monolithic app.</a:t>
            </a:r>
          </a:p>
          <a:p>
            <a:pPr marL="0" indent="0">
              <a:buNone/>
            </a:pPr>
            <a:endParaRPr lang="en-US"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Introducing </a:t>
            </a:r>
            <a:r>
              <a:rPr lang="en-US" dirty="0" err="1"/>
              <a:t>protobuf</a:t>
            </a:r>
            <a:r>
              <a:rPr lang="en-US" dirty="0"/>
              <a:t>/</a:t>
            </a:r>
            <a:r>
              <a:rPr lang="en-US" dirty="0" err="1"/>
              <a:t>gRPC</a:t>
            </a:r>
            <a:endParaRPr lang="en-US" dirty="0"/>
          </a:p>
        </p:txBody>
      </p:sp>
      <p:sp>
        <p:nvSpPr>
          <p:cNvPr id="2" name="Content Placeholder 1"/>
          <p:cNvSpPr>
            <a:spLocks noGrp="1"/>
          </p:cNvSpPr>
          <p:nvPr>
            <p:ph idx="1"/>
          </p:nvPr>
        </p:nvSpPr>
        <p:spPr/>
        <p:txBody>
          <a:bodyPr>
            <a:normAutofit lnSpcReduction="10000"/>
          </a:bodyPr>
          <a:lstStyle/>
          <a:p>
            <a:r>
              <a:rPr lang="en-US" b="1" dirty="0"/>
              <a:t>Introduction to Protocol Buffers</a:t>
            </a:r>
          </a:p>
          <a:p>
            <a:pPr marL="0" indent="0">
              <a:buNone/>
            </a:pPr>
            <a:r>
              <a:rPr lang="en-US" dirty="0"/>
              <a:t>Protocol Buffers, also referred as </a:t>
            </a:r>
            <a:r>
              <a:rPr lang="en-US" dirty="0" err="1"/>
              <a:t>protobuf</a:t>
            </a:r>
            <a:r>
              <a:rPr lang="en-US" dirty="0"/>
              <a:t>, is Google’s language-neutral, platform-neutral, extensible mechanism for serializing structured data. Protocol Buffers are smaller, faster, and simpler that provides high performance than other standards such as XML and JSON. </a:t>
            </a:r>
            <a:br>
              <a:rPr lang="en-US" dirty="0"/>
            </a:br>
            <a:r>
              <a:rPr lang="en-US" dirty="0"/>
              <a:t>By using protocol buffers, you can define your structured data, then you generate source code for your choice of programming language using the protocol buffer compiler named </a:t>
            </a:r>
            <a:r>
              <a:rPr lang="en-US" b="1" dirty="0" err="1"/>
              <a:t>protoc</a:t>
            </a:r>
            <a:r>
              <a:rPr lang="en-US" dirty="0"/>
              <a:t>, to write and read your structured data using it. The current version of protocol buffers is </a:t>
            </a:r>
            <a:r>
              <a:rPr lang="en-US" b="1" dirty="0"/>
              <a:t>proto3</a:t>
            </a:r>
            <a:r>
              <a:rPr lang="en-US" dirty="0"/>
              <a:t>. The proto3 version currently supports generated code in variety of languages including C++, Go, Java, Python, Ruby, and C#.</a:t>
            </a:r>
          </a:p>
          <a:p>
            <a:endParaRPr lang="en-US"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Introducing </a:t>
            </a:r>
            <a:r>
              <a:rPr lang="en-US" dirty="0" err="1"/>
              <a:t>protobuf</a:t>
            </a:r>
            <a:r>
              <a:rPr lang="en-US" dirty="0"/>
              <a:t>/</a:t>
            </a:r>
            <a:r>
              <a:rPr lang="en-US" dirty="0" err="1"/>
              <a:t>gRPC</a:t>
            </a:r>
            <a:endParaRPr lang="en-US" dirty="0"/>
          </a:p>
        </p:txBody>
      </p:sp>
      <p:sp>
        <p:nvSpPr>
          <p:cNvPr id="2" name="Content Placeholder 1"/>
          <p:cNvSpPr>
            <a:spLocks noGrp="1"/>
          </p:cNvSpPr>
          <p:nvPr>
            <p:ph idx="1"/>
          </p:nvPr>
        </p:nvSpPr>
        <p:spPr/>
        <p:txBody>
          <a:bodyPr>
            <a:normAutofit fontScale="85000" lnSpcReduction="20000"/>
          </a:bodyPr>
          <a:lstStyle/>
          <a:p>
            <a:r>
              <a:rPr lang="en-US" b="1" dirty="0"/>
              <a:t>Introduction to </a:t>
            </a:r>
            <a:r>
              <a:rPr lang="en-US" b="1" dirty="0" err="1"/>
              <a:t>gRPC</a:t>
            </a:r>
            <a:endParaRPr lang="en-US" b="1" dirty="0"/>
          </a:p>
          <a:p>
            <a:pPr marL="0" indent="0">
              <a:buNone/>
            </a:pPr>
            <a:r>
              <a:rPr lang="en-US" dirty="0"/>
              <a:t>        </a:t>
            </a:r>
            <a:r>
              <a:rPr lang="en-US" dirty="0" err="1"/>
              <a:t>gRPC</a:t>
            </a:r>
            <a:r>
              <a:rPr lang="en-US" dirty="0"/>
              <a:t> is a high performance, open-source remote procedure call (RPC) framework that can run anywhere. It enables client and server applications to communicate transparently, and makes it easier to build connected systems. The </a:t>
            </a:r>
            <a:r>
              <a:rPr lang="en-US" dirty="0" err="1"/>
              <a:t>gRPC</a:t>
            </a:r>
            <a:r>
              <a:rPr lang="en-US" dirty="0"/>
              <a:t> framework is developed and open-sourced by Google. Google has been using a lot of the underlying technologies and concepts in </a:t>
            </a:r>
            <a:r>
              <a:rPr lang="en-US" dirty="0" err="1"/>
              <a:t>gRPC</a:t>
            </a:r>
            <a:r>
              <a:rPr lang="en-US" dirty="0"/>
              <a:t> for a long time for their many products including several of Google’s cloud products.</a:t>
            </a:r>
          </a:p>
          <a:p>
            <a:pPr marL="0" indent="0">
              <a:buNone/>
            </a:pPr>
            <a:r>
              <a:rPr lang="en-US" dirty="0"/>
              <a:t>        By default, </a:t>
            </a:r>
            <a:r>
              <a:rPr lang="en-US" dirty="0" err="1"/>
              <a:t>gRPC</a:t>
            </a:r>
            <a:r>
              <a:rPr lang="en-US" dirty="0"/>
              <a:t> uses Protocol Buffers as the Interface Definition Language (IDL) and as its underlying message interchange format. Unlike JSON and XML, Protocol Buffers are not just message interchange format, it’s also used for describing the service interfaces (service endpoints). Thus Protocol Buffers are used for both the service interface and the structure of the payload messages. In </a:t>
            </a:r>
            <a:r>
              <a:rPr lang="en-US" dirty="0" err="1"/>
              <a:t>gRPC</a:t>
            </a:r>
            <a:r>
              <a:rPr lang="en-US" dirty="0"/>
              <a:t>, you define services and its methods along with payload messages. Like a typical communication between a client application and a RPC system, a </a:t>
            </a:r>
            <a:r>
              <a:rPr lang="en-US" dirty="0" err="1"/>
              <a:t>gRPC</a:t>
            </a:r>
            <a:r>
              <a:rPr lang="en-US" dirty="0"/>
              <a:t> client application can directly call methods on a remote server as if it was a local object in your client application.</a:t>
            </a:r>
          </a:p>
        </p:txBody>
      </p:sp>
    </p:spTree>
    <p:extLst>
      <p:ext uri="{BB962C8B-B14F-4D97-AF65-F5344CB8AC3E}">
        <p14:creationId xmlns:p14="http://schemas.microsoft.com/office/powerpoint/2010/main" val="10032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Go Kit</a:t>
            </a:r>
          </a:p>
        </p:txBody>
      </p:sp>
      <p:sp>
        <p:nvSpPr>
          <p:cNvPr id="2" name="Content Placeholder 1"/>
          <p:cNvSpPr>
            <a:spLocks noGrp="1"/>
          </p:cNvSpPr>
          <p:nvPr>
            <p:ph idx="1"/>
          </p:nvPr>
        </p:nvSpPr>
        <p:spPr/>
        <p:txBody>
          <a:bodyPr>
            <a:normAutofit fontScale="92500" lnSpcReduction="20000"/>
          </a:bodyPr>
          <a:lstStyle/>
          <a:p>
            <a:pPr lvl="1"/>
            <a:r>
              <a:rPr lang="en-US" dirty="0"/>
              <a:t>Go Kit is a programming toolkit for building microservices in Go. Unlike Go Micro, it is a library which is designed to be imported to a binary package.</a:t>
            </a:r>
          </a:p>
          <a:p>
            <a:pPr lvl="1"/>
            <a:r>
              <a:rPr lang="en-US" dirty="0"/>
              <a:t>Go Kit follows simple rules such as:</a:t>
            </a:r>
          </a:p>
          <a:p>
            <a:pPr marL="393192" lvl="1" indent="0">
              <a:buNone/>
            </a:pPr>
            <a:r>
              <a:rPr lang="en-US" sz="1300" dirty="0"/>
              <a:t>-</a:t>
            </a:r>
            <a:r>
              <a:rPr lang="en-US" sz="1700" dirty="0"/>
              <a:t>No global state</a:t>
            </a:r>
            <a:endParaRPr lang="en-US" sz="1300" dirty="0"/>
          </a:p>
          <a:p>
            <a:pPr marL="393192" lvl="1" indent="0">
              <a:buNone/>
            </a:pPr>
            <a:r>
              <a:rPr lang="en-US" sz="1300" dirty="0"/>
              <a:t>-</a:t>
            </a:r>
            <a:r>
              <a:rPr lang="en-US" sz="1700" dirty="0"/>
              <a:t>Declarative composition</a:t>
            </a:r>
            <a:endParaRPr lang="en-US" sz="1300" dirty="0"/>
          </a:p>
          <a:p>
            <a:pPr marL="393192" lvl="1" indent="0">
              <a:buNone/>
            </a:pPr>
            <a:r>
              <a:rPr lang="en-US" sz="1300" dirty="0"/>
              <a:t>-</a:t>
            </a:r>
            <a:r>
              <a:rPr lang="en-US" sz="1700" dirty="0"/>
              <a:t>Explicit </a:t>
            </a:r>
            <a:r>
              <a:rPr lang="en-US" sz="1500" dirty="0"/>
              <a:t>dependencies</a:t>
            </a:r>
            <a:endParaRPr lang="en-US" sz="1300" dirty="0"/>
          </a:p>
          <a:p>
            <a:pPr marL="393192" lvl="1" indent="0">
              <a:buNone/>
            </a:pPr>
            <a:r>
              <a:rPr lang="en-US" sz="1300" dirty="0"/>
              <a:t>-</a:t>
            </a:r>
            <a:r>
              <a:rPr lang="en-US" sz="1700" dirty="0"/>
              <a:t>Interfaces as contracts</a:t>
            </a:r>
            <a:endParaRPr lang="en-US" sz="1300" dirty="0"/>
          </a:p>
          <a:p>
            <a:pPr marL="393192" lvl="1" indent="0">
              <a:buNone/>
            </a:pPr>
            <a:r>
              <a:rPr lang="en-US" sz="1300" dirty="0"/>
              <a:t>-</a:t>
            </a:r>
            <a:r>
              <a:rPr lang="en-US" sz="1700" dirty="0"/>
              <a:t>Domain driven design</a:t>
            </a:r>
            <a:endParaRPr lang="en-US" sz="1300" dirty="0"/>
          </a:p>
          <a:p>
            <a:pPr lvl="1"/>
            <a:r>
              <a:rPr lang="en-US" dirty="0"/>
              <a:t>In Go Kit you can find packages for:</a:t>
            </a:r>
          </a:p>
          <a:p>
            <a:pPr marL="393192" lvl="1" indent="0">
              <a:buNone/>
            </a:pPr>
            <a:r>
              <a:rPr lang="en-US" sz="1100" dirty="0"/>
              <a:t>-</a:t>
            </a:r>
            <a:r>
              <a:rPr lang="en-US" sz="1500" dirty="0"/>
              <a:t>Authentication - basic and JWT.</a:t>
            </a:r>
            <a:endParaRPr lang="en-US" sz="1100" dirty="0"/>
          </a:p>
          <a:p>
            <a:pPr marL="393192" lvl="1" indent="0">
              <a:buNone/>
            </a:pPr>
            <a:r>
              <a:rPr lang="en-US" sz="1100" dirty="0"/>
              <a:t>-</a:t>
            </a:r>
            <a:r>
              <a:rPr lang="en-US" sz="1500" dirty="0"/>
              <a:t>Transport - HTTP, </a:t>
            </a:r>
            <a:r>
              <a:rPr lang="en-US" sz="1500" dirty="0" err="1"/>
              <a:t>Nats</a:t>
            </a:r>
            <a:r>
              <a:rPr lang="en-US" sz="1500" dirty="0"/>
              <a:t>, </a:t>
            </a:r>
            <a:r>
              <a:rPr lang="en-US" sz="1500" dirty="0" err="1"/>
              <a:t>gRPC</a:t>
            </a:r>
            <a:r>
              <a:rPr lang="en-US" sz="1500" dirty="0"/>
              <a:t>, and others.</a:t>
            </a:r>
            <a:endParaRPr lang="en-US" sz="1100" dirty="0"/>
          </a:p>
          <a:p>
            <a:pPr marL="393192" lvl="1" indent="0">
              <a:buNone/>
            </a:pPr>
            <a:r>
              <a:rPr lang="en-US" sz="1100" dirty="0"/>
              <a:t>-</a:t>
            </a:r>
            <a:r>
              <a:rPr lang="en-US" sz="1500" dirty="0"/>
              <a:t>Logging - generic interface for structured logging in services.</a:t>
            </a:r>
            <a:endParaRPr lang="en-US" sz="1100" dirty="0"/>
          </a:p>
          <a:p>
            <a:pPr marL="393192" lvl="1" indent="0">
              <a:buNone/>
            </a:pPr>
            <a:r>
              <a:rPr lang="en-US" sz="1100" dirty="0"/>
              <a:t>-</a:t>
            </a:r>
            <a:r>
              <a:rPr lang="en-US" sz="1500" dirty="0"/>
              <a:t>Metrics - CloudWatch, </a:t>
            </a:r>
            <a:r>
              <a:rPr lang="en-US" sz="1500" dirty="0" err="1"/>
              <a:t>Statsd</a:t>
            </a:r>
            <a:r>
              <a:rPr lang="en-US" sz="1500" dirty="0"/>
              <a:t>, Graphite, and others.</a:t>
            </a:r>
            <a:endParaRPr lang="en-US" sz="1100" dirty="0"/>
          </a:p>
          <a:p>
            <a:pPr marL="393192" lvl="1" indent="0">
              <a:buNone/>
            </a:pPr>
            <a:r>
              <a:rPr lang="en-US" sz="1100" dirty="0"/>
              <a:t>-</a:t>
            </a:r>
            <a:r>
              <a:rPr lang="en-US" sz="1500" dirty="0"/>
              <a:t>Tracing - </a:t>
            </a:r>
            <a:r>
              <a:rPr lang="en-US" sz="1500" dirty="0" err="1"/>
              <a:t>Zipkin</a:t>
            </a:r>
            <a:r>
              <a:rPr lang="en-US" sz="1500" dirty="0"/>
              <a:t> and </a:t>
            </a:r>
            <a:r>
              <a:rPr lang="en-US" sz="1500" dirty="0" err="1"/>
              <a:t>Opentracing</a:t>
            </a:r>
            <a:r>
              <a:rPr lang="en-US" sz="1500" dirty="0"/>
              <a:t>.</a:t>
            </a:r>
            <a:endParaRPr lang="en-US" sz="1100" dirty="0"/>
          </a:p>
          <a:p>
            <a:pPr marL="393192" lvl="1" indent="0">
              <a:buNone/>
            </a:pPr>
            <a:r>
              <a:rPr lang="en-US" sz="1100" dirty="0"/>
              <a:t>-</a:t>
            </a:r>
            <a:r>
              <a:rPr lang="en-US" sz="1500" dirty="0"/>
              <a:t>Service discovery - Consul, </a:t>
            </a:r>
            <a:r>
              <a:rPr lang="en-US" sz="1500" dirty="0" err="1"/>
              <a:t>Etcd</a:t>
            </a:r>
            <a:r>
              <a:rPr lang="en-US" sz="1500" dirty="0"/>
              <a:t>, Eureka, and others.</a:t>
            </a:r>
          </a:p>
          <a:p>
            <a:pPr marL="393192" lvl="1" indent="0">
              <a:buNone/>
            </a:pPr>
            <a:r>
              <a:rPr lang="en-US" sz="1100" dirty="0"/>
              <a:t>-</a:t>
            </a:r>
            <a:r>
              <a:rPr lang="en-US" sz="1500" dirty="0" err="1"/>
              <a:t>Circuitbreaker</a:t>
            </a:r>
            <a:r>
              <a:rPr lang="en-US" sz="1500" dirty="0"/>
              <a:t> - </a:t>
            </a:r>
            <a:r>
              <a:rPr lang="en-US" sz="1500" dirty="0" err="1"/>
              <a:t>Hystrix</a:t>
            </a:r>
            <a:r>
              <a:rPr lang="en-US" sz="1500" dirty="0"/>
              <a:t> implementation in Go.</a:t>
            </a:r>
          </a:p>
          <a:p>
            <a:pPr marL="393192" lvl="1" indent="0">
              <a:buNone/>
            </a:pPr>
            <a:endParaRPr lang="en-US" sz="1800" dirty="0"/>
          </a:p>
        </p:txBody>
      </p:sp>
    </p:spTree>
    <p:extLst>
      <p:ext uri="{BB962C8B-B14F-4D97-AF65-F5344CB8AC3E}">
        <p14:creationId xmlns:p14="http://schemas.microsoft.com/office/powerpoint/2010/main" val="331344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 Microservices with Go kit</a:t>
            </a:r>
          </a:p>
        </p:txBody>
      </p:sp>
      <p:sp>
        <p:nvSpPr>
          <p:cNvPr id="2" name="Content Placeholder 1"/>
          <p:cNvSpPr>
            <a:spLocks noGrp="1"/>
          </p:cNvSpPr>
          <p:nvPr>
            <p:ph idx="1"/>
          </p:nvPr>
        </p:nvSpPr>
        <p:spPr/>
        <p:txBody>
          <a:bodyPr/>
          <a:lstStyle/>
          <a:p>
            <a:r>
              <a:rPr lang="en-US" dirty="0"/>
              <a:t>Go kit (</a:t>
            </a:r>
            <a:r>
              <a:rPr lang="en-US" dirty="0">
                <a:hlinkClick r:id="rId2"/>
              </a:rPr>
              <a:t>http://gokit.io</a:t>
            </a:r>
            <a:r>
              <a:rPr lang="en-US" dirty="0"/>
              <a:t>) is a collection of Go packages that help you build robust, reliable, maintainable microservices. Go kit provides libraries for implementing components for system observability and resiliency patterns such as logging, metrics, tracing, rate-limiting and circuit breaking, which are essential requirements for running microservices in production. The good thing about Go kit is that it’s a lightly opinionated, and was designed for interoperability that works with different infrastructures, message encoding formats and transport layers.</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354</TotalTime>
  <Words>450</Words>
  <Application>Microsoft Office PowerPoint</Application>
  <PresentationFormat>Widescreen</PresentationFormat>
  <Paragraphs>37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Century Gothic</vt:lpstr>
      <vt:lpstr>Palatino Linotype</vt:lpstr>
      <vt:lpstr>Wingdings 2</vt:lpstr>
      <vt:lpstr>Presentation on brainstorming</vt:lpstr>
      <vt:lpstr>Go Microservices</vt:lpstr>
      <vt:lpstr>Agenda</vt:lpstr>
      <vt:lpstr>What is a Microservice</vt:lpstr>
      <vt:lpstr>Introducing protobuf/gRPC</vt:lpstr>
      <vt:lpstr>Introducing protobuf/gRPC</vt:lpstr>
      <vt:lpstr>Go Kit</vt:lpstr>
      <vt:lpstr>Go Microservices with Go 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Microservices</dc:title>
  <dc:creator>Balas Florin</dc:creator>
  <cp:lastModifiedBy>Balas Florin</cp:lastModifiedBy>
  <cp:revision>7</cp:revision>
  <dcterms:created xsi:type="dcterms:W3CDTF">2019-04-16T09:59:54Z</dcterms:created>
  <dcterms:modified xsi:type="dcterms:W3CDTF">2019-04-17T12:45:14Z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