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1" r:id="rId5"/>
    <p:sldId id="266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2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 smtClean="0"/>
              <a:t>Monescu</a:t>
            </a:r>
            <a:r>
              <a:rPr lang="ro-RO" dirty="0" smtClean="0"/>
              <a:t> </a:t>
            </a:r>
            <a:r>
              <a:rPr lang="ro-RO" dirty="0" err="1" smtClean="0"/>
              <a:t>vlad</a:t>
            </a:r>
            <a:r>
              <a:rPr lang="en-US" dirty="0" smtClean="0"/>
              <a:t>| </a:t>
            </a:r>
            <a:r>
              <a:rPr lang="ro-RO" dirty="0" smtClean="0"/>
              <a:t>curs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654" y="1026806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026806"/>
                <a:ext cx="4269374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17735" y="1057856"/>
                <a:ext cx="4204805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1057856"/>
                <a:ext cx="420480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654" y="1924159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2, 0, 3, 0, 0, 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924159"/>
                <a:ext cx="3748462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5654" y="3443871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4, 4, 7,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443871"/>
                <a:ext cx="3748462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7736" y="4155625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1, 0, 0, 0, 0, 4, 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6" y="4155625"/>
                <a:ext cx="4260141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654" y="4155626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4, 4, 6,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4155626"/>
                <a:ext cx="3748462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654" y="4867381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4, 4, 6,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4867381"/>
                <a:ext cx="3748462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17736" y="2660811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0, 0, 0,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0, 0, 0, 0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6" y="2660811"/>
                <a:ext cx="4260141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17736" y="3443871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0, 0, 0, 0, 0, 4, 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6" y="3443871"/>
                <a:ext cx="4260141" cy="615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654" y="1026804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026804"/>
                <a:ext cx="4269374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654" y="1026804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026804"/>
                <a:ext cx="4269374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654" y="1026805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026805"/>
                <a:ext cx="4269374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5654" y="2660811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4, 4, 7,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2660811"/>
                <a:ext cx="3748462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7735" y="4867381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1, 0, 0, 0, 4, 4, 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4867381"/>
                <a:ext cx="4260141" cy="6155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654" y="5579136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4, 4, 5,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5579136"/>
                <a:ext cx="3748462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17735" y="5579135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1, 0, 2, 0, 4, 4, 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5579135"/>
                <a:ext cx="4260141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5654" y="1026806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026806"/>
                <a:ext cx="4269374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654" y="1201446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3, 4, 5,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201446"/>
                <a:ext cx="374846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17735" y="1201445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1, 0, 2, 0, 4, 4, 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1201445"/>
                <a:ext cx="4260141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654" y="375289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 1,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75289"/>
                <a:ext cx="4269374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654" y="1913916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3, 4, 5,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1913916"/>
                <a:ext cx="3748462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7735" y="1913915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1, 0, 2, 4, 4, 4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1913915"/>
                <a:ext cx="4260141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654" y="375289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75289"/>
                <a:ext cx="4269374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654" y="2626385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3, 4, 4,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2626385"/>
                <a:ext cx="3748462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17735" y="2626384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1, 0, 2, 4, 4, 4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2626384"/>
                <a:ext cx="4260141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654" y="375288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75288"/>
                <a:ext cx="4269374" cy="6155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654" y="375288"/>
                <a:ext cx="4269374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:2, 7, 4, 1, 2, 4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75288"/>
                <a:ext cx="4269374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654" y="3338853"/>
                <a:ext cx="3748462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:0, 3, 4, 4, 7, 7, 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4" y="3338853"/>
                <a:ext cx="3748462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7735" y="3338852"/>
                <a:ext cx="4260141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:1, 1, 2, 2, 4, 4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3338852"/>
                <a:ext cx="4260141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26" y="1177290"/>
            <a:ext cx="11575824" cy="18707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pentru doi indici i și j cu 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a[j]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i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j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ajunge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s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fie poziționat pe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a[j]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j’,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&lt; j’.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păstrează ordinea relativă a elementelor egale.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226" y="193094"/>
            <a:ext cx="9404723" cy="98419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Stabilitatea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unui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217" y="686664"/>
            <a:ext cx="1914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RadixSort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0530" y="1638629"/>
                <a:ext cx="1200457" cy="4308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ro-RO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r>
                  <a:rPr lang="ro-RO" sz="4000" b="0" dirty="0" smtClean="0"/>
                  <a:t/>
                </a:r>
                <a:br>
                  <a:rPr lang="ro-RO" sz="4000" b="0" dirty="0" smtClean="0"/>
                </a:br>
                <a:endParaRPr lang="ro-RO" sz="4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0" y="1638629"/>
                <a:ext cx="1200457" cy="4308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9517" y="2990352"/>
                <a:ext cx="8800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17" y="2990352"/>
                <a:ext cx="880049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64409" y="1638630"/>
                <a:ext cx="1200457" cy="4308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r>
                  <a:rPr lang="ro-RO" sz="4000" b="0" dirty="0" smtClean="0"/>
                  <a:t/>
                </a:r>
                <a:br>
                  <a:rPr lang="ro-RO" sz="4000" b="0" dirty="0" smtClean="0"/>
                </a:br>
                <a:endParaRPr lang="ro-RO" sz="4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09" y="1638630"/>
                <a:ext cx="1200457" cy="4308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9709" y="2990352"/>
                <a:ext cx="8800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09" y="2990352"/>
                <a:ext cx="880049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74601" y="1638630"/>
                <a:ext cx="1207831" cy="4308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57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57</m:t>
                      </m:r>
                    </m:oMath>
                  </m:oMathPara>
                </a14:m>
                <a:r>
                  <a:rPr lang="ro-RO" sz="4000" b="0" dirty="0" smtClean="0"/>
                  <a:t/>
                </a:r>
                <a:br>
                  <a:rPr lang="ro-RO" sz="4000" b="0" dirty="0" smtClean="0"/>
                </a:br>
                <a:endParaRPr lang="ro-RO" sz="40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01" y="1638630"/>
                <a:ext cx="1207831" cy="43089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47275" y="3089744"/>
                <a:ext cx="8800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75" y="3089744"/>
                <a:ext cx="880049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92167" y="1738022"/>
                <a:ext cx="1210075" cy="4308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329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355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436</m:t>
                      </m:r>
                    </m:oMath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457</m:t>
                      </m:r>
                    </m:oMath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657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720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839</m:t>
                      </m:r>
                    </m:oMath>
                  </m:oMathPara>
                </a14:m>
                <a:r>
                  <a:rPr lang="ro-RO" sz="4000" b="0" dirty="0" smtClean="0">
                    <a:solidFill>
                      <a:schemeClr val="tx1"/>
                    </a:solidFill>
                  </a:rPr>
                  <a:t/>
                </a:r>
                <a:br>
                  <a:rPr lang="ro-RO" sz="4000" b="0" dirty="0" smtClean="0">
                    <a:solidFill>
                      <a:schemeClr val="tx1"/>
                    </a:solidFill>
                  </a:rPr>
                </a:br>
                <a:endParaRPr lang="ro-RO" sz="4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67" y="1738022"/>
                <a:ext cx="1210075" cy="43089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8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cursului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214846"/>
            <a:ext cx="9827285" cy="5342707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statistici de ordine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 componentei </a:t>
            </a:r>
            <a:r>
              <a:rPr lang="ro-RO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 </a:t>
            </a: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ordine statistică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 medianei unui șir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 celor mai mici două elemente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 simultană a minimului și maximului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Heapsort</a:t>
            </a:r>
            <a:endParaRPr lang="ro-RO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Sortări în timp liniar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CountSort</a:t>
            </a:r>
            <a:endParaRPr lang="ro-RO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RadixSort</a:t>
            </a:r>
            <a:endParaRPr lang="ro-RO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1" y="478843"/>
            <a:ext cx="11698290" cy="892757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 componentei </a:t>
            </a:r>
            <a:r>
              <a:rPr lang="ro-RO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 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ordine statistică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6824" y="1371600"/>
            <a:ext cx="8946541" cy="839389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caută elementul de pe poziția i în șirul sortat în ordine crescătoare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6823" y="2137095"/>
            <a:ext cx="8946541" cy="112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Metoda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</a:t>
            </a:r>
            <a:r>
              <a:rPr lang="ro-RO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ro-RO" sz="24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sortează șirul și se alege elementul de pe poziția i.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04" y="3265714"/>
            <a:ext cx="5502803" cy="9807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240972" y="4246464"/>
            <a:ext cx="8968302" cy="184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= 1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minim</a:t>
            </a:r>
          </a:p>
          <a:p>
            <a:pPr marL="0" indent="0">
              <a:buNone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=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n: maxim</a:t>
            </a:r>
          </a:p>
          <a:p>
            <a:pPr marL="0" indent="0">
              <a:buNone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=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(n+1)/2:  median</a:t>
            </a:r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26" y="478843"/>
            <a:ext cx="8886824" cy="74582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 Divide et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6" y="1237921"/>
            <a:ext cx="8886825" cy="54006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141050" y="3446161"/>
            <a:ext cx="3050950" cy="984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rangul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a[r] </a:t>
            </a: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secvența 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[p-q]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453" y="138292"/>
            <a:ext cx="2818143" cy="9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0446" y="452717"/>
            <a:ext cx="6740434" cy="1336893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Determinarea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</a:t>
            </a:r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a minimului și a maximului unui șir de numere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2" y="1674631"/>
            <a:ext cx="9601200" cy="486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31" y="452717"/>
            <a:ext cx="4765347" cy="9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4225" y="478843"/>
            <a:ext cx="9404723" cy="984196"/>
          </a:xfrm>
        </p:spPr>
        <p:txBody>
          <a:bodyPr/>
          <a:lstStyle/>
          <a:p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Sort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6626" y="1214844"/>
            <a:ext cx="5419408" cy="2090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</a:t>
            </a:r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arbore binar echilibrat în care orice nod are valoare mai mare decât oricare dintre fiii săi.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35" y="1214844"/>
            <a:ext cx="6076950" cy="517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2" y="3304904"/>
            <a:ext cx="4252776" cy="33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225" y="478843"/>
            <a:ext cx="9404723" cy="98419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ții specifice structurii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66166"/>
              </p:ext>
            </p:extLst>
          </p:nvPr>
        </p:nvGraphicFramePr>
        <p:xfrm>
          <a:off x="-13252" y="-19044"/>
          <a:ext cx="6148564" cy="79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crobat Document" r:id="rId3" imgW="5828995" imgH="7543511" progId="AcroExch.Document.11">
                  <p:embed/>
                </p:oleObj>
              </mc:Choice>
              <mc:Fallback>
                <p:oleObj name="Acrobat Document" r:id="rId3" imgW="5828995" imgH="7543511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3252" y="-19044"/>
                        <a:ext cx="6148564" cy="795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63208"/>
              </p:ext>
            </p:extLst>
          </p:nvPr>
        </p:nvGraphicFramePr>
        <p:xfrm>
          <a:off x="3442806" y="19744"/>
          <a:ext cx="6118051" cy="79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Acrobat Document" r:id="rId5" imgW="5828995" imgH="7543511" progId="AcroExch.Document.11">
                  <p:embed/>
                </p:oleObj>
              </mc:Choice>
              <mc:Fallback>
                <p:oleObj name="Acrobat Document" r:id="rId5" imgW="5828995" imgH="7543511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2806" y="19744"/>
                        <a:ext cx="6118051" cy="7918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85984"/>
              </p:ext>
            </p:extLst>
          </p:nvPr>
        </p:nvGraphicFramePr>
        <p:xfrm>
          <a:off x="6072863" y="-19044"/>
          <a:ext cx="6119137" cy="791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crobat Document" r:id="rId7" imgW="5828995" imgH="7543511" progId="AcroExch.Document.11">
                  <p:embed/>
                </p:oleObj>
              </mc:Choice>
              <mc:Fallback>
                <p:oleObj name="Acrobat Document" r:id="rId7" imgW="5828995" imgH="7543511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2863" y="-19044"/>
                        <a:ext cx="6119137" cy="791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5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226" y="387402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algoritmului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HeapSort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226" y="1177290"/>
                <a:ext cx="11575824" cy="5532120"/>
              </a:xfrm>
            </p:spPr>
            <p:txBody>
              <a:bodyPr>
                <a:normAutofit fontScale="92500"/>
              </a:bodyPr>
              <a:lstStyle/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Construcția structurii de </a:t>
                </a:r>
                <a:r>
                  <a:rPr lang="ro-RO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Heap</a:t>
                </a: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Deplasarea unei valori în arbore în algoritmul de generare a structurii </a:t>
                </a:r>
                <a:r>
                  <a:rPr lang="ro-RO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heap</a:t>
                </a: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se face în complexitate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unde h este adâncimea arborelui(</a:t>
                </a:r>
                <a:r>
                  <a:rPr lang="ro-RO" sz="22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</a:t>
                </a:r>
              </a:p>
              <a:p>
                <a:pPr marL="400050" lvl="1" indent="0">
                  <a:buNone/>
                </a:pP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Obținem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h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]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Unde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este</a:t>
                </a:r>
                <a:r>
                  <a:rPr lang="en-US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</a:t>
                </a:r>
                <a:r>
                  <a:rPr lang="ro-RO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ărul</a:t>
                </a: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de noduri de înălțime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h</m:t>
                    </m:r>
                  </m:oMath>
                </a14:m>
                <a:r>
                  <a:rPr lang="ro-RO" sz="22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într-un </a:t>
                </a:r>
                <a:r>
                  <a:rPr lang="ro-RO" sz="22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heap</a:t>
                </a: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cu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noduri.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h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)≤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ro-RO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o-R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ro-R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h</m:t>
                              </m:r>
                              <m:r>
                                <a:rPr lang="ro-R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o-RO" sz="2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00050" lvl="1" indent="0">
                  <a:buNone/>
                </a:pPr>
                <a:r>
                  <a:rPr lang="ro-RO" sz="2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Rezultă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h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]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ro-RO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o-RO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o-RO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h</m:t>
                                  </m:r>
                                  <m:r>
                                    <a:rPr lang="ro-RO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ro-R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ro-RO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ro-RO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h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]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o-RO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o-RO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h</m:t>
                                      </m:r>
                                      <m:r>
                                        <a:rPr lang="ro-RO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ro-RO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ro-RO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ro-RO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∙</m:t>
                          </m:r>
                          <m:limUpp>
                            <m:limUppPr>
                              <m:ctrlPr>
                                <a:rPr lang="ro-RO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ro-RO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2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h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pt-BR" sz="220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o-RO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h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o-RO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ro-RO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ahoma" panose="020B0604030504040204" pitchFamily="34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ro-R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=2</m:t>
                              </m:r>
                            </m:lim>
                          </m:limUpp>
                        </m:e>
                      </m:d>
                      <m:r>
                        <a:rPr lang="ro-R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  <m:r>
                        <a:rPr lang="ro-R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(2∙</m:t>
                      </m:r>
                      <m:r>
                        <a:rPr lang="ro-R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ro-RO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226" y="1177290"/>
                <a:ext cx="11575824" cy="5532120"/>
              </a:xfrm>
              <a:blipFill rotWithShape="0">
                <a:blip r:embed="rId2"/>
                <a:stretch>
                  <a:fillRect l="-369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9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4227" y="387402"/>
            <a:ext cx="5323614" cy="746760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Sortări în timp liniar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35277" y="1134162"/>
            <a:ext cx="2039394" cy="511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CountSort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1" y="1742122"/>
            <a:ext cx="8181975" cy="490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83474" y="756045"/>
                <a:ext cx="3799630" cy="615553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4" y="756045"/>
                <a:ext cx="3799630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731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Ion</vt:lpstr>
      <vt:lpstr>Acrobat Document</vt:lpstr>
      <vt:lpstr>Algoritmică</vt:lpstr>
      <vt:lpstr>Descrierea cursului </vt:lpstr>
      <vt:lpstr>Determinarea componentei i  în ordine statistică</vt:lpstr>
      <vt:lpstr>Algoritm Divide et Impera</vt:lpstr>
      <vt:lpstr>Determinarea simultană a minimului și a maximului unui șir de numere</vt:lpstr>
      <vt:lpstr>Heap Sort</vt:lpstr>
      <vt:lpstr>Funcții specifice structurii Heap</vt:lpstr>
      <vt:lpstr>Analiza algoritmului HeapSort</vt:lpstr>
      <vt:lpstr>Sortări în timp liniar</vt:lpstr>
      <vt:lpstr>PowerPoint Presentation</vt:lpstr>
      <vt:lpstr>PowerPoint Presentation</vt:lpstr>
      <vt:lpstr>Stabilitatea unui algoritm de sortare</vt:lpstr>
      <vt:lpstr>PowerPoint Presentation</vt:lpstr>
      <vt:lpstr>Întrebări?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2012-10-08T06:12:11Z</dcterms:created>
  <dcterms:modified xsi:type="dcterms:W3CDTF">2013-11-04T11:20:43Z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