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60" r:id="rId4"/>
    <p:sldId id="261" r:id="rId5"/>
    <p:sldId id="266" r:id="rId6"/>
    <p:sldId id="274" r:id="rId7"/>
    <p:sldId id="275" r:id="rId8"/>
    <p:sldId id="276" r:id="rId9"/>
    <p:sldId id="277" r:id="rId10"/>
    <p:sldId id="278" r:id="rId11"/>
    <p:sldId id="279" r:id="rId12"/>
    <p:sldId id="284" r:id="rId13"/>
    <p:sldId id="280" r:id="rId14"/>
    <p:sldId id="281" r:id="rId15"/>
    <p:sldId id="282" r:id="rId16"/>
    <p:sldId id="283" r:id="rId17"/>
    <p:sldId id="285" r:id="rId18"/>
    <p:sldId id="287" r:id="rId19"/>
    <p:sldId id="288" r:id="rId20"/>
    <p:sldId id="286" r:id="rId21"/>
    <p:sldId id="289" r:id="rId22"/>
    <p:sldId id="272" r:id="rId2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22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11/4/2012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Algoritmic</a:t>
            </a: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err="1" smtClean="0"/>
              <a:t>Monescu</a:t>
            </a:r>
            <a:r>
              <a:rPr lang="ro-RO" dirty="0" smtClean="0"/>
              <a:t> </a:t>
            </a:r>
            <a:r>
              <a:rPr lang="ro-RO" dirty="0" err="1" smtClean="0"/>
              <a:t>vlad</a:t>
            </a:r>
            <a:r>
              <a:rPr lang="en-US" dirty="0" smtClean="0"/>
              <a:t>| </a:t>
            </a:r>
            <a:r>
              <a:rPr lang="ro-RO" dirty="0" smtClean="0"/>
              <a:t>curs </a:t>
            </a:r>
            <a:r>
              <a:rPr lang="ro-RO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6847" y="319334"/>
            <a:ext cx="1117898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 ale unei probleme de tip </a:t>
            </a:r>
            <a:r>
              <a:rPr lang="ro-RO" sz="3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Greedy</a:t>
            </a:r>
            <a:endParaRPr lang="ro-RO" sz="3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o-RO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ro-RO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mulțime de </a:t>
            </a:r>
            <a:r>
              <a:rPr lang="ro-RO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candidați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ro-RO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ro-RO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funcție care verifică dacă o anumită mulțime de candidați este o soluție posibilă, nu neapărat </a:t>
            </a:r>
            <a:r>
              <a:rPr lang="ro-RO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optimă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ro-RO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ro-RO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funcție care verifică dacă o mulțime de candidați este fezabilă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ro-RO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ro-RO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funcție de selecție cu care se alege cel mai bun candidat al momentului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ro-RO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ro-RO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funcție obiectiv care valorifică soluția și care trebuie optimizată</a:t>
            </a:r>
            <a:endParaRPr lang="ro-RO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5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742950"/>
            <a:ext cx="98869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209006" y="126146"/>
            <a:ext cx="11743508" cy="749065"/>
          </a:xfrm>
        </p:spPr>
        <p:txBody>
          <a:bodyPr/>
          <a:lstStyle/>
          <a:p>
            <a:pPr algn="ctr"/>
            <a:r>
              <a:rPr lang="ro-RO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 restului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13949" y="1528355"/>
            <a:ext cx="10933622" cy="4603504"/>
          </a:xfrm>
        </p:spPr>
        <p:txBody>
          <a:bodyPr>
            <a:noAutofit/>
          </a:bodyPr>
          <a:lstStyle/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dau n tipuri de monede cu valori cunoscute și o sumă 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cere plata sumei s cu un număr de monede minim.</a:t>
            </a:r>
          </a:p>
          <a:p>
            <a:pPr marL="0" indent="0">
              <a:buNone/>
            </a:pP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Candidați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lțimea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inițială de monede</a:t>
            </a:r>
          </a:p>
          <a:p>
            <a:pPr marL="0" indent="0">
              <a:buNone/>
            </a:pP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soluție posibilă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valoarea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monedelor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alese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plat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</a:p>
          <a:p>
            <a:pPr marL="0" indent="0">
              <a:buNone/>
            </a:pP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mulțime fezabilă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valoarea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monedelor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alese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nu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ășește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suma de plată</a:t>
            </a:r>
          </a:p>
          <a:p>
            <a:pPr marL="0" indent="0">
              <a:buNone/>
            </a:pP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Funcția de selecție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se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alege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moneda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valoarea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mare din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țimea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candidați rămasă</a:t>
            </a:r>
          </a:p>
          <a:p>
            <a:pPr marL="0" indent="0">
              <a:buNone/>
            </a:pP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Funcția obiectiv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ărul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monede folosite în soluție </a:t>
            </a:r>
          </a:p>
          <a:p>
            <a:pPr marL="0" indent="0">
              <a:buNone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		(se dorește minimizarea funcției obiectiv)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48492" y="779290"/>
            <a:ext cx="4776651" cy="7490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o-RO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 se dă și ce se cere?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 descr="http://www8.open.ac.uk/platform/files/platform/imagecache/thumbnail_medium/money-change-news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706" y="1374098"/>
            <a:ext cx="2203865" cy="175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17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949" y="1528355"/>
                <a:ext cx="10933622" cy="46035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Dacă mulțimea de candidați este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𝐶</m:t>
                    </m:r>
                    <m:r>
                      <a:rPr lang="ro-RO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={1,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5, 25}</m:t>
                    </m:r>
                  </m:oMath>
                </a14:m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atunci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algoritmul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Greedy</a:t>
                </a:r>
                <a:endParaRPr lang="ro-RO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determin</a:t>
                </a:r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ă întotdeauna soluția optimă.</a:t>
                </a:r>
              </a:p>
              <a:p>
                <a:pPr marL="0" indent="0">
                  <a:buNone/>
                </a:pPr>
                <a:endParaRPr lang="ro-RO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Dacă </a:t>
                </a:r>
                <a:r>
                  <a:rPr lang="ro-RO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mulțimea de candidați este 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𝐶</m:t>
                    </m:r>
                    <m:r>
                      <a:rPr lang="ro-RO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={1, 5, 1</m:t>
                    </m:r>
                    <m:r>
                      <a:rPr lang="ro-RO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2, 25</m:t>
                    </m:r>
                    <m:r>
                      <a:rPr lang="en-US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}</m:t>
                    </m:r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atunci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algoritmul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Greedy</a:t>
                </a:r>
                <a:endParaRPr lang="ro-RO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NU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determin</a:t>
                </a:r>
                <a:r>
                  <a:rPr lang="ro-RO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ă întotdeauna soluția optimă.</a:t>
                </a:r>
              </a:p>
              <a:p>
                <a:pPr marL="0" indent="0">
                  <a:buNone/>
                </a:pPr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Exemplu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Pentru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S = 36,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pe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baza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algoritmului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g</a:t>
                </a:r>
                <a:r>
                  <a:rPr lang="ro-RO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ăsim</a:t>
                </a:r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soluția S = 25 + 5 + 5 + 1, adică un număr de 4 monede</a:t>
                </a:r>
              </a:p>
              <a:p>
                <a:pPr marL="0" indent="0">
                  <a:buNone/>
                </a:pPr>
                <a:r>
                  <a:rPr lang="ro-RO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Soluția optimă este S = 12 + 12 + 12, adică un număr de 3 monede</a:t>
                </a:r>
                <a:endParaRPr lang="en-US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2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949" y="1528355"/>
                <a:ext cx="10933622" cy="4603504"/>
              </a:xfrm>
              <a:blipFill rotWithShape="0">
                <a:blip r:embed="rId2"/>
                <a:stretch>
                  <a:fillRect l="-892" t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02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09006" y="126146"/>
            <a:ext cx="11743508" cy="749065"/>
          </a:xfrm>
        </p:spPr>
        <p:txBody>
          <a:bodyPr/>
          <a:lstStyle/>
          <a:p>
            <a:pPr algn="ctr"/>
            <a:r>
              <a:rPr lang="ro-RO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Minimizarea timpului de așteptare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949" y="1528355"/>
                <a:ext cx="10933622" cy="4603504"/>
              </a:xfrm>
            </p:spPr>
            <p:txBody>
              <a:bodyPr>
                <a:noAutofit/>
              </a:bodyPr>
              <a:lstStyle/>
              <a:p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 dau n timpi de servire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(</m:t>
                            </m:r>
                            <m:r>
                              <a:rPr lang="ro-RO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o-RO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ro-RO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ro-RO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1,</m:t>
                            </m:r>
                            <m:r>
                              <a:rPr lang="ro-RO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𝑛</m:t>
                            </m:r>
                          </m:e>
                        </m:acc>
                      </m:sub>
                    </m:sSub>
                  </m:oMath>
                </a14:m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în corespondență cu n clienți și o stație de servire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  <a:endParaRPr lang="ro-RO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 dorește minimizarea timpului de așteptare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endParaRPr lang="ro-RO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𝑇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40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  <m:r>
                            <a:rPr lang="ro-RO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ro-RO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𝑡𝑎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o-RO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𝑡𝑎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=</a:t>
                </a:r>
                <a:r>
                  <a:rPr lang="en-US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timpul</a:t>
                </a:r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de a</a:t>
                </a:r>
                <a:r>
                  <a:rPr lang="ro-RO" sz="24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șteptare</a:t>
                </a:r>
                <a:r>
                  <a:rPr lang="ro-RO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pentru </a:t>
                </a:r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clientul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𝑖</m:t>
                    </m:r>
                  </m:oMath>
                </a14:m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949" y="1528355"/>
                <a:ext cx="10933622" cy="4603504"/>
              </a:xfrm>
              <a:blipFill rotWithShape="0">
                <a:blip r:embed="rId2"/>
                <a:stretch>
                  <a:fillRect l="-446" t="-1325" r="-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 txBox="1">
            <a:spLocks/>
          </p:cNvSpPr>
          <p:nvPr/>
        </p:nvSpPr>
        <p:spPr>
          <a:xfrm>
            <a:off x="448492" y="779290"/>
            <a:ext cx="4776651" cy="7490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o-RO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 se dă și ce se cere?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1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515" y="528028"/>
            <a:ext cx="4036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Exemplu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Dac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t: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5, 10, 3</a:t>
            </a:r>
            <a:endParaRPr lang="ro-RO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85094"/>
              </p:ext>
            </p:extLst>
          </p:nvPr>
        </p:nvGraphicFramePr>
        <p:xfrm>
          <a:off x="625515" y="1172545"/>
          <a:ext cx="8803343" cy="4296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693"/>
                <a:gridCol w="1283938"/>
                <a:gridCol w="1170394"/>
                <a:gridCol w="5179318"/>
              </a:tblGrid>
              <a:tr h="613727">
                <a:tc gridSpan="3">
                  <a:txBody>
                    <a:bodyPr/>
                    <a:lstStyle/>
                    <a:p>
                      <a:pPr algn="ctr"/>
                      <a:r>
                        <a:rPr lang="ro-RO" sz="2800" b="1" dirty="0" smtClean="0"/>
                        <a:t>Ordine</a:t>
                      </a:r>
                      <a:endParaRPr lang="en-US" sz="2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 b="1" dirty="0" smtClean="0"/>
                        <a:t>T</a:t>
                      </a:r>
                      <a:endParaRPr lang="en-US" sz="2800" b="1" dirty="0"/>
                    </a:p>
                  </a:txBody>
                  <a:tcPr/>
                </a:tc>
              </a:tr>
              <a:tr h="613727">
                <a:tc>
                  <a:txBody>
                    <a:bodyPr/>
                    <a:lstStyle/>
                    <a:p>
                      <a:pPr algn="ctr"/>
                      <a:r>
                        <a:rPr lang="ro-RO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 b="1" dirty="0" smtClean="0"/>
                        <a:t>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800" b="1" dirty="0" smtClean="0"/>
                        <a:t>5 + (5 + 10) + (5 + 10 + 3)</a:t>
                      </a:r>
                      <a:endParaRPr lang="en-US" sz="2800" b="1" dirty="0"/>
                    </a:p>
                  </a:txBody>
                  <a:tcPr/>
                </a:tc>
              </a:tr>
              <a:tr h="613727">
                <a:tc>
                  <a:txBody>
                    <a:bodyPr/>
                    <a:lstStyle/>
                    <a:p>
                      <a:pPr algn="ctr"/>
                      <a:r>
                        <a:rPr lang="ro-RO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 b="1" dirty="0" smtClean="0"/>
                        <a:t>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800" b="1" dirty="0" smtClean="0"/>
                        <a:t>5 + (5 + 3) + (5 + 3 + 10)</a:t>
                      </a:r>
                      <a:endParaRPr lang="en-US" sz="2800" b="1" dirty="0"/>
                    </a:p>
                  </a:txBody>
                  <a:tcPr/>
                </a:tc>
              </a:tr>
              <a:tr h="613727">
                <a:tc>
                  <a:txBody>
                    <a:bodyPr/>
                    <a:lstStyle/>
                    <a:p>
                      <a:pPr algn="ctr"/>
                      <a:r>
                        <a:rPr lang="ro-RO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 b="1" dirty="0" smtClean="0"/>
                        <a:t>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800" b="1" dirty="0" smtClean="0"/>
                        <a:t>10 + (10 + 5) + (10 + 5 + 3)</a:t>
                      </a:r>
                      <a:endParaRPr lang="en-US" sz="2800" b="1" dirty="0" smtClean="0"/>
                    </a:p>
                  </a:txBody>
                  <a:tcPr/>
                </a:tc>
              </a:tr>
              <a:tr h="613727">
                <a:tc>
                  <a:txBody>
                    <a:bodyPr/>
                    <a:lstStyle/>
                    <a:p>
                      <a:pPr algn="ctr"/>
                      <a:r>
                        <a:rPr lang="ro-RO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 b="1" dirty="0" smtClean="0"/>
                        <a:t>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800" b="1" dirty="0" smtClean="0"/>
                        <a:t>10 + (10 + 3) + (10 + 3 + 5)</a:t>
                      </a:r>
                      <a:endParaRPr lang="en-US" sz="2800" b="1" dirty="0" smtClean="0"/>
                    </a:p>
                  </a:txBody>
                  <a:tcPr/>
                </a:tc>
              </a:tr>
              <a:tr h="613727">
                <a:tc>
                  <a:txBody>
                    <a:bodyPr/>
                    <a:lstStyle/>
                    <a:p>
                      <a:pPr algn="ctr"/>
                      <a:r>
                        <a:rPr lang="ro-RO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 b="1" dirty="0" smtClean="0"/>
                        <a:t>1</a:t>
                      </a:r>
                      <a:endParaRPr lang="en-US" sz="2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 b="1" dirty="0" smtClean="0"/>
                        <a:t>2</a:t>
                      </a:r>
                      <a:endParaRPr lang="en-US" sz="2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800" b="1" dirty="0" smtClean="0"/>
                        <a:t>3 + (3 + 5) + (3 + 5 + 10)</a:t>
                      </a:r>
                      <a:endParaRPr lang="en-US" sz="2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613727">
                <a:tc>
                  <a:txBody>
                    <a:bodyPr/>
                    <a:lstStyle/>
                    <a:p>
                      <a:pPr algn="ctr"/>
                      <a:r>
                        <a:rPr lang="ro-RO" sz="2800" b="1" dirty="0" smtClean="0"/>
                        <a:t>3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 b="1" dirty="0" smtClean="0"/>
                        <a:t>2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800" b="1" dirty="0" smtClean="0"/>
                        <a:t>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800" b="1" dirty="0" smtClean="0"/>
                        <a:t>3 + (3 + 10) + (3 + 10 + 5)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71726" y="5664805"/>
            <a:ext cx="102397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Alegerea se face prin selectarea clientului cu timpul de servire cel mai mic</a:t>
            </a:r>
            <a:endParaRPr lang="ro-RO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9006" y="126146"/>
            <a:ext cx="11743508" cy="749065"/>
          </a:xfrm>
        </p:spPr>
        <p:txBody>
          <a:bodyPr/>
          <a:lstStyle/>
          <a:p>
            <a:pPr algn="ctr"/>
            <a:r>
              <a:rPr lang="ro-RO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Interclasarea optimă a n șiruri ordonate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3949" y="1528355"/>
            <a:ext cx="10933622" cy="2039598"/>
          </a:xfrm>
        </p:spPr>
        <p:txBody>
          <a:bodyPr>
            <a:noAutofit/>
          </a:bodyPr>
          <a:lstStyle/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dau n șiruri ordonate</a:t>
            </a: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dorește minimizarea numărului de deplasări(operații)</a:t>
            </a: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Strategia 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Greedy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constă în a interclasa în permanență cele mai scurte două șiruri disponibile la momentul respectiv.								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8492" y="779290"/>
            <a:ext cx="4776651" cy="7490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o-RO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 se dă și ce se cere?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59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9006" y="126146"/>
            <a:ext cx="11743508" cy="749065"/>
          </a:xfrm>
        </p:spPr>
        <p:txBody>
          <a:bodyPr/>
          <a:lstStyle/>
          <a:p>
            <a:pPr algn="ctr"/>
            <a:r>
              <a:rPr lang="ro-RO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 rucsacului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949" y="1528355"/>
                <a:ext cx="10933622" cy="1645151"/>
              </a:xfrm>
            </p:spPr>
            <p:txBody>
              <a:bodyPr>
                <a:noAutofit/>
              </a:bodyPr>
              <a:lstStyle/>
              <a:p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 dau n obiecte de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ro-RO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o-RO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ro-RO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ro-RO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1,</m:t>
                            </m:r>
                            <m:r>
                              <a:rPr lang="ro-RO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𝑛</m:t>
                            </m:r>
                          </m:e>
                        </m:acc>
                      </m:sub>
                    </m:sSub>
                  </m:oMath>
                </a14:m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și greutate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ro-RO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ro-RO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ro-RO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ro-RO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1,</m:t>
                            </m:r>
                            <m:r>
                              <a:rPr lang="ro-RO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𝑛</m:t>
                            </m:r>
                          </m:e>
                        </m:acc>
                      </m:sub>
                    </m:sSub>
                  </m:oMath>
                </a14:m>
                <a:endParaRPr lang="ro-RO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 dă un rucsac de capacitate G</a:t>
                </a:r>
              </a:p>
              <a:p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 dorește umplerea rucsacului cu obiecte de cost maximal		</a:t>
                </a: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949" y="1528355"/>
                <a:ext cx="10933622" cy="1645151"/>
              </a:xfrm>
              <a:blipFill rotWithShape="0">
                <a:blip r:embed="rId2"/>
                <a:stretch>
                  <a:fillRect l="-446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448492" y="779290"/>
            <a:ext cx="4776651" cy="7490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o-RO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 se dă și ce se cere?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3949" y="4790483"/>
            <a:ext cx="11349062" cy="1667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 discretă a rucsacului</a:t>
            </a:r>
          </a:p>
          <a:p>
            <a:r>
              <a:rPr lang="ro-RO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obiect poate fi pus în rucsac doar întreg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0891" y="3325906"/>
            <a:ext cx="11349062" cy="1667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 continuă a rucsacului</a:t>
            </a:r>
          </a:p>
          <a:p>
            <a:r>
              <a:rPr lang="ro-RO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obiect poate fi pus în rucsac în orice procent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75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4158" y="581817"/>
            <a:ext cx="5823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 continuă a rucsacului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614158" y="986118"/>
                <a:ext cx="11349062" cy="459441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endParaRPr lang="ro-RO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TEOREMĂ</a:t>
                </a:r>
              </a:p>
              <a:p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În acest caz se obține un algoritm </a:t>
                </a:r>
                <a:r>
                  <a:rPr lang="ro-RO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Greedy</a:t>
                </a:r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care determină o soluție optimă</a:t>
                </a:r>
              </a:p>
              <a:p>
                <a:endParaRPr lang="ro-RO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Problema se reduce la determinarea cantității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o-RO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o-RO" sz="2400" b="0" i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ro-RO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ro-RO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</m:t>
                              </m:r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o-RO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o-RO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unde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1</m:t>
                    </m:r>
                  </m:oMath>
                </a14:m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cu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restri</a:t>
                </a:r>
                <a:r>
                  <a:rPr lang="ro-RO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cția</a:t>
                </a:r>
                <a:endParaRPr lang="ro-RO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o-RO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𝑖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ro-RO" sz="2400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≤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𝐺</m:t>
                      </m:r>
                    </m:oMath>
                  </m:oMathPara>
                </a14:m>
                <a:endParaRPr lang="ro-RO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58" y="986118"/>
                <a:ext cx="11349062" cy="4594412"/>
              </a:xfrm>
              <a:prstGeom prst="rect">
                <a:avLst/>
              </a:prstGeom>
              <a:blipFill rotWithShape="0">
                <a:blip r:embed="rId2"/>
                <a:stretch>
                  <a:fillRect l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01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4158" y="581817"/>
            <a:ext cx="568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discret</a:t>
            </a:r>
            <a:r>
              <a:rPr lang="ro-RO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 a </a:t>
            </a:r>
            <a:r>
              <a:rPr lang="ro-RO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rucsacului</a:t>
            </a:r>
          </a:p>
        </p:txBody>
      </p:sp>
      <p:sp>
        <p:nvSpPr>
          <p:cNvPr id="7" name="Rectangle 6"/>
          <p:cNvSpPr/>
          <p:nvPr/>
        </p:nvSpPr>
        <p:spPr>
          <a:xfrm>
            <a:off x="614158" y="1438399"/>
            <a:ext cx="107082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acest caz se 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 se obține neapărat un 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 </a:t>
            </a:r>
            <a:r>
              <a:rPr lang="ro-RO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Greedy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care determină o soluție optimă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14158" y="2541203"/>
            <a:ext cx="107082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Exemplu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20, 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63,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75, 102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49, 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50,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50, 51</a:t>
            </a: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G: 100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ția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optimă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se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ține prin alegerea obiectelor 2 și 3, valoare totală = 138</a:t>
            </a: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Soluția obținută folosind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tehnica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Greedy: se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ține prin alegerea obiectelor 1 și 4, valoare totală = 122</a:t>
            </a:r>
          </a:p>
          <a:p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Rezolvarea folosind acest algoritm este una de tip </a:t>
            </a:r>
            <a:r>
              <a:rPr lang="ro-RO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Greedy</a:t>
            </a:r>
            <a:r>
              <a:rPr lang="ro-RO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euristic.</a:t>
            </a:r>
            <a:endParaRPr lang="en-US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246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Descrierea cursului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1214846"/>
            <a:ext cx="9827285" cy="5342707"/>
          </a:xfrm>
        </p:spPr>
        <p:txBody>
          <a:bodyPr>
            <a:normAutofit/>
          </a:bodyPr>
          <a:lstStyle/>
          <a:p>
            <a:r>
              <a:rPr lang="ro-RO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Tehnica GREEDY</a:t>
            </a:r>
          </a:p>
          <a:p>
            <a:pPr lvl="1"/>
            <a:r>
              <a:rPr lang="ro-RO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Prezentare generală a metodei</a:t>
            </a:r>
          </a:p>
          <a:p>
            <a:pPr lvl="1"/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 caracteristice ale strategiei </a:t>
            </a:r>
            <a:r>
              <a:rPr lang="ro-RO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greedy</a:t>
            </a:r>
            <a:endParaRPr lang="ro-RO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ro-RO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Principiul optimalității (substructură optimă) &amp; principiul alegerii </a:t>
            </a:r>
            <a:r>
              <a:rPr lang="ro-RO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ro-RO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reedy</a:t>
            </a:r>
            <a:endParaRPr lang="ro-RO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 spectacolelor. Corectitudinea algoritmului</a:t>
            </a:r>
          </a:p>
          <a:p>
            <a:pPr lvl="1"/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 ale strategiei </a:t>
            </a:r>
            <a:r>
              <a:rPr lang="ro-RO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ro-RO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reedy</a:t>
            </a:r>
            <a:endParaRPr lang="ro-RO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Proprietatea de alegere </a:t>
            </a:r>
            <a:r>
              <a:rPr lang="ro-RO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Greedy</a:t>
            </a:r>
            <a:endParaRPr lang="ro-RO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Substructură optimă</a:t>
            </a:r>
          </a:p>
          <a:p>
            <a:pPr lvl="1"/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Minimizarea timpului mediu de </a:t>
            </a:r>
            <a:r>
              <a:rPr lang="ro-RO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asteptare</a:t>
            </a:r>
            <a:endParaRPr lang="ro-RO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Interclasarea optimală a mai multor șiruri sortate</a:t>
            </a:r>
          </a:p>
          <a:p>
            <a:pPr lvl="1"/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Arborele </a:t>
            </a:r>
            <a:r>
              <a:rPr lang="ro-RO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Huffman</a:t>
            </a:r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seminar</a:t>
            </a:r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614158" y="407895"/>
                <a:ext cx="11349062" cy="459441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endParaRPr lang="ro-RO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TEOREMĂ</a:t>
                </a:r>
              </a:p>
              <a:p>
                <a:endParaRPr lang="ro-RO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Dacă </a:t>
                </a:r>
                <a14:m>
                  <m:oMath xmlns:m="http://schemas.openxmlformats.org/officeDocument/2006/math">
                    <m:r>
                      <a:rPr lang="ro-RO" sz="2400" i="1" dirty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𝑐𝑜𝑠𝑡</m:t>
                    </m:r>
                    <m:r>
                      <a:rPr lang="ro-RO" sz="2400" i="1" dirty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</m:oMath>
                </a14:m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este costul încărcării de către algoritm și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ro-RO" sz="2400" i="1" dirty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𝑐𝑜𝑠𝑡</m:t>
                        </m:r>
                      </m:e>
                      <m:sup>
                        <m:r>
                          <a:rPr lang="ro-RO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este costul optim atunci</a:t>
                </a:r>
              </a:p>
              <a:p>
                <a:endParaRPr lang="ro-RO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1</m:t>
                      </m:r>
                      <m:r>
                        <a:rPr lang="ro-RO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≤</m:t>
                      </m:r>
                      <m:f>
                        <m:fPr>
                          <m:ctrlPr>
                            <a:rPr lang="ro-RO" sz="240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o-RO" sz="240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𝑐𝑜𝑠𝑡</m:t>
                              </m:r>
                            </m:e>
                            <m:sup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ro-RO" sz="2400" b="0" i="1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𝑐𝑜𝑠𝑡</m:t>
                          </m:r>
                        </m:den>
                      </m:f>
                      <m:r>
                        <a:rPr lang="ro-R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&lt;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2</m:t>
                      </m:r>
                    </m:oMath>
                  </m:oMathPara>
                </a14:m>
                <a:endParaRPr lang="ro-RO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58" y="407895"/>
                <a:ext cx="11349062" cy="4594412"/>
              </a:xfrm>
              <a:prstGeom prst="rect">
                <a:avLst/>
              </a:prstGeom>
              <a:blipFill rotWithShape="0">
                <a:blip r:embed="rId2"/>
                <a:stretch>
                  <a:fillRect l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76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Întrebări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61" y="478843"/>
            <a:ext cx="11698290" cy="892757"/>
          </a:xfrm>
        </p:spPr>
        <p:txBody>
          <a:bodyPr/>
          <a:lstStyle/>
          <a:p>
            <a:r>
              <a:rPr lang="ro-RO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Prezentarea generală a metodei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6824" y="1371600"/>
            <a:ext cx="10933622" cy="5042263"/>
          </a:xfrm>
        </p:spPr>
        <p:txBody>
          <a:bodyPr>
            <a:normAutofit/>
          </a:bodyPr>
          <a:lstStyle/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Tehnica 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Greedy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determină soluția unei probleme de optimizare pe baza alegerii unui optim local. </a:t>
            </a: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Alegerea se face fără revenire, componentă cu componentă în soluția finală.</a:t>
            </a: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Folosirea criteriului de alegere se face pe setul de date de intrare, eventual cu o pregătire prealabilă a acestora.</a:t>
            </a: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 de rezolvare al problemelor este construcția soluției componentă cu componentă, plecându-se inițial de la mulțimea vidă.</a:t>
            </a: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Dacă o componentă satisface criteriul de alegere corespunzător configurației curente atunci aceasta participă la soluția finală.</a:t>
            </a: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Pentru a alege o astfel de componentă trebuie să ne asigurăm că alegerea optimului local conduce la optimul global.</a:t>
            </a:r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96824" y="1371601"/>
            <a:ext cx="10933622" cy="1946366"/>
          </a:xfrm>
        </p:spPr>
        <p:txBody>
          <a:bodyPr>
            <a:normAutofit/>
          </a:bodyPr>
          <a:lstStyle/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Posibilul inconvenient al acestei tehnici constă în faptul că alegerea pe baza unui criteriu de optim local nu conduce întotdeauna spre un optim global.</a:t>
            </a: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acest spirit, metoda aleasă trebuie însoțită de demonstrația faptului că soluția obținută pe baza alegerii optimelor locale este în final un optim global </a:t>
            </a:r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35" y="3317967"/>
            <a:ext cx="10058400" cy="3441249"/>
          </a:xfrm>
          <a:prstGeom prst="rect">
            <a:avLst/>
          </a:prstGeom>
        </p:spPr>
      </p:pic>
      <p:pic>
        <p:nvPicPr>
          <p:cNvPr id="18" name="Picture 2" descr="http://3.bp.blogspot.com/_BhFZ4pTFWFY/TGwFV_T3mqI/AAAAAAAAAWs/Q31pJnU1QxA/s320/packman+nasirte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20" y="4301805"/>
            <a:ext cx="742410" cy="73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24.media.tumblr.com/tumblr_m9u70fDCs91r6t9u5o1_50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19" y="174812"/>
            <a:ext cx="9717945" cy="86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74756" y="1162596"/>
            <a:ext cx="10933622" cy="1946366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Greedy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conduc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multe cazuri la soluții optime </a:t>
            </a:r>
          </a:p>
          <a:p>
            <a:pPr marL="0" indent="0">
              <a:buNone/>
            </a:pP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										… 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 nu întotdeauna</a:t>
            </a:r>
            <a:endParaRPr lang="ro-RO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Metoda 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Greedy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este destul de puternică și se aplică în probleme din multe domenii</a:t>
            </a:r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ro-RO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43300" lvl="8" indent="0">
              <a:buNone/>
            </a:pP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				</a:t>
            </a:r>
          </a:p>
          <a:p>
            <a:pPr marL="0" indent="0">
              <a:buNone/>
            </a:pPr>
            <a:endParaRPr lang="ro-RO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2" name="Picture 4" descr="http://25.media.tumblr.com/tumblr_m8lw3jhRXB1qfs9g4o1_50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690" y="3216538"/>
            <a:ext cx="5732688" cy="304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74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9006" y="126146"/>
            <a:ext cx="11743508" cy="749065"/>
          </a:xfrm>
        </p:spPr>
        <p:txBody>
          <a:bodyPr/>
          <a:lstStyle/>
          <a:p>
            <a:pPr algn="ctr"/>
            <a:r>
              <a:rPr lang="ro-RO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 spectacolelor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949" y="1528355"/>
                <a:ext cx="10933622" cy="3017519"/>
              </a:xfrm>
            </p:spPr>
            <p:txBody>
              <a:bodyPr>
                <a:noAutofit/>
              </a:bodyPr>
              <a:lstStyle/>
              <a:p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 dau n activități pentru care se cunosc momentele de început și de sfârșit(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ro-RO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ro-R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≤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). Orice activitate </a:t>
                </a:r>
                <a:r>
                  <a:rPr lang="ro-RO" sz="2400" i="1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 </a:t>
                </a:r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 desfășoară în intervalul 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ro-RO" sz="24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ro-RO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≤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Dou</a:t>
                </a:r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ă activități sunt compatibile dacă duratele lor de desfășurare sunt disjuncte.</a:t>
                </a:r>
              </a:p>
              <a:p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Activitățile folosesc aceeași resursă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sala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de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spectacole</a:t>
                </a:r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  <a:endParaRPr lang="en-US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cere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selectarea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unei</a:t>
                </a:r>
                <a:r>
                  <a:rPr lang="en-US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mul</a:t>
                </a:r>
                <a:r>
                  <a:rPr lang="ro-RO" sz="2400" dirty="0" err="1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țimi</a:t>
                </a:r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maximale de activități compatibile între ele.					</a:t>
                </a:r>
              </a:p>
              <a:p>
                <a:pPr marL="0" indent="0">
                  <a:buNone/>
                </a:pPr>
                <a:endParaRPr lang="ro-RO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949" y="1528355"/>
                <a:ext cx="10933622" cy="3017519"/>
              </a:xfrm>
              <a:blipFill rotWithShape="0">
                <a:blip r:embed="rId2"/>
                <a:stretch>
                  <a:fillRect l="-446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448492" y="779290"/>
            <a:ext cx="4776651" cy="7490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o-RO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 se dă și ce se cere?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13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13949" y="544159"/>
            <a:ext cx="9404723" cy="984196"/>
          </a:xfrm>
        </p:spPr>
        <p:txBody>
          <a:bodyPr/>
          <a:lstStyle/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Soluție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949" y="1528356"/>
                <a:ext cx="10933622" cy="892116"/>
              </a:xfrm>
            </p:spPr>
            <p:txBody>
              <a:bodyPr>
                <a:noAutofit/>
              </a:bodyPr>
              <a:lstStyle/>
              <a:p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Presupunem că activitățile sunt ordonate după timpul de terminare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2400" dirty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o-RO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ro-RO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ro-RO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1,</m:t>
                            </m:r>
                            <m:r>
                              <a:rPr lang="ro-RO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𝑛</m:t>
                            </m:r>
                          </m:e>
                        </m:acc>
                      </m:sub>
                    </m:sSub>
                  </m:oMath>
                </a14:m>
                <a:r>
                  <a:rPr lang="ro-RO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dacă nu, le ordonăm			</a:t>
                </a:r>
              </a:p>
              <a:p>
                <a:pPr marL="0" indent="0">
                  <a:buNone/>
                </a:pPr>
                <a:endParaRPr lang="ro-RO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949" y="1528356"/>
                <a:ext cx="10933622" cy="892116"/>
              </a:xfrm>
              <a:blipFill rotWithShape="0">
                <a:blip r:embed="rId2"/>
                <a:stretch>
                  <a:fillRect l="-446" t="-6849" r="-56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2635625"/>
            <a:ext cx="10058400" cy="3855308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652682" y="3872626"/>
            <a:ext cx="6104965" cy="1734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24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</a:t>
            </a:r>
            <a:r>
              <a:rPr lang="en-US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ultimul</a:t>
            </a:r>
            <a:r>
              <a:rPr lang="en-US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spectacol</a:t>
            </a:r>
            <a:r>
              <a:rPr lang="en-US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selectat</a:t>
            </a:r>
            <a:endParaRPr lang="en-US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spectacolul</a:t>
            </a:r>
            <a:r>
              <a:rPr lang="en-US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curent</a:t>
            </a:r>
            <a:endParaRPr lang="en-US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 = </a:t>
            </a:r>
            <a:r>
              <a:rPr lang="en-US" sz="24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</a:t>
            </a:r>
            <a:r>
              <a:rPr lang="ro-RO" sz="24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țimea</a:t>
            </a:r>
            <a:r>
              <a:rPr lang="ro-RO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spectacole selectate</a:t>
            </a:r>
            <a:r>
              <a:rPr lang="ro-RO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24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o-RO" sz="24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Wingdings 3" charset="2"/>
              <a:buNone/>
            </a:pPr>
            <a:endParaRPr lang="ro-RO" sz="24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0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3949" y="544159"/>
            <a:ext cx="9404723" cy="984196"/>
          </a:xfrm>
        </p:spPr>
        <p:txBody>
          <a:bodyPr/>
          <a:lstStyle/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Corectitudinea algoritmului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13949" y="1528356"/>
            <a:ext cx="10933622" cy="1470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o-RO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TEOREMĂ</a:t>
            </a:r>
          </a:p>
          <a:p>
            <a:pPr marL="0" indent="0">
              <a:buNone/>
            </a:pP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Algoritmul </a:t>
            </a:r>
            <a:r>
              <a:rPr lang="ro-RO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greedy</a:t>
            </a:r>
            <a:r>
              <a:rPr lang="ro-RO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(s, t)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determină soluția optimă pentru problema selectării activităților	</a:t>
            </a:r>
          </a:p>
          <a:p>
            <a:pPr marL="0" indent="0">
              <a:buNone/>
            </a:pPr>
            <a:endParaRPr lang="ro-RO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13949" y="2998694"/>
            <a:ext cx="10933622" cy="3294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o-RO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DEMONSTRAȚIE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ro-RO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Dacă activitățile sunt sortate după momentul terminării, atunci orice soluție optimă începe cu primul spectacol.</a:t>
            </a:r>
          </a:p>
          <a:p>
            <a:pPr marL="0" indent="0">
              <a:buNone/>
            </a:pP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2. Odată cu alegerea primei activități problema se reduce la determinarea soluției optime pentru activitățile neselectate compatibile cu activitatea 1.</a:t>
            </a:r>
          </a:p>
          <a:p>
            <a:pPr marL="0" indent="0">
              <a:buNone/>
            </a:pP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3. Inducție după numărul de alegeri făcute.</a:t>
            </a:r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Wingdings 3" charset="2"/>
              <a:buNone/>
            </a:pPr>
            <a:endParaRPr lang="ro-RO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Font typeface="Wingdings 3" charset="2"/>
              <a:buNone/>
            </a:pPr>
            <a:endParaRPr lang="ro-RO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4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3949" y="544159"/>
            <a:ext cx="9404723" cy="984196"/>
          </a:xfrm>
        </p:spPr>
        <p:txBody>
          <a:bodyPr/>
          <a:lstStyle/>
          <a:p>
            <a:r>
              <a:rPr lang="ro-RO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Elemente ale tehnicii GREEDY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3949" y="1528355"/>
            <a:ext cx="10933622" cy="3285691"/>
          </a:xfrm>
        </p:spPr>
        <p:txBody>
          <a:bodyPr>
            <a:noAutofit/>
          </a:bodyPr>
          <a:lstStyle/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algoritm 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Greedy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determină o soluție optimă a unei probleme pe baza unei succesiuni de alegeri.</a:t>
            </a: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fiecare moment al deciziei se alege un optim local.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</a:t>
            </a:r>
            <a:r>
              <a:rPr lang="ro-RO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tăm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astfel despre substructură optimă(o soluție optimă a problemei conține soluții optime ale subproblemelor)</a:t>
            </a:r>
          </a:p>
          <a:p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Dacă strategia aleasă nu conduce la o soluție optimă atunci vorbim despre o soluție </a:t>
            </a:r>
            <a:r>
              <a:rPr lang="ro-RO" sz="2400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Greedy</a:t>
            </a:r>
            <a:r>
              <a:rPr lang="ro-RO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euristică</a:t>
            </a:r>
            <a:r>
              <a:rPr lang="ro-RO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ro-RO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5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Course Overview (widescreen)</Template>
  <TotalTime>0</TotalTime>
  <Words>855</Words>
  <Application>Microsoft Office PowerPoint</Application>
  <PresentationFormat>Widescreen</PresentationFormat>
  <Paragraphs>156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Tahoma</vt:lpstr>
      <vt:lpstr>Wingdings</vt:lpstr>
      <vt:lpstr>Wingdings 3</vt:lpstr>
      <vt:lpstr>Ion</vt:lpstr>
      <vt:lpstr>Algoritmică</vt:lpstr>
      <vt:lpstr>Descrierea cursului </vt:lpstr>
      <vt:lpstr>Prezentarea generală a metodei</vt:lpstr>
      <vt:lpstr>PowerPoint Presentation</vt:lpstr>
      <vt:lpstr>PowerPoint Presentation</vt:lpstr>
      <vt:lpstr>Problema spectacolelor</vt:lpstr>
      <vt:lpstr>Soluție</vt:lpstr>
      <vt:lpstr>Corectitudinea algoritmului</vt:lpstr>
      <vt:lpstr>Elemente ale tehnicii GREEDY</vt:lpstr>
      <vt:lpstr>PowerPoint Presentation</vt:lpstr>
      <vt:lpstr>PowerPoint Presentation</vt:lpstr>
      <vt:lpstr>Problema restului</vt:lpstr>
      <vt:lpstr>PowerPoint Presentation</vt:lpstr>
      <vt:lpstr>Minimizarea timpului de așteptare</vt:lpstr>
      <vt:lpstr>PowerPoint Presentation</vt:lpstr>
      <vt:lpstr>Interclasarea optimă a n șiruri ordonate</vt:lpstr>
      <vt:lpstr>Problema rucsacului</vt:lpstr>
      <vt:lpstr>PowerPoint Presentation</vt:lpstr>
      <vt:lpstr>PowerPoint Presentation</vt:lpstr>
      <vt:lpstr>PowerPoint Presentation</vt:lpstr>
      <vt:lpstr>Întrebări?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2012-10-08T06:12:11Z</dcterms:created>
  <dcterms:modified xsi:type="dcterms:W3CDTF">2012-11-05T00:06:14Z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