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Economica" panose="020B0604020202020204" charset="0"/>
      <p:regular r:id="rId12"/>
      <p:bold r:id="rId13"/>
      <p:italic r:id="rId14"/>
      <p:boldItalic r:id="rId15"/>
    </p:embeddedFont>
    <p:embeddedFont>
      <p:font typeface="Open Sans" panose="020B060402020202020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Merriweather" panose="020B0604020202020204" charset="-18"/>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6" d="100"/>
          <a:sy n="116" d="100"/>
        </p:scale>
        <p:origin x="-413"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583000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9d1af2e2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9d1af2e2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9d1af2e23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9d1af2e2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9d1af2e23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9d1af2e2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9d1af2e2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9d1af2e2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9d1af2e23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9d1af2e2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9d1af2e2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9d1af2e2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9d1af2e2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9d1af2e2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9d1af2e2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9d1af2e2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bot.com/interfaces-part-1/#emptyinterfac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olang.org/pkg/reflec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capital-one-tech/learning-to-use-go-reflection-822a0aed74b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
                <a:latin typeface="Georgia"/>
                <a:ea typeface="Georgia"/>
                <a:cs typeface="Georgia"/>
                <a:sym typeface="Georgia"/>
              </a:rPr>
              <a:t>GO Reflection</a:t>
            </a:r>
            <a:endParaRPr>
              <a:latin typeface="Georgia"/>
              <a:ea typeface="Georgia"/>
              <a:cs typeface="Georgia"/>
              <a:sym typeface="Georgia"/>
            </a:endParaRPr>
          </a:p>
        </p:txBody>
      </p:sp>
      <p:sp>
        <p:nvSpPr>
          <p:cNvPr id="63" name="Google Shape;63;p13"/>
          <p:cNvSpPr txBox="1">
            <a:spLocks noGrp="1"/>
          </p:cNvSpPr>
          <p:nvPr>
            <p:ph type="subTitle" idx="1"/>
          </p:nvPr>
        </p:nvSpPr>
        <p:spPr>
          <a:xfrm>
            <a:off x="3095625" y="3318975"/>
            <a:ext cx="3206100" cy="9603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ro" sz="1100">
                <a:latin typeface="Georgia"/>
                <a:ea typeface="Georgia"/>
                <a:cs typeface="Georgia"/>
                <a:sym typeface="Georgia"/>
              </a:rPr>
              <a:t>Realizat de:</a:t>
            </a:r>
            <a:endParaRPr sz="1100">
              <a:latin typeface="Georgia"/>
              <a:ea typeface="Georgia"/>
              <a:cs typeface="Georgia"/>
              <a:sym typeface="Georgia"/>
            </a:endParaRPr>
          </a:p>
          <a:p>
            <a:pPr marL="457200" lvl="0" indent="0" algn="r" rtl="0">
              <a:spcBef>
                <a:spcPts val="0"/>
              </a:spcBef>
              <a:spcAft>
                <a:spcPts val="0"/>
              </a:spcAft>
              <a:buNone/>
            </a:pPr>
            <a:r>
              <a:rPr lang="ro" sz="1100">
                <a:latin typeface="Georgia"/>
                <a:ea typeface="Georgia"/>
                <a:cs typeface="Georgia"/>
                <a:sym typeface="Georgia"/>
              </a:rPr>
              <a:t>Patrunjel Ana-Maria</a:t>
            </a:r>
            <a:endParaRPr sz="1100">
              <a:latin typeface="Georgia"/>
              <a:ea typeface="Georgia"/>
              <a:cs typeface="Georgia"/>
              <a:sym typeface="Georgia"/>
            </a:endParaRPr>
          </a:p>
          <a:p>
            <a:pPr marL="914400" lvl="0" indent="457200" algn="r" rtl="0">
              <a:spcBef>
                <a:spcPts val="0"/>
              </a:spcBef>
              <a:spcAft>
                <a:spcPts val="0"/>
              </a:spcAft>
              <a:buNone/>
            </a:pPr>
            <a:r>
              <a:rPr lang="ro" sz="1100">
                <a:latin typeface="Georgia"/>
                <a:ea typeface="Georgia"/>
                <a:cs typeface="Georgia"/>
                <a:sym typeface="Georgia"/>
              </a:rPr>
              <a:t>Rusu Stefania-Madalina</a:t>
            </a:r>
            <a:endParaRPr sz="1100">
              <a:latin typeface="Georgia"/>
              <a:ea typeface="Georgia"/>
              <a:cs typeface="Georgia"/>
              <a:sym typeface="Georgia"/>
            </a:endParaRPr>
          </a:p>
          <a:p>
            <a:pPr marL="914400" lvl="0" indent="457200" algn="r" rtl="0">
              <a:spcBef>
                <a:spcPts val="0"/>
              </a:spcBef>
              <a:spcAft>
                <a:spcPts val="0"/>
              </a:spcAft>
              <a:buNone/>
            </a:pPr>
            <a:r>
              <a:rPr lang="ro" sz="1100">
                <a:latin typeface="Georgia"/>
                <a:ea typeface="Georgia"/>
                <a:cs typeface="Georgia"/>
                <a:sym typeface="Georgia"/>
              </a:rPr>
              <a:t>Stingu Dan</a:t>
            </a:r>
            <a:endParaRPr sz="1100">
              <a:latin typeface="Georgia"/>
              <a:ea typeface="Georgia"/>
              <a:cs typeface="Georgia"/>
              <a:sym typeface="Georgia"/>
            </a:endParaRPr>
          </a:p>
        </p:txBody>
      </p:sp>
      <p:pic>
        <p:nvPicPr>
          <p:cNvPr id="64" name="Google Shape;64;p13"/>
          <p:cNvPicPr preferRelativeResize="0"/>
          <p:nvPr/>
        </p:nvPicPr>
        <p:blipFill>
          <a:blip r:embed="rId3">
            <a:alphaModFix/>
          </a:blip>
          <a:stretch>
            <a:fillRect/>
          </a:stretch>
        </p:blipFill>
        <p:spPr>
          <a:xfrm>
            <a:off x="2857500" y="985875"/>
            <a:ext cx="1332950" cy="12763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040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500"/>
              </a:spcAft>
              <a:buNone/>
            </a:pPr>
            <a:r>
              <a:rPr lang="ro" sz="3000" b="1">
                <a:solidFill>
                  <a:srgbClr val="2E2E2E"/>
                </a:solidFill>
              </a:rPr>
              <a:t>Ce este reflectia (reflection)?</a:t>
            </a:r>
            <a:endParaRPr sz="3000" b="1"/>
          </a:p>
        </p:txBody>
      </p:sp>
      <p:sp>
        <p:nvSpPr>
          <p:cNvPr id="70" name="Google Shape;70;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 sz="1600">
                <a:latin typeface="Georgia"/>
                <a:ea typeface="Georgia"/>
                <a:cs typeface="Georgia"/>
                <a:sym typeface="Georgia"/>
              </a:rPr>
              <a:t>Reflectia  ofera  programatorilor Go abilitatea de a examina tipurile variabilelor la runtime. Mai mult, le permite acesora sa examineze, sa modifice si sa creeze variabile, functii si structuri la runtime.</a:t>
            </a:r>
            <a:endParaRPr sz="1600">
              <a:highlight>
                <a:srgbClr val="FFFFFF"/>
              </a:highlight>
              <a:latin typeface="Georgia"/>
              <a:ea typeface="Georgia"/>
              <a:cs typeface="Georgia"/>
              <a:sym typeface="Georgia"/>
            </a:endParaRPr>
          </a:p>
          <a:p>
            <a:pPr marL="0" lvl="0" indent="0" algn="just" rtl="0">
              <a:spcBef>
                <a:spcPts val="1900"/>
              </a:spcBef>
              <a:spcAft>
                <a:spcPts val="0"/>
              </a:spcAft>
              <a:buNone/>
            </a:pPr>
            <a:r>
              <a:rPr lang="ro" sz="1600">
                <a:latin typeface="Georgia"/>
                <a:ea typeface="Georgia"/>
                <a:cs typeface="Georgia"/>
                <a:sym typeface="Georgia"/>
              </a:rPr>
              <a:t>Exista momente in care ne dorim  sa lucram cu variabilele la runtime si sa folosim informatii care nu existau in momentul scrierii codului. Poate dorim sa mapam datele dintr-un fisier sau network request-urile intr-o variabila, sau sa cream un tool care sa lucreze cu diferite tipuri de date. Pentru a putea rezolva aceste cerinte avem nevoie de </a:t>
            </a:r>
            <a:r>
              <a:rPr lang="ro" i="1">
                <a:latin typeface="Georgia"/>
                <a:ea typeface="Georgia"/>
                <a:cs typeface="Georgia"/>
                <a:sym typeface="Georgia"/>
              </a:rPr>
              <a:t>reflectie</a:t>
            </a:r>
            <a:r>
              <a:rPr lang="ro" sz="1600">
                <a:latin typeface="Georgia"/>
                <a:ea typeface="Georgia"/>
                <a:cs typeface="Georgia"/>
                <a:sym typeface="Georgia"/>
              </a:rPr>
              <a:t>.</a:t>
            </a:r>
            <a:endParaRPr sz="1600">
              <a:latin typeface="Georgia"/>
              <a:ea typeface="Georgia"/>
              <a:cs typeface="Georgia"/>
              <a:sym typeface="Georgia"/>
            </a:endParaRPr>
          </a:p>
          <a:p>
            <a:pPr marL="0" lvl="0" indent="0" algn="just" rtl="0">
              <a:spcBef>
                <a:spcPts val="0"/>
              </a:spcBef>
              <a:spcAft>
                <a:spcPts val="1900"/>
              </a:spcAft>
              <a:buNone/>
            </a:pPr>
            <a:endParaRPr sz="1600">
              <a:highlight>
                <a:srgbClr val="FFFFFF"/>
              </a:highlight>
              <a:latin typeface="Georgia"/>
              <a:ea typeface="Georgia"/>
              <a:cs typeface="Georgia"/>
              <a:sym typeface="Georgia"/>
            </a:endParaRPr>
          </a:p>
        </p:txBody>
      </p:sp>
      <p:pic>
        <p:nvPicPr>
          <p:cNvPr id="71" name="Google Shape;71;p14"/>
          <p:cNvPicPr preferRelativeResize="0"/>
          <p:nvPr/>
        </p:nvPicPr>
        <p:blipFill>
          <a:blip r:embed="rId3">
            <a:alphaModFix/>
          </a:blip>
          <a:stretch>
            <a:fillRect/>
          </a:stretch>
        </p:blipFill>
        <p:spPr>
          <a:xfrm>
            <a:off x="311700" y="3967600"/>
            <a:ext cx="8520599" cy="7998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sz="3000" b="1"/>
              <a:t>Sa ne reamintim cate ceva despre tipurile de date...</a:t>
            </a:r>
            <a:endParaRPr sz="3000" b="1"/>
          </a:p>
        </p:txBody>
      </p:sp>
      <p:sp>
        <p:nvSpPr>
          <p:cNvPr id="77" name="Google Shape;77;p15"/>
          <p:cNvSpPr txBox="1">
            <a:spLocks noGrp="1"/>
          </p:cNvSpPr>
          <p:nvPr>
            <p:ph type="body" idx="1"/>
          </p:nvPr>
        </p:nvSpPr>
        <p:spPr>
          <a:xfrm>
            <a:off x="311700" y="1272850"/>
            <a:ext cx="8520600" cy="335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o" sz="1600">
                <a:latin typeface="Georgia"/>
                <a:ea typeface="Georgia"/>
                <a:cs typeface="Georgia"/>
                <a:sym typeface="Georgia"/>
              </a:rPr>
              <a:t>Fiecare variabila are un tip static, adica exact un tip cunoscut si stabilit in timpul compilarii: int, floar32, *MyType, []byte etc.</a:t>
            </a:r>
            <a:endParaRPr sz="1600">
              <a:latin typeface="Georgia"/>
              <a:ea typeface="Georgia"/>
              <a:cs typeface="Georgia"/>
              <a:sym typeface="Georgia"/>
            </a:endParaRPr>
          </a:p>
          <a:p>
            <a:pPr marL="0" lvl="0" indent="0" algn="just" rtl="0">
              <a:spcBef>
                <a:spcPts val="0"/>
              </a:spcBef>
              <a:spcAft>
                <a:spcPts val="0"/>
              </a:spcAft>
              <a:buNone/>
            </a:pPr>
            <a:endParaRPr sz="1600">
              <a:latin typeface="Georgia"/>
              <a:ea typeface="Georgia"/>
              <a:cs typeface="Georgia"/>
              <a:sym typeface="Georgia"/>
            </a:endParaRPr>
          </a:p>
          <a:p>
            <a:pPr marL="0" lvl="0" indent="0" algn="just" rtl="0">
              <a:spcBef>
                <a:spcPts val="0"/>
              </a:spcBef>
              <a:spcAft>
                <a:spcPts val="0"/>
              </a:spcAft>
              <a:buNone/>
            </a:pPr>
            <a:r>
              <a:rPr lang="ro" sz="1600">
                <a:latin typeface="Georgia"/>
                <a:ea typeface="Georgia"/>
                <a:cs typeface="Georgia"/>
                <a:sym typeface="Georgia"/>
              </a:rPr>
              <a:t>O categorie importanta de tipuri de date este interface, care reprezinta un set de metode. O variabila de tipul interface poate stoca orice valoare concreta (nu si interface) atat timp cat valoarea acesteia implementeaza metodele variabilei interface.</a:t>
            </a:r>
            <a:endParaRPr sz="1600">
              <a:latin typeface="Georgia"/>
              <a:ea typeface="Georgia"/>
              <a:cs typeface="Georgia"/>
              <a:sym typeface="Georgia"/>
            </a:endParaRPr>
          </a:p>
          <a:p>
            <a:pPr marL="0" lvl="0" indent="0" algn="just" rtl="0">
              <a:spcBef>
                <a:spcPts val="0"/>
              </a:spcBef>
              <a:spcAft>
                <a:spcPts val="0"/>
              </a:spcAft>
              <a:buNone/>
            </a:pPr>
            <a:endParaRPr sz="1600">
              <a:latin typeface="Georgia"/>
              <a:ea typeface="Georgia"/>
              <a:cs typeface="Georgia"/>
              <a:sym typeface="Georgia"/>
            </a:endParaRPr>
          </a:p>
          <a:p>
            <a:pPr marL="0" lvl="0" indent="0" algn="just" rtl="0">
              <a:spcBef>
                <a:spcPts val="0"/>
              </a:spcBef>
              <a:spcAft>
                <a:spcPts val="0"/>
              </a:spcAft>
              <a:buNone/>
            </a:pPr>
            <a:r>
              <a:rPr lang="ro" sz="1600">
                <a:latin typeface="Georgia"/>
                <a:ea typeface="Georgia"/>
                <a:cs typeface="Georgia"/>
                <a:sym typeface="Georgia"/>
              </a:rPr>
              <a:t>Variabilele interface din Go NU sunt dinamice. Acestea sunt statice: o variabila interface are mereu acelasi tip static si chiar daca la runtime tipul variabilei se va schimba, valoarea acesteia va satisface mereu tipul variabilei si anume interface.</a:t>
            </a:r>
            <a:endParaRPr sz="1600">
              <a:solidFill>
                <a:srgbClr val="222222"/>
              </a:solidFill>
              <a:highlight>
                <a:srgbClr val="FFFFFF"/>
              </a:highlight>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63137" y="644846"/>
            <a:ext cx="8700731"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sz="3000" b="1" dirty="0"/>
              <a:t>De ce este nevoie sa inspectam o variabila si sa ii cunoastem tipul?</a:t>
            </a:r>
            <a:endParaRPr sz="3000" b="1" dirty="0"/>
          </a:p>
        </p:txBody>
      </p:sp>
      <p:sp>
        <p:nvSpPr>
          <p:cNvPr id="83" name="Google Shape;83;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600" dirty="0">
              <a:latin typeface="Georgia"/>
              <a:ea typeface="Georgia"/>
              <a:cs typeface="Georgia"/>
              <a:sym typeface="Georgia"/>
            </a:endParaRPr>
          </a:p>
          <a:p>
            <a:pPr marL="0" lvl="0" indent="0" algn="just" rtl="0">
              <a:spcBef>
                <a:spcPts val="0"/>
              </a:spcBef>
              <a:spcAft>
                <a:spcPts val="0"/>
              </a:spcAft>
              <a:buNone/>
            </a:pPr>
            <a:r>
              <a:rPr lang="ro" sz="1600" dirty="0">
                <a:latin typeface="Georgia"/>
                <a:ea typeface="Georgia"/>
                <a:cs typeface="Georgia"/>
                <a:sym typeface="Georgia"/>
              </a:rPr>
              <a:t>Sa spunem ca vrem sa scriem o functie care sa functioneze pe orice structura. Singurul mod de a face acest lucru este sa examinam tipul argumentului  pasat structurii la runtime, sa ii identificam campurile si apoi sa creem un query</a:t>
            </a:r>
            <a:r>
              <a:rPr lang="ro" sz="1600" dirty="0">
                <a:solidFill>
                  <a:srgbClr val="3A4145"/>
                </a:solidFill>
                <a:highlight>
                  <a:srgbClr val="FFFFFF"/>
                </a:highlight>
                <a:latin typeface="Georgia"/>
                <a:ea typeface="Georgia"/>
                <a:cs typeface="Georgia"/>
                <a:sym typeface="Georgia"/>
              </a:rPr>
              <a:t>. </a:t>
            </a:r>
            <a:r>
              <a:rPr lang="ro" sz="1600" dirty="0">
                <a:solidFill>
                  <a:srgbClr val="000000"/>
                </a:solidFill>
                <a:highlight>
                  <a:srgbClr val="FFFFFF"/>
                </a:highlight>
                <a:latin typeface="Georgia"/>
                <a:ea typeface="Georgia"/>
                <a:cs typeface="Georgia"/>
                <a:sym typeface="Georgia"/>
              </a:rPr>
              <a:t>Aici intervine reflectia.</a:t>
            </a:r>
            <a:endParaRPr sz="1600" dirty="0">
              <a:solidFill>
                <a:srgbClr val="000000"/>
              </a:solidFill>
              <a:highlight>
                <a:srgbClr val="FFFFFF"/>
              </a:highlight>
              <a:latin typeface="Georgia"/>
              <a:ea typeface="Georgia"/>
              <a:cs typeface="Georgia"/>
              <a:sym typeface="Georgia"/>
            </a:endParaRPr>
          </a:p>
          <a:p>
            <a:pPr marL="0" lvl="0" indent="0" algn="just" rtl="0">
              <a:spcBef>
                <a:spcPts val="0"/>
              </a:spcBef>
              <a:spcAft>
                <a:spcPts val="0"/>
              </a:spcAft>
              <a:buNone/>
            </a:pPr>
            <a:endParaRPr sz="1600" dirty="0">
              <a:solidFill>
                <a:srgbClr val="000000"/>
              </a:solidFill>
              <a:highlight>
                <a:srgbClr val="FFFFFF"/>
              </a:highlight>
              <a:latin typeface="Georgia"/>
              <a:ea typeface="Georgia"/>
              <a:cs typeface="Georgia"/>
              <a:sym typeface="Georgia"/>
            </a:endParaRPr>
          </a:p>
          <a:p>
            <a:pPr marL="0" lvl="0" indent="0" algn="just" rtl="0">
              <a:spcBef>
                <a:spcPts val="0"/>
              </a:spcBef>
              <a:spcAft>
                <a:spcPts val="0"/>
              </a:spcAft>
              <a:buNone/>
            </a:pPr>
            <a:endParaRPr sz="1600" dirty="0">
              <a:solidFill>
                <a:srgbClr val="000000"/>
              </a:solidFill>
              <a:highlight>
                <a:srgbClr val="FFFFFF"/>
              </a:highlight>
              <a:latin typeface="Georgia"/>
              <a:ea typeface="Georgia"/>
              <a:cs typeface="Georgia"/>
              <a:sym typeface="Georgia"/>
            </a:endParaRPr>
          </a:p>
          <a:p>
            <a:pPr marL="0" lvl="0" indent="0" algn="ctr" rtl="0">
              <a:spcBef>
                <a:spcPts val="0"/>
              </a:spcBef>
              <a:spcAft>
                <a:spcPts val="0"/>
              </a:spcAft>
              <a:buNone/>
            </a:pPr>
            <a:endParaRPr dirty="0">
              <a:solidFill>
                <a:srgbClr val="000000"/>
              </a:solidFill>
              <a:highlight>
                <a:srgbClr val="FFFFFF"/>
              </a:highlight>
              <a:latin typeface="Georgia"/>
              <a:ea typeface="Georgia"/>
              <a:cs typeface="Georgia"/>
              <a:sym typeface="Georgia"/>
            </a:endParaRPr>
          </a:p>
          <a:p>
            <a:pPr marL="0" lvl="0" indent="0" algn="ctr" rtl="0">
              <a:spcBef>
                <a:spcPts val="0"/>
              </a:spcBef>
              <a:spcAft>
                <a:spcPts val="0"/>
              </a:spcAft>
              <a:buNone/>
            </a:pPr>
            <a:r>
              <a:rPr lang="ro" dirty="0">
                <a:solidFill>
                  <a:srgbClr val="000000"/>
                </a:solidFill>
                <a:highlight>
                  <a:srgbClr val="FFFFFF"/>
                </a:highlight>
                <a:latin typeface="Georgia"/>
                <a:ea typeface="Georgia"/>
                <a:cs typeface="Georgia"/>
                <a:sym typeface="Georgia"/>
              </a:rPr>
              <a:t>Hai sa </a:t>
            </a:r>
            <a:r>
              <a:rPr lang="ro" dirty="0" smtClean="0">
                <a:solidFill>
                  <a:srgbClr val="000000"/>
                </a:solidFill>
                <a:highlight>
                  <a:srgbClr val="FFFFFF"/>
                </a:highlight>
                <a:latin typeface="Georgia"/>
                <a:ea typeface="Georgia"/>
                <a:cs typeface="Georgia"/>
                <a:sym typeface="Georgia"/>
              </a:rPr>
              <a:t>vedem</a:t>
            </a:r>
            <a:r>
              <a:rPr lang="en-US" dirty="0" smtClean="0">
                <a:solidFill>
                  <a:srgbClr val="000000"/>
                </a:solidFill>
                <a:highlight>
                  <a:srgbClr val="FFFFFF"/>
                </a:highlight>
                <a:latin typeface="Georgia"/>
                <a:ea typeface="Georgia"/>
                <a:cs typeface="Georgia"/>
                <a:sym typeface="Georgia"/>
              </a:rPr>
              <a:t> </a:t>
            </a:r>
            <a:r>
              <a:rPr lang="ro" dirty="0" smtClean="0">
                <a:solidFill>
                  <a:srgbClr val="000000"/>
                </a:solidFill>
                <a:highlight>
                  <a:srgbClr val="FFFFFF"/>
                </a:highlight>
                <a:latin typeface="Georgia"/>
                <a:ea typeface="Georgia"/>
                <a:cs typeface="Georgia"/>
                <a:sym typeface="Georgia"/>
              </a:rPr>
              <a:t>cum </a:t>
            </a:r>
            <a:r>
              <a:rPr lang="ro" dirty="0">
                <a:solidFill>
                  <a:srgbClr val="000000"/>
                </a:solidFill>
                <a:highlight>
                  <a:srgbClr val="FFFFFF"/>
                </a:highlight>
                <a:latin typeface="Georgia"/>
                <a:ea typeface="Georgia"/>
                <a:cs typeface="Georgia"/>
                <a:sym typeface="Georgia"/>
              </a:rPr>
              <a:t>arata asta!</a:t>
            </a:r>
            <a:endParaRPr dirty="0">
              <a:solidFill>
                <a:srgbClr val="000000"/>
              </a:solidFill>
              <a:highlight>
                <a:srgbClr val="FFFFFF"/>
              </a:highlight>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sz="3000" b="1"/>
              <a:t>Legile Reflectiei</a:t>
            </a:r>
            <a:endParaRPr sz="3000" b="1"/>
          </a:p>
        </p:txBody>
      </p:sp>
      <p:sp>
        <p:nvSpPr>
          <p:cNvPr id="89" name="Google Shape;89;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ro" sz="1400" i="1">
                <a:solidFill>
                  <a:srgbClr val="000000"/>
                </a:solidFill>
                <a:latin typeface="Georgia"/>
                <a:ea typeface="Georgia"/>
                <a:cs typeface="Georgia"/>
                <a:sym typeface="Georgia"/>
              </a:rPr>
              <a:t>1. </a:t>
            </a:r>
            <a:r>
              <a:rPr lang="ro" sz="1400" i="1">
                <a:latin typeface="Georgia"/>
                <a:ea typeface="Georgia"/>
                <a:cs typeface="Georgia"/>
                <a:sym typeface="Georgia"/>
              </a:rPr>
              <a:t>Prin reflectie se poate pleca de la o valoare de tip interface si sa se obtina un obiect te tip reflection.</a:t>
            </a:r>
            <a:r>
              <a:rPr lang="ro" sz="1400" i="1">
                <a:solidFill>
                  <a:srgbClr val="000000"/>
                </a:solidFill>
                <a:latin typeface="Georgia"/>
                <a:ea typeface="Georgia"/>
                <a:cs typeface="Georgia"/>
                <a:sym typeface="Georgia"/>
              </a:rPr>
              <a:t> </a:t>
            </a:r>
            <a:endParaRPr sz="1400" i="1">
              <a:solidFill>
                <a:srgbClr val="000000"/>
              </a:solidFill>
              <a:latin typeface="Georgia"/>
              <a:ea typeface="Georgia"/>
              <a:cs typeface="Georgia"/>
              <a:sym typeface="Georgia"/>
            </a:endParaRPr>
          </a:p>
          <a:p>
            <a:pPr marL="0" lvl="0" indent="0" algn="r" rtl="0">
              <a:spcBef>
                <a:spcPts val="1200"/>
              </a:spcBef>
              <a:spcAft>
                <a:spcPts val="0"/>
              </a:spcAft>
              <a:buNone/>
            </a:pPr>
            <a:r>
              <a:rPr lang="ro" sz="1400">
                <a:solidFill>
                  <a:srgbClr val="000000"/>
                </a:solidFill>
                <a:latin typeface="Georgia"/>
                <a:ea typeface="Georgia"/>
                <a:cs typeface="Georgia"/>
                <a:sym typeface="Georgia"/>
              </a:rPr>
              <a:t>(</a:t>
            </a:r>
            <a:r>
              <a:rPr lang="ro" sz="1400">
                <a:solidFill>
                  <a:srgbClr val="222222"/>
                </a:solidFill>
                <a:highlight>
                  <a:srgbClr val="FFFFFF"/>
                </a:highlight>
                <a:latin typeface="Georgia"/>
                <a:ea typeface="Georgia"/>
                <a:cs typeface="Georgia"/>
                <a:sym typeface="Georgia"/>
              </a:rPr>
              <a:t>cu ajutorul a doua tipuri din pachetul reflect: </a:t>
            </a:r>
            <a:r>
              <a:rPr lang="ro" sz="1400" b="1">
                <a:solidFill>
                  <a:srgbClr val="222222"/>
                </a:solidFill>
                <a:highlight>
                  <a:srgbClr val="FFFFFF"/>
                </a:highlight>
                <a:latin typeface="Georgia"/>
                <a:ea typeface="Georgia"/>
                <a:cs typeface="Georgia"/>
                <a:sym typeface="Georgia"/>
              </a:rPr>
              <a:t>Type </a:t>
            </a:r>
            <a:r>
              <a:rPr lang="ro" sz="1400">
                <a:solidFill>
                  <a:srgbClr val="222222"/>
                </a:solidFill>
                <a:highlight>
                  <a:srgbClr val="FFFFFF"/>
                </a:highlight>
                <a:latin typeface="Georgia"/>
                <a:ea typeface="Georgia"/>
                <a:cs typeface="Georgia"/>
                <a:sym typeface="Georgia"/>
              </a:rPr>
              <a:t>si </a:t>
            </a:r>
            <a:r>
              <a:rPr lang="ro" sz="1400" b="1">
                <a:solidFill>
                  <a:srgbClr val="222222"/>
                </a:solidFill>
                <a:highlight>
                  <a:srgbClr val="FFFFFF"/>
                </a:highlight>
                <a:latin typeface="Georgia"/>
                <a:ea typeface="Georgia"/>
                <a:cs typeface="Georgia"/>
                <a:sym typeface="Georgia"/>
              </a:rPr>
              <a:t>Value</a:t>
            </a:r>
            <a:r>
              <a:rPr lang="ro"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marL="0" lvl="0" indent="0" algn="just" rtl="0">
              <a:spcBef>
                <a:spcPts val="1200"/>
              </a:spcBef>
              <a:spcAft>
                <a:spcPts val="0"/>
              </a:spcAft>
              <a:buNone/>
            </a:pPr>
            <a:r>
              <a:rPr lang="ro" sz="1400" i="1">
                <a:solidFill>
                  <a:srgbClr val="000000"/>
                </a:solidFill>
                <a:latin typeface="Georgia"/>
                <a:ea typeface="Georgia"/>
                <a:cs typeface="Georgia"/>
                <a:sym typeface="Georgia"/>
              </a:rPr>
              <a:t>2. Prin reflectie se poate pleca de la un obiect te tip reflection si sa se obtina o valoare de tip interface.</a:t>
            </a:r>
            <a:endParaRPr sz="1400" i="1">
              <a:solidFill>
                <a:srgbClr val="000000"/>
              </a:solidFill>
              <a:latin typeface="Georgia"/>
              <a:ea typeface="Georgia"/>
              <a:cs typeface="Georgia"/>
              <a:sym typeface="Georgia"/>
            </a:endParaRPr>
          </a:p>
          <a:p>
            <a:pPr marL="0" lvl="0" indent="0" algn="r" rtl="0">
              <a:spcBef>
                <a:spcPts val="1200"/>
              </a:spcBef>
              <a:spcAft>
                <a:spcPts val="0"/>
              </a:spcAft>
              <a:buNone/>
            </a:pPr>
            <a:r>
              <a:rPr lang="ro" sz="1400">
                <a:solidFill>
                  <a:srgbClr val="000000"/>
                </a:solidFill>
                <a:latin typeface="Georgia"/>
                <a:ea typeface="Georgia"/>
                <a:cs typeface="Georgia"/>
                <a:sym typeface="Georgia"/>
              </a:rPr>
              <a:t>(</a:t>
            </a:r>
            <a:r>
              <a:rPr lang="ro" sz="1400">
                <a:solidFill>
                  <a:srgbClr val="222222"/>
                </a:solidFill>
                <a:highlight>
                  <a:srgbClr val="FFFFFF"/>
                </a:highlight>
                <a:latin typeface="Georgia"/>
                <a:ea typeface="Georgia"/>
                <a:cs typeface="Georgia"/>
                <a:sym typeface="Georgia"/>
              </a:rPr>
              <a:t>folosind metoda </a:t>
            </a:r>
            <a:r>
              <a:rPr lang="ro" sz="1400" b="1">
                <a:solidFill>
                  <a:srgbClr val="222222"/>
                </a:solidFill>
                <a:highlight>
                  <a:srgbClr val="FFFFFF"/>
                </a:highlight>
                <a:latin typeface="Georgia"/>
                <a:ea typeface="Georgia"/>
                <a:cs typeface="Georgia"/>
                <a:sym typeface="Georgia"/>
              </a:rPr>
              <a:t>Interface</a:t>
            </a:r>
            <a:r>
              <a:rPr lang="ro"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marL="0" lvl="0" indent="0" algn="just" rtl="0">
              <a:spcBef>
                <a:spcPts val="1200"/>
              </a:spcBef>
              <a:spcAft>
                <a:spcPts val="0"/>
              </a:spcAft>
              <a:buNone/>
            </a:pPr>
            <a:r>
              <a:rPr lang="ro" sz="1400" i="1">
                <a:solidFill>
                  <a:srgbClr val="000000"/>
                </a:solidFill>
                <a:latin typeface="Georgia"/>
                <a:ea typeface="Georgia"/>
                <a:cs typeface="Georgia"/>
                <a:sym typeface="Georgia"/>
              </a:rPr>
              <a:t>3. Pentru a modifica un obiect de tip reflection, valoarea trebuie sa poata fi setabila.</a:t>
            </a:r>
            <a:endParaRPr sz="1400" i="1">
              <a:solidFill>
                <a:srgbClr val="000000"/>
              </a:solidFill>
              <a:latin typeface="Georgia"/>
              <a:ea typeface="Georgia"/>
              <a:cs typeface="Georgia"/>
              <a:sym typeface="Georgia"/>
            </a:endParaRPr>
          </a:p>
          <a:p>
            <a:pPr marL="914400" lvl="0" indent="457200" algn="r" rtl="0">
              <a:spcBef>
                <a:spcPts val="1200"/>
              </a:spcBef>
              <a:spcAft>
                <a:spcPts val="0"/>
              </a:spcAft>
              <a:buNone/>
            </a:pPr>
            <a:r>
              <a:rPr lang="ro" sz="1400">
                <a:solidFill>
                  <a:srgbClr val="000000"/>
                </a:solidFill>
                <a:latin typeface="Georgia"/>
                <a:ea typeface="Georgia"/>
                <a:cs typeface="Georgia"/>
                <a:sym typeface="Georgia"/>
              </a:rPr>
              <a:t>Daca vreau ca o functie sa modifice in mod direct valoarea unui parametru transmis, trebuie sa transmitem functiei adresa la care se gaseste parametrul.</a:t>
            </a:r>
            <a:endParaRPr sz="1400">
              <a:solidFill>
                <a:srgbClr val="000000"/>
              </a:solidFill>
              <a:latin typeface="Georgia"/>
              <a:ea typeface="Georgia"/>
              <a:cs typeface="Georgia"/>
              <a:sym typeface="Georgia"/>
            </a:endParaRPr>
          </a:p>
          <a:p>
            <a:pPr marL="0" lvl="0" indent="0" algn="l" rtl="0">
              <a:spcBef>
                <a:spcPts val="1200"/>
              </a:spcBef>
              <a:spcAft>
                <a:spcPts val="0"/>
              </a:spcAft>
              <a:buNone/>
            </a:pPr>
            <a:endParaRPr sz="1400" i="1">
              <a:solidFill>
                <a:srgbClr val="000000"/>
              </a:solidFill>
              <a:latin typeface="Georgia"/>
              <a:ea typeface="Georgia"/>
              <a:cs typeface="Georgia"/>
              <a:sym typeface="Georgia"/>
            </a:endParaRPr>
          </a:p>
          <a:p>
            <a:pPr marL="0" lvl="0" indent="0" algn="l" rtl="0">
              <a:spcBef>
                <a:spcPts val="1200"/>
              </a:spcBef>
              <a:spcAft>
                <a:spcPts val="0"/>
              </a:spcAft>
              <a:buNone/>
            </a:pPr>
            <a:endParaRPr sz="1400" i="1">
              <a:solidFill>
                <a:srgbClr val="000000"/>
              </a:solidFill>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endParaRPr sz="1400" i="1">
              <a:solidFill>
                <a:srgbClr val="000000"/>
              </a:solidFill>
              <a:latin typeface="Georgia"/>
              <a:ea typeface="Georgia"/>
              <a:cs typeface="Georgia"/>
              <a:sym typeface="Georgia"/>
            </a:endParaRPr>
          </a:p>
          <a:p>
            <a:pPr marL="0" lvl="0" indent="0" algn="l" rtl="0">
              <a:spcBef>
                <a:spcPts val="1200"/>
              </a:spcBef>
              <a:spcAft>
                <a:spcPts val="0"/>
              </a:spcAft>
              <a:buNone/>
            </a:pPr>
            <a:endParaRPr sz="1100" b="1">
              <a:solidFill>
                <a:srgbClr val="375EAB"/>
              </a:solidFill>
              <a:latin typeface="Arial"/>
              <a:ea typeface="Arial"/>
              <a:cs typeface="Arial"/>
              <a:sym typeface="Arial"/>
            </a:endParaRPr>
          </a:p>
          <a:p>
            <a:pPr marL="457200" lvl="0" indent="0" algn="l" rtl="0">
              <a:spcBef>
                <a:spcPts val="1200"/>
              </a:spcBef>
              <a:spcAft>
                <a:spcPts val="0"/>
              </a:spcAft>
              <a:buNone/>
            </a:pPr>
            <a:endParaRPr sz="1100" b="1">
              <a:solidFill>
                <a:srgbClr val="375EAB"/>
              </a:solidFill>
              <a:latin typeface="Arial"/>
              <a:ea typeface="Arial"/>
              <a:cs typeface="Arial"/>
              <a:sym typeface="Arial"/>
            </a:endParaRPr>
          </a:p>
          <a:p>
            <a:pPr marL="0" lvl="0" indent="0" algn="l" rtl="0">
              <a:spcBef>
                <a:spcPts val="2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86964"/>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Clr>
                <a:schemeClr val="dk1"/>
              </a:buClr>
              <a:buSzPts val="1100"/>
              <a:buFont typeface="Arial"/>
              <a:buNone/>
            </a:pPr>
            <a:r>
              <a:rPr lang="ro" sz="3000" b="1" dirty="0">
                <a:solidFill>
                  <a:srgbClr val="3A4145"/>
                </a:solidFill>
                <a:highlight>
                  <a:srgbClr val="FFFFFF"/>
                </a:highlight>
              </a:rPr>
              <a:t>The </a:t>
            </a:r>
            <a:r>
              <a:rPr lang="en-US" sz="3000" b="1" dirty="0" smtClean="0">
                <a:solidFill>
                  <a:srgbClr val="3A4145"/>
                </a:solidFill>
                <a:highlight>
                  <a:srgbClr val="FFFFFF"/>
                </a:highlight>
              </a:rPr>
              <a:t>reflect </a:t>
            </a:r>
            <a:r>
              <a:rPr lang="ro" sz="3000" b="1" dirty="0" smtClean="0">
                <a:solidFill>
                  <a:srgbClr val="3A4145"/>
                </a:solidFill>
                <a:highlight>
                  <a:srgbClr val="FFFFFF"/>
                </a:highlight>
              </a:rPr>
              <a:t>package</a:t>
            </a:r>
            <a:endParaRPr sz="3000" b="1" dirty="0"/>
          </a:p>
        </p:txBody>
      </p:sp>
      <p:sp>
        <p:nvSpPr>
          <p:cNvPr id="95" name="Google Shape;95;p18"/>
          <p:cNvSpPr txBox="1">
            <a:spLocks noGrp="1"/>
          </p:cNvSpPr>
          <p:nvPr>
            <p:ph type="body" idx="1"/>
          </p:nvPr>
        </p:nvSpPr>
        <p:spPr>
          <a:xfrm>
            <a:off x="311700" y="1051975"/>
            <a:ext cx="8520600" cy="38346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Georgia"/>
              <a:buChar char="●"/>
            </a:pPr>
            <a:r>
              <a:rPr lang="ro" sz="1600" dirty="0">
                <a:solidFill>
                  <a:srgbClr val="3A4145"/>
                </a:solidFill>
                <a:highlight>
                  <a:srgbClr val="FFFFFF"/>
                </a:highlight>
                <a:latin typeface="Georgia"/>
                <a:ea typeface="Georgia"/>
                <a:cs typeface="Georgia"/>
                <a:sym typeface="Georgia"/>
              </a:rPr>
              <a:t>implementeaza runtime reflection in Go. </a:t>
            </a:r>
            <a:endParaRPr sz="1600" dirty="0">
              <a:solidFill>
                <a:srgbClr val="3A4145"/>
              </a:solidFill>
              <a:highlight>
                <a:srgbClr val="FFFFFF"/>
              </a:highlight>
              <a:latin typeface="Georgia"/>
              <a:ea typeface="Georgia"/>
              <a:cs typeface="Georgia"/>
              <a:sym typeface="Georgia"/>
            </a:endParaRPr>
          </a:p>
          <a:p>
            <a:pPr marL="457200" lvl="0" indent="-330200" algn="just" rtl="0">
              <a:spcBef>
                <a:spcPts val="0"/>
              </a:spcBef>
              <a:spcAft>
                <a:spcPts val="0"/>
              </a:spcAft>
              <a:buSzPts val="1600"/>
              <a:buFont typeface="Georgia"/>
              <a:buChar char="●"/>
            </a:pPr>
            <a:r>
              <a:rPr lang="ro" sz="1600" dirty="0">
                <a:latin typeface="Georgia"/>
                <a:ea typeface="Georgia"/>
                <a:cs typeface="Georgia"/>
                <a:sym typeface="Georgia"/>
              </a:rPr>
              <a:t>ajuta la identificarea tipului concret si al valorii unei variabile </a:t>
            </a:r>
            <a:r>
              <a:rPr lang="ro" sz="1600" i="1" u="sng" dirty="0">
                <a:solidFill>
                  <a:srgbClr val="4A4A4A"/>
                </a:solidFill>
                <a:highlight>
                  <a:srgbClr val="FFFFFF"/>
                </a:highlight>
                <a:latin typeface="Georgia"/>
                <a:ea typeface="Georgia"/>
                <a:cs typeface="Georgia"/>
                <a:sym typeface="Georgia"/>
                <a:hlinkClick r:id="rId3"/>
              </a:rPr>
              <a:t>interface{}</a:t>
            </a:r>
            <a:r>
              <a:rPr lang="ro" sz="1600" dirty="0">
                <a:solidFill>
                  <a:srgbClr val="3A4145"/>
                </a:solidFill>
                <a:highlight>
                  <a:srgbClr val="FFFFFF"/>
                </a:highlight>
                <a:latin typeface="Georgia"/>
                <a:ea typeface="Georgia"/>
                <a:cs typeface="Georgia"/>
                <a:sym typeface="Georgia"/>
              </a:rPr>
              <a:t>. </a:t>
            </a:r>
            <a:endParaRPr sz="1350" dirty="0">
              <a:solidFill>
                <a:srgbClr val="3A4145"/>
              </a:solidFill>
              <a:highlight>
                <a:srgbClr val="FFFFFF"/>
              </a:highlight>
              <a:latin typeface="Georgia"/>
              <a:ea typeface="Georgia"/>
              <a:cs typeface="Georgia"/>
              <a:sym typeface="Georgia"/>
            </a:endParaRPr>
          </a:p>
          <a:p>
            <a:pPr marL="0" lvl="0" indent="0" algn="just" rtl="0">
              <a:spcBef>
                <a:spcPts val="1600"/>
              </a:spcBef>
              <a:spcAft>
                <a:spcPts val="0"/>
              </a:spcAft>
              <a:buNone/>
            </a:pPr>
            <a:r>
              <a:rPr lang="ro" sz="1600" dirty="0">
                <a:solidFill>
                  <a:srgbClr val="3A4145"/>
                </a:solidFill>
                <a:highlight>
                  <a:srgbClr val="FFFFFF"/>
                </a:highlight>
                <a:latin typeface="Georgia"/>
                <a:ea typeface="Georgia"/>
                <a:cs typeface="Georgia"/>
                <a:sym typeface="Georgia"/>
              </a:rPr>
              <a:t>Exista cateva tipuri si metode in pachetul reflect pe care ar fi bine sa le cunoastem:</a:t>
            </a:r>
            <a:endParaRPr sz="1600" dirty="0">
              <a:solidFill>
                <a:srgbClr val="3A4145"/>
              </a:solidFill>
              <a:highlight>
                <a:srgbClr val="FFFFFF"/>
              </a:highlight>
              <a:latin typeface="Georgia"/>
              <a:ea typeface="Georgia"/>
              <a:cs typeface="Georgia"/>
              <a:sym typeface="Georgia"/>
            </a:endParaRPr>
          </a:p>
          <a:p>
            <a:pPr marL="457200" lvl="0" indent="-317500" algn="just" rtl="0">
              <a:spcBef>
                <a:spcPts val="1600"/>
              </a:spcBef>
              <a:spcAft>
                <a:spcPts val="0"/>
              </a:spcAft>
              <a:buClr>
                <a:srgbClr val="3A4145"/>
              </a:buClr>
              <a:buSzPts val="1400"/>
              <a:buFont typeface="Georgia"/>
              <a:buAutoNum type="arabicPeriod"/>
            </a:pPr>
            <a:r>
              <a:rPr lang="ro" sz="1400" dirty="0">
                <a:solidFill>
                  <a:srgbClr val="2E2E2E"/>
                </a:solidFill>
                <a:latin typeface="Georgia"/>
                <a:ea typeface="Georgia"/>
                <a:cs typeface="Georgia"/>
                <a:sym typeface="Georgia"/>
              </a:rPr>
              <a:t>reflect.Type si reflect.Value</a:t>
            </a:r>
            <a:endParaRPr sz="1400" dirty="0">
              <a:solidFill>
                <a:srgbClr val="2E2E2E"/>
              </a:solidFill>
              <a:latin typeface="Georgia"/>
              <a:ea typeface="Georgia"/>
              <a:cs typeface="Georgia"/>
              <a:sym typeface="Georgia"/>
            </a:endParaRPr>
          </a:p>
          <a:p>
            <a:pPr marL="457200" lvl="0" indent="-317500" algn="just" rtl="0">
              <a:spcBef>
                <a:spcPts val="0"/>
              </a:spcBef>
              <a:spcAft>
                <a:spcPts val="0"/>
              </a:spcAft>
              <a:buClr>
                <a:srgbClr val="3A4145"/>
              </a:buClr>
              <a:buSzPts val="1400"/>
              <a:buFont typeface="Georgia"/>
              <a:buAutoNum type="arabicPeriod"/>
            </a:pPr>
            <a:r>
              <a:rPr lang="ro" sz="1400" dirty="0">
                <a:solidFill>
                  <a:srgbClr val="2E2E2E"/>
                </a:solidFill>
                <a:latin typeface="Georgia"/>
                <a:ea typeface="Georgia"/>
                <a:cs typeface="Georgia"/>
                <a:sym typeface="Georgia"/>
              </a:rPr>
              <a:t>reflect.Kind</a:t>
            </a:r>
            <a:endParaRPr sz="1400" dirty="0">
              <a:solidFill>
                <a:srgbClr val="2E2E2E"/>
              </a:solidFill>
              <a:latin typeface="Georgia"/>
              <a:ea typeface="Georgia"/>
              <a:cs typeface="Georgia"/>
              <a:sym typeface="Georgia"/>
            </a:endParaRPr>
          </a:p>
          <a:p>
            <a:pPr marL="457200" lvl="0" indent="-317500" algn="just" rtl="0">
              <a:spcBef>
                <a:spcPts val="0"/>
              </a:spcBef>
              <a:spcAft>
                <a:spcPts val="0"/>
              </a:spcAft>
              <a:buClr>
                <a:srgbClr val="3A4145"/>
              </a:buClr>
              <a:buSzPts val="1400"/>
              <a:buFont typeface="Georgia"/>
              <a:buAutoNum type="arabicPeriod"/>
            </a:pPr>
            <a:r>
              <a:rPr lang="ro" sz="1400" dirty="0">
                <a:solidFill>
                  <a:srgbClr val="2E2E2E"/>
                </a:solidFill>
                <a:latin typeface="Georgia"/>
                <a:ea typeface="Georgia"/>
                <a:cs typeface="Georgia"/>
                <a:sym typeface="Georgia"/>
              </a:rPr>
              <a:t>metodele NumField() si Field()</a:t>
            </a:r>
            <a:endParaRPr sz="1400" dirty="0">
              <a:solidFill>
                <a:srgbClr val="2E2E2E"/>
              </a:solidFill>
              <a:latin typeface="Georgia"/>
              <a:ea typeface="Georgia"/>
              <a:cs typeface="Georgia"/>
              <a:sym typeface="Georgia"/>
            </a:endParaRPr>
          </a:p>
          <a:p>
            <a:pPr marL="457200" lvl="0" indent="-317500" algn="just" rtl="0">
              <a:spcBef>
                <a:spcPts val="0"/>
              </a:spcBef>
              <a:spcAft>
                <a:spcPts val="0"/>
              </a:spcAft>
              <a:buClr>
                <a:srgbClr val="3A4145"/>
              </a:buClr>
              <a:buSzPts val="1400"/>
              <a:buFont typeface="Georgia"/>
              <a:buAutoNum type="arabicPeriod"/>
            </a:pPr>
            <a:r>
              <a:rPr lang="ro" sz="1400" dirty="0">
                <a:solidFill>
                  <a:srgbClr val="2E2E2E"/>
                </a:solidFill>
                <a:latin typeface="Georgia"/>
                <a:ea typeface="Georgia"/>
                <a:cs typeface="Georgia"/>
                <a:sym typeface="Georgia"/>
              </a:rPr>
              <a:t>metodele Int() si String() s.a.m.d.</a:t>
            </a:r>
            <a:endParaRPr sz="1400" dirty="0">
              <a:solidFill>
                <a:srgbClr val="2E2E2E"/>
              </a:solidFill>
              <a:latin typeface="Georgia"/>
              <a:ea typeface="Georgia"/>
              <a:cs typeface="Georgia"/>
              <a:sym typeface="Georgia"/>
            </a:endParaRPr>
          </a:p>
          <a:p>
            <a:pPr marL="457200" lvl="0" indent="0" algn="just" rtl="0">
              <a:spcBef>
                <a:spcPts val="400"/>
              </a:spcBef>
              <a:spcAft>
                <a:spcPts val="0"/>
              </a:spcAft>
              <a:buNone/>
            </a:pPr>
            <a:endParaRPr sz="1400" dirty="0">
              <a:solidFill>
                <a:srgbClr val="2E2E2E"/>
              </a:solidFill>
              <a:latin typeface="Georgia"/>
              <a:ea typeface="Georgia"/>
              <a:cs typeface="Georgia"/>
              <a:sym typeface="Georgia"/>
            </a:endParaRPr>
          </a:p>
          <a:p>
            <a:pPr marL="0" lvl="0" indent="0" algn="just" rtl="0">
              <a:spcBef>
                <a:spcPts val="400"/>
              </a:spcBef>
              <a:spcAft>
                <a:spcPts val="0"/>
              </a:spcAft>
              <a:buNone/>
            </a:pPr>
            <a:r>
              <a:rPr lang="ro" sz="1600" dirty="0">
                <a:highlight>
                  <a:srgbClr val="FFFFFF"/>
                </a:highlight>
                <a:latin typeface="Georgia"/>
                <a:ea typeface="Georgia"/>
                <a:cs typeface="Georgia"/>
                <a:sym typeface="Georgia"/>
              </a:rPr>
              <a:t>Daca o variabila este un pointer, map, slice, channel, sau array, poti afla tipul pe care il contin folosind varType.Elem().</a:t>
            </a:r>
            <a:endParaRPr sz="1600" dirty="0">
              <a:highlight>
                <a:srgbClr val="FFFFFF"/>
              </a:highlight>
              <a:latin typeface="Georgia"/>
              <a:ea typeface="Georgia"/>
              <a:cs typeface="Georgia"/>
              <a:sym typeface="Georgia"/>
            </a:endParaRPr>
          </a:p>
          <a:p>
            <a:pPr marL="0" lvl="0" indent="0" algn="r" rtl="0">
              <a:spcBef>
                <a:spcPts val="1600"/>
              </a:spcBef>
              <a:spcAft>
                <a:spcPts val="0"/>
              </a:spcAft>
              <a:buNone/>
            </a:pPr>
            <a:r>
              <a:rPr lang="ro" sz="1400" dirty="0">
                <a:highlight>
                  <a:srgbClr val="FFFFFF"/>
                </a:highlight>
                <a:latin typeface="Georgia"/>
                <a:ea typeface="Georgia"/>
                <a:cs typeface="Georgia"/>
                <a:sym typeface="Georgia"/>
              </a:rPr>
              <a:t>Vrei sa afli mai multe? Nu-i bai, noi avem solutia: </a:t>
            </a:r>
            <a:r>
              <a:rPr lang="ro" sz="1400" u="sng" dirty="0">
                <a:solidFill>
                  <a:schemeClr val="hlink"/>
                </a:solidFill>
                <a:latin typeface="Arial"/>
                <a:ea typeface="Arial"/>
                <a:cs typeface="Arial"/>
                <a:sym typeface="Arial"/>
                <a:hlinkClick r:id="rId4"/>
              </a:rPr>
              <a:t>Golang Reflection</a:t>
            </a:r>
            <a:endParaRPr sz="1400" dirty="0">
              <a:highlight>
                <a:srgbClr val="FFFFFF"/>
              </a:highlight>
              <a:latin typeface="Georgia"/>
              <a:ea typeface="Georgia"/>
              <a:cs typeface="Georgia"/>
              <a:sym typeface="Georgia"/>
            </a:endParaRPr>
          </a:p>
          <a:p>
            <a:pPr marL="457200" lvl="0" indent="0" algn="just" rtl="0">
              <a:spcBef>
                <a:spcPts val="1600"/>
              </a:spcBef>
              <a:spcAft>
                <a:spcPts val="1600"/>
              </a:spcAft>
              <a:buNone/>
            </a:pPr>
            <a:endParaRPr sz="1350" dirty="0">
              <a:solidFill>
                <a:srgbClr val="3A4145"/>
              </a:solidFill>
              <a:highlight>
                <a:srgbClr val="FFFFFF"/>
              </a:highlight>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4200"/>
              </a:spcBef>
              <a:spcAft>
                <a:spcPts val="0"/>
              </a:spcAft>
              <a:buNone/>
            </a:pPr>
            <a:r>
              <a:rPr lang="ro" sz="3000" b="1" dirty="0"/>
              <a:t>Making Without Make</a:t>
            </a:r>
            <a:endParaRPr sz="3000" dirty="0"/>
          </a:p>
        </p:txBody>
      </p:sp>
      <p:sp>
        <p:nvSpPr>
          <p:cNvPr id="101" name="Google Shape;101;p19"/>
          <p:cNvSpPr txBox="1">
            <a:spLocks noGrp="1"/>
          </p:cNvSpPr>
          <p:nvPr>
            <p:ph type="body" idx="1"/>
          </p:nvPr>
        </p:nvSpPr>
        <p:spPr>
          <a:xfrm>
            <a:off x="338013" y="1125726"/>
            <a:ext cx="8520600" cy="3722568"/>
          </a:xfrm>
          <a:prstGeom prst="rect">
            <a:avLst/>
          </a:prstGeom>
          <a:ln w="9525" cap="flat" cmpd="sng">
            <a:solidFill>
              <a:schemeClr val="bg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58000"/>
              </a:lnSpc>
              <a:spcBef>
                <a:spcPts val="600"/>
              </a:spcBef>
              <a:spcAft>
                <a:spcPts val="0"/>
              </a:spcAft>
              <a:buNone/>
            </a:pPr>
            <a:r>
              <a:rPr lang="ro" sz="1600" dirty="0">
                <a:highlight>
                  <a:srgbClr val="FFFFFF"/>
                </a:highlight>
                <a:latin typeface="Georgia"/>
                <a:ea typeface="Georgia"/>
                <a:cs typeface="Georgia"/>
                <a:sym typeface="Georgia"/>
              </a:rPr>
              <a:t>Pe langa crearea de instante folosind build-in si user-defined types, folosind reflection poti construi instante care in mod normal au nevoie de functia </a:t>
            </a:r>
            <a:r>
              <a:rPr lang="ro" sz="1600" i="1" dirty="0">
                <a:highlight>
                  <a:srgbClr val="FFFFFF"/>
                </a:highlight>
                <a:latin typeface="Georgia"/>
                <a:ea typeface="Georgia"/>
                <a:cs typeface="Georgia"/>
                <a:sym typeface="Georgia"/>
              </a:rPr>
              <a:t>make</a:t>
            </a:r>
            <a:r>
              <a:rPr lang="ro" sz="1600" dirty="0">
                <a:highlight>
                  <a:srgbClr val="FFFFFF"/>
                </a:highlight>
                <a:latin typeface="Georgia"/>
                <a:ea typeface="Georgia"/>
                <a:cs typeface="Georgia"/>
                <a:sym typeface="Georgia"/>
              </a:rPr>
              <a:t>. Poti construi un slice, map, sau channel folosind functiile r</a:t>
            </a:r>
            <a:r>
              <a:rPr lang="ro" sz="1600" i="1" dirty="0">
                <a:highlight>
                  <a:srgbClr val="FFFFFF"/>
                </a:highlight>
                <a:latin typeface="Georgia"/>
                <a:ea typeface="Georgia"/>
                <a:cs typeface="Georgia"/>
                <a:sym typeface="Georgia"/>
              </a:rPr>
              <a:t>eflect.MakeSlice, reflect.MakeMap, </a:t>
            </a:r>
            <a:r>
              <a:rPr lang="ro" sz="1600" dirty="0">
                <a:highlight>
                  <a:srgbClr val="FFFFFF"/>
                </a:highlight>
                <a:latin typeface="Georgia"/>
                <a:ea typeface="Georgia"/>
                <a:cs typeface="Georgia"/>
                <a:sym typeface="Georgia"/>
              </a:rPr>
              <a:t>respectiv </a:t>
            </a:r>
            <a:r>
              <a:rPr lang="ro" sz="1600" i="1" dirty="0">
                <a:highlight>
                  <a:srgbClr val="FFFFFF"/>
                </a:highlight>
                <a:latin typeface="Georgia"/>
                <a:ea typeface="Georgia"/>
                <a:cs typeface="Georgia"/>
                <a:sym typeface="Georgia"/>
              </a:rPr>
              <a:t>reflect.MakeChan</a:t>
            </a:r>
            <a:r>
              <a:rPr lang="ro" sz="1600" dirty="0">
                <a:highlight>
                  <a:srgbClr val="FFFFFF"/>
                </a:highlight>
                <a:latin typeface="Georgia"/>
                <a:ea typeface="Georgia"/>
                <a:cs typeface="Georgia"/>
                <a:sym typeface="Georgia"/>
              </a:rPr>
              <a:t>. </a:t>
            </a:r>
            <a:endParaRPr sz="1600" dirty="0">
              <a:highlight>
                <a:srgbClr val="FFFFFF"/>
              </a:highlight>
              <a:latin typeface="Georgia"/>
              <a:ea typeface="Georgia"/>
              <a:cs typeface="Georgia"/>
              <a:sym typeface="Georgia"/>
            </a:endParaRPr>
          </a:p>
          <a:p>
            <a:pPr marL="0" lvl="0" indent="0" algn="just" rtl="0">
              <a:lnSpc>
                <a:spcPct val="158000"/>
              </a:lnSpc>
              <a:spcBef>
                <a:spcPts val="600"/>
              </a:spcBef>
              <a:spcAft>
                <a:spcPts val="0"/>
              </a:spcAft>
              <a:buNone/>
            </a:pPr>
            <a:r>
              <a:rPr lang="ro" sz="1600" dirty="0">
                <a:highlight>
                  <a:srgbClr val="FFFFFF"/>
                </a:highlight>
                <a:latin typeface="Georgia"/>
                <a:ea typeface="Georgia"/>
                <a:cs typeface="Georgia"/>
                <a:sym typeface="Georgia"/>
              </a:rPr>
              <a:t>In toate aceste cazuri, programatorul ofera un reflect.Type si primeste un reflect.Value care poate fi manipulat prin reflectie, sau care poate fi </a:t>
            </a:r>
            <a:r>
              <a:rPr lang="ro" sz="1600" dirty="0" smtClean="0">
                <a:highlight>
                  <a:srgbClr val="FFFFFF"/>
                </a:highlight>
                <a:latin typeface="Georgia"/>
                <a:ea typeface="Georgia"/>
                <a:cs typeface="Georgia"/>
                <a:sym typeface="Georgia"/>
              </a:rPr>
              <a:t>into</a:t>
            </a:r>
            <a:r>
              <a:rPr lang="en-US" sz="1600" dirty="0" err="1" smtClean="0">
                <a:highlight>
                  <a:srgbClr val="FFFFFF"/>
                </a:highlight>
                <a:latin typeface="Georgia"/>
                <a:ea typeface="Georgia"/>
                <a:cs typeface="Georgia"/>
                <a:sym typeface="Georgia"/>
              </a:rPr>
              <a:t>r</a:t>
            </a:r>
            <a:r>
              <a:rPr lang="en-US" sz="1600" dirty="0" err="1" smtClean="0">
                <a:highlight>
                  <a:srgbClr val="FFFFFF"/>
                </a:highlight>
                <a:latin typeface="Georgia"/>
                <a:ea typeface="Georgia"/>
                <a:cs typeface="Georgia"/>
                <a:sym typeface="Georgia"/>
              </a:rPr>
              <a:t>s</a:t>
            </a:r>
            <a:r>
              <a:rPr lang="ro" sz="1600" dirty="0" smtClean="0">
                <a:highlight>
                  <a:srgbClr val="FFFFFF"/>
                </a:highlight>
                <a:latin typeface="Georgia"/>
                <a:ea typeface="Georgia"/>
                <a:cs typeface="Georgia"/>
                <a:sym typeface="Georgia"/>
              </a:rPr>
              <a:t> </a:t>
            </a:r>
            <a:r>
              <a:rPr lang="ro" sz="1600" dirty="0">
                <a:highlight>
                  <a:srgbClr val="FFFFFF"/>
                </a:highlight>
                <a:latin typeface="Georgia"/>
                <a:ea typeface="Georgia"/>
                <a:cs typeface="Georgia"/>
                <a:sym typeface="Georgia"/>
              </a:rPr>
              <a:t>unei variabile.</a:t>
            </a:r>
            <a:endParaRPr sz="1600" dirty="0">
              <a:highlight>
                <a:srgbClr val="FFFFFF"/>
              </a:highlight>
              <a:latin typeface="Georgia"/>
              <a:ea typeface="Georgia"/>
              <a:cs typeface="Georgia"/>
              <a:sym typeface="Georgia"/>
            </a:endParaRPr>
          </a:p>
          <a:p>
            <a:pPr marL="0" lvl="0" indent="0" algn="just" rtl="0">
              <a:lnSpc>
                <a:spcPct val="158000"/>
              </a:lnSpc>
              <a:spcBef>
                <a:spcPts val="600"/>
              </a:spcBef>
              <a:spcAft>
                <a:spcPts val="0"/>
              </a:spcAft>
              <a:buNone/>
            </a:pPr>
            <a:endParaRPr sz="1600" dirty="0">
              <a:highlight>
                <a:srgbClr val="FFFFFF"/>
              </a:highlight>
              <a:latin typeface="Georgia"/>
              <a:ea typeface="Georgia"/>
              <a:cs typeface="Georgia"/>
              <a:sym typeface="Georgia"/>
            </a:endParaRPr>
          </a:p>
          <a:p>
            <a:pPr marL="0" lvl="0" indent="0" algn="r" rtl="0">
              <a:lnSpc>
                <a:spcPct val="100000"/>
              </a:lnSpc>
              <a:spcBef>
                <a:spcPts val="600"/>
              </a:spcBef>
              <a:spcAft>
                <a:spcPts val="0"/>
              </a:spcAft>
              <a:buNone/>
            </a:pPr>
            <a:r>
              <a:rPr lang="ro" sz="1400" dirty="0">
                <a:highlight>
                  <a:srgbClr val="FFFFFF"/>
                </a:highlight>
                <a:latin typeface="Georgia"/>
                <a:ea typeface="Georgia"/>
                <a:cs typeface="Georgia"/>
                <a:sym typeface="Georgia"/>
              </a:rPr>
              <a:t>Dar daca vreau sa contruiesc o structura sau chiar o functie? Pot folosi Golang Reflection pentru asta? </a:t>
            </a:r>
            <a:endParaRPr sz="1400" dirty="0">
              <a:highlight>
                <a:srgbClr val="FFFFFF"/>
              </a:highlight>
              <a:latin typeface="Georgia"/>
              <a:ea typeface="Georgia"/>
              <a:cs typeface="Georgia"/>
              <a:sym typeface="Georgia"/>
            </a:endParaRPr>
          </a:p>
          <a:p>
            <a:pPr marL="0" lvl="0" indent="0" algn="r" rtl="0">
              <a:lnSpc>
                <a:spcPct val="100000"/>
              </a:lnSpc>
              <a:spcBef>
                <a:spcPts val="600"/>
              </a:spcBef>
              <a:spcAft>
                <a:spcPts val="0"/>
              </a:spcAft>
              <a:buClr>
                <a:schemeClr val="dk1"/>
              </a:buClr>
              <a:buSzPts val="1100"/>
              <a:buFont typeface="Arial"/>
              <a:buNone/>
            </a:pPr>
            <a:r>
              <a:rPr lang="ro" sz="1400" dirty="0">
                <a:highlight>
                  <a:srgbClr val="FFFFFF"/>
                </a:highlight>
                <a:latin typeface="Georgia"/>
                <a:ea typeface="Georgia"/>
                <a:cs typeface="Georgia"/>
                <a:sym typeface="Georgia"/>
              </a:rPr>
              <a:t>Raspuns: DA! Uite </a:t>
            </a:r>
            <a:r>
              <a:rPr lang="ro" sz="1400" u="sng" dirty="0">
                <a:solidFill>
                  <a:schemeClr val="hlink"/>
                </a:solidFill>
                <a:highlight>
                  <a:srgbClr val="FFFFFF"/>
                </a:highlight>
                <a:latin typeface="Georgia"/>
                <a:ea typeface="Georgia"/>
                <a:cs typeface="Georgia"/>
                <a:sym typeface="Georgia"/>
                <a:hlinkClick r:id="rId3"/>
              </a:rPr>
              <a:t>aici</a:t>
            </a:r>
            <a:endParaRPr sz="1400" dirty="0">
              <a:highlight>
                <a:srgbClr val="FFFFFF"/>
              </a:highlight>
              <a:latin typeface="Georgia"/>
              <a:ea typeface="Georgia"/>
              <a:cs typeface="Georgia"/>
              <a:sym typeface="Georgia"/>
            </a:endParaRP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 sz="3000" b="1"/>
              <a:t>Cand ar trebui sa folosim Go Reflection?</a:t>
            </a:r>
            <a:endParaRPr sz="3000" b="1"/>
          </a:p>
        </p:txBody>
      </p:sp>
      <p:sp>
        <p:nvSpPr>
          <p:cNvPr id="107" name="Google Shape;107;p20"/>
          <p:cNvSpPr txBox="1">
            <a:spLocks noGrp="1"/>
          </p:cNvSpPr>
          <p:nvPr>
            <p:ph type="body" idx="1"/>
          </p:nvPr>
        </p:nvSpPr>
        <p:spPr>
          <a:xfrm>
            <a:off x="311700" y="1225225"/>
            <a:ext cx="8520600" cy="3530400"/>
          </a:xfrm>
          <a:prstGeom prst="rect">
            <a:avLst/>
          </a:prstGeom>
          <a:ln w="9525" cap="flat" cmpd="sng">
            <a:solidFill>
              <a:schemeClr val="bg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i="1" dirty="0">
              <a:latin typeface="Georgia"/>
              <a:ea typeface="Georgia"/>
              <a:cs typeface="Georgia"/>
              <a:sym typeface="Georgia"/>
            </a:endParaRPr>
          </a:p>
          <a:p>
            <a:pPr marL="0" lvl="0" indent="0" algn="ctr" rtl="0">
              <a:spcBef>
                <a:spcPts val="1600"/>
              </a:spcBef>
              <a:spcAft>
                <a:spcPts val="0"/>
              </a:spcAft>
              <a:buClr>
                <a:schemeClr val="dk1"/>
              </a:buClr>
              <a:buSzPts val="1100"/>
              <a:buFont typeface="Arial"/>
              <a:buNone/>
            </a:pPr>
            <a:r>
              <a:rPr lang="ro" i="1" dirty="0">
                <a:latin typeface="Georgia"/>
                <a:ea typeface="Georgia"/>
                <a:cs typeface="Georgia"/>
                <a:sym typeface="Georgia"/>
              </a:rPr>
              <a:t>“Try hard to not over-engineer your solutions.”  (Go’s philosophy)</a:t>
            </a:r>
            <a:endParaRPr i="1" dirty="0">
              <a:latin typeface="Georgia"/>
              <a:ea typeface="Georgia"/>
              <a:cs typeface="Georgia"/>
              <a:sym typeface="Georgia"/>
            </a:endParaRPr>
          </a:p>
          <a:p>
            <a:pPr marL="0" lvl="0" indent="0" algn="l" rtl="0">
              <a:spcBef>
                <a:spcPts val="1600"/>
              </a:spcBef>
              <a:spcAft>
                <a:spcPts val="0"/>
              </a:spcAft>
              <a:buNone/>
            </a:pPr>
            <a:endParaRPr sz="1600" dirty="0">
              <a:latin typeface="Georgia"/>
              <a:ea typeface="Georgia"/>
              <a:cs typeface="Georgia"/>
              <a:sym typeface="Georgia"/>
            </a:endParaRPr>
          </a:p>
          <a:p>
            <a:pPr marL="0" lvl="0" indent="0" algn="just" rtl="0">
              <a:spcBef>
                <a:spcPts val="1600"/>
              </a:spcBef>
              <a:spcAft>
                <a:spcPts val="0"/>
              </a:spcAft>
              <a:buNone/>
            </a:pPr>
            <a:r>
              <a:rPr lang="ro" sz="1600" dirty="0">
                <a:latin typeface="Georgia"/>
                <a:ea typeface="Georgia"/>
                <a:cs typeface="Georgia"/>
                <a:sym typeface="Georgia"/>
              </a:rPr>
              <a:t>Se recomanda sa se foloseasca tipurile statice pe cat posibilul si sa se foloseasca interface cand nu se stie exact cu ce tip de date avem de-a face. Interfetele sunt foarte puternice in Go.</a:t>
            </a:r>
            <a:endParaRPr sz="1600" dirty="0">
              <a:latin typeface="Georgia"/>
              <a:ea typeface="Georgia"/>
              <a:cs typeface="Georgia"/>
              <a:sym typeface="Georgia"/>
            </a:endParaRPr>
          </a:p>
          <a:p>
            <a:pPr marL="0" lvl="0" indent="0" algn="just" rtl="0">
              <a:spcBef>
                <a:spcPts val="1600"/>
              </a:spcBef>
              <a:spcAft>
                <a:spcPts val="0"/>
              </a:spcAft>
              <a:buClr>
                <a:schemeClr val="dk1"/>
              </a:buClr>
              <a:buSzPts val="1100"/>
              <a:buFont typeface="Arial"/>
              <a:buNone/>
            </a:pPr>
            <a:r>
              <a:rPr lang="ro" sz="1600" dirty="0">
                <a:latin typeface="Georgia"/>
                <a:ea typeface="Georgia"/>
                <a:cs typeface="Georgia"/>
                <a:sym typeface="Georgia"/>
              </a:rPr>
              <a:t>Totusi, exista cazuri in care nu sti cu ce tip de date te confrunti. Un exemplu foarte bun este JSON. Se vor converti toate tipurile de date inainte si inapoi in aplicatia ta. </a:t>
            </a:r>
            <a:r>
              <a:rPr lang="ro" sz="1600" dirty="0" smtClean="0">
                <a:latin typeface="Georgia"/>
                <a:ea typeface="Georgia"/>
                <a:cs typeface="Georgia"/>
                <a:sym typeface="Georgia"/>
              </a:rPr>
              <a:t>String</a:t>
            </a:r>
            <a:r>
              <a:rPr lang="en-US" sz="1600" dirty="0" err="1" smtClean="0">
                <a:latin typeface="Georgia"/>
                <a:ea typeface="Georgia"/>
                <a:cs typeface="Georgia"/>
                <a:sym typeface="Georgia"/>
              </a:rPr>
              <a:t>uri</a:t>
            </a:r>
            <a:r>
              <a:rPr lang="ro" sz="1600" dirty="0" smtClean="0">
                <a:latin typeface="Georgia"/>
                <a:ea typeface="Georgia"/>
                <a:cs typeface="Georgia"/>
                <a:sym typeface="Georgia"/>
              </a:rPr>
              <a:t>, buffer</a:t>
            </a:r>
            <a:r>
              <a:rPr lang="en-US" sz="1600" dirty="0" smtClean="0">
                <a:latin typeface="Georgia"/>
                <a:ea typeface="Georgia"/>
                <a:cs typeface="Georgia"/>
                <a:sym typeface="Georgia"/>
              </a:rPr>
              <a:t>e</a:t>
            </a:r>
            <a:r>
              <a:rPr lang="ro" sz="1600" dirty="0" smtClean="0">
                <a:latin typeface="Georgia"/>
                <a:ea typeface="Georgia"/>
                <a:cs typeface="Georgia"/>
                <a:sym typeface="Georgia"/>
              </a:rPr>
              <a:t>, </a:t>
            </a:r>
            <a:r>
              <a:rPr lang="en-US" sz="1600" dirty="0" smtClean="0">
                <a:latin typeface="Georgia"/>
                <a:ea typeface="Georgia"/>
                <a:cs typeface="Georgia"/>
                <a:sym typeface="Georgia"/>
              </a:rPr>
              <a:t>o </a:t>
            </a:r>
            <a:r>
              <a:rPr lang="en-US" sz="1600" dirty="0" err="1" smtClean="0">
                <a:latin typeface="Georgia"/>
                <a:ea typeface="Georgia"/>
                <a:cs typeface="Georgia"/>
                <a:sym typeface="Georgia"/>
              </a:rPr>
              <a:t>multime</a:t>
            </a:r>
            <a:r>
              <a:rPr lang="en-US" sz="1600" dirty="0" smtClean="0">
                <a:latin typeface="Georgia"/>
                <a:ea typeface="Georgia"/>
                <a:cs typeface="Georgia"/>
                <a:sym typeface="Georgia"/>
              </a:rPr>
              <a:t> de </a:t>
            </a:r>
            <a:r>
              <a:rPr lang="en-US" sz="1600" dirty="0" err="1" smtClean="0">
                <a:latin typeface="Georgia"/>
                <a:ea typeface="Georgia"/>
                <a:cs typeface="Georgia"/>
                <a:sym typeface="Georgia"/>
              </a:rPr>
              <a:t>tipuri</a:t>
            </a:r>
            <a:r>
              <a:rPr lang="en-US" sz="1600" dirty="0" smtClean="0">
                <a:latin typeface="Georgia"/>
                <a:ea typeface="Georgia"/>
                <a:cs typeface="Georgia"/>
                <a:sym typeface="Georgia"/>
              </a:rPr>
              <a:t> de </a:t>
            </a:r>
            <a:r>
              <a:rPr lang="en-US" sz="1600" dirty="0" err="1" smtClean="0">
                <a:latin typeface="Georgia"/>
                <a:ea typeface="Georgia"/>
                <a:cs typeface="Georgia"/>
                <a:sym typeface="Georgia"/>
              </a:rPr>
              <a:t>numere</a:t>
            </a:r>
            <a:r>
              <a:rPr lang="ro" sz="1600" dirty="0" smtClean="0">
                <a:latin typeface="Georgia"/>
                <a:ea typeface="Georgia"/>
                <a:cs typeface="Georgia"/>
                <a:sym typeface="Georgia"/>
              </a:rPr>
              <a:t>, </a:t>
            </a:r>
            <a:r>
              <a:rPr lang="en-US" sz="1600" dirty="0" smtClean="0">
                <a:latin typeface="Georgia"/>
                <a:ea typeface="Georgia"/>
                <a:cs typeface="Georgia"/>
                <a:sym typeface="Georgia"/>
              </a:rPr>
              <a:t> </a:t>
            </a:r>
            <a:r>
              <a:rPr lang="en-US" sz="1600" dirty="0" err="1" smtClean="0">
                <a:latin typeface="Georgia"/>
                <a:ea typeface="Georgia"/>
                <a:cs typeface="Georgia"/>
                <a:sym typeface="Georgia"/>
              </a:rPr>
              <a:t>structuri</a:t>
            </a:r>
            <a:r>
              <a:rPr lang="en-US" sz="1600" dirty="0" smtClean="0">
                <a:latin typeface="Georgia"/>
                <a:ea typeface="Georgia"/>
                <a:cs typeface="Georgia"/>
                <a:sym typeface="Georgia"/>
              </a:rPr>
              <a:t> </a:t>
            </a:r>
            <a:r>
              <a:rPr lang="ro" sz="1600" dirty="0" smtClean="0">
                <a:latin typeface="Georgia"/>
                <a:ea typeface="Georgia"/>
                <a:cs typeface="Georgia"/>
                <a:sym typeface="Georgia"/>
              </a:rPr>
              <a:t>nested </a:t>
            </a:r>
            <a:r>
              <a:rPr lang="en-US" sz="1600" dirty="0" err="1" smtClean="0">
                <a:latin typeface="Georgia"/>
                <a:ea typeface="Georgia"/>
                <a:cs typeface="Georgia"/>
                <a:sym typeface="Georgia"/>
              </a:rPr>
              <a:t>si</a:t>
            </a:r>
            <a:r>
              <a:rPr lang="en-US" sz="1600" dirty="0" smtClean="0">
                <a:latin typeface="Georgia"/>
                <a:ea typeface="Georgia"/>
                <a:cs typeface="Georgia"/>
                <a:sym typeface="Georgia"/>
              </a:rPr>
              <a:t> </a:t>
            </a:r>
            <a:r>
              <a:rPr lang="en-US" sz="1600" dirty="0" err="1" smtClean="0">
                <a:latin typeface="Georgia"/>
                <a:ea typeface="Georgia"/>
                <a:cs typeface="Georgia"/>
                <a:sym typeface="Georgia"/>
              </a:rPr>
              <a:t>altele</a:t>
            </a:r>
            <a:r>
              <a:rPr lang="ro" sz="1600" dirty="0" smtClean="0">
                <a:latin typeface="Georgia"/>
                <a:ea typeface="Georgia"/>
                <a:cs typeface="Georgia"/>
                <a:sym typeface="Georgia"/>
              </a:rPr>
              <a:t>.</a:t>
            </a:r>
            <a:endParaRPr sz="1600" dirty="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endParaRPr sz="1600" dirty="0">
              <a:latin typeface="Georgia"/>
              <a:ea typeface="Georgia"/>
              <a:cs typeface="Georgia"/>
              <a:sym typeface="Georgia"/>
            </a:endParaRPr>
          </a:p>
          <a:p>
            <a:pPr marL="0" lvl="0" indent="0" algn="l" rtl="0">
              <a:spcBef>
                <a:spcPts val="1600"/>
              </a:spcBef>
              <a:spcAft>
                <a:spcPts val="1600"/>
              </a:spcAft>
              <a:buNone/>
            </a:pPr>
            <a:endParaRPr sz="16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0" y="0"/>
            <a:ext cx="9144001" cy="5072074"/>
          </a:xfrm>
          <a:prstGeom prst="rect">
            <a:avLst/>
          </a:prstGeom>
          <a:noFill/>
          <a:ln>
            <a:noFill/>
          </a:ln>
        </p:spPr>
      </p:pic>
      <p:sp>
        <p:nvSpPr>
          <p:cNvPr id="113" name="Google Shape;113;p21"/>
          <p:cNvSpPr txBox="1"/>
          <p:nvPr/>
        </p:nvSpPr>
        <p:spPr>
          <a:xfrm>
            <a:off x="952500" y="523875"/>
            <a:ext cx="6858000" cy="8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3600">
                <a:latin typeface="Georgia"/>
                <a:ea typeface="Georgia"/>
                <a:cs typeface="Georgia"/>
                <a:sym typeface="Georgia"/>
              </a:rPr>
              <a:t>Intrebari?</a:t>
            </a:r>
            <a:endParaRPr sz="360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730</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Economica</vt:lpstr>
      <vt:lpstr>Open Sans</vt:lpstr>
      <vt:lpstr>Georgia</vt:lpstr>
      <vt:lpstr>Merriweather</vt:lpstr>
      <vt:lpstr>Luxe</vt:lpstr>
      <vt:lpstr>GO Reflection</vt:lpstr>
      <vt:lpstr>Ce este reflectia (reflection)?</vt:lpstr>
      <vt:lpstr>Sa ne reamintim cate ceva despre tipurile de date...</vt:lpstr>
      <vt:lpstr>De ce este nevoie sa inspectam o variabila si sa ii cunoastem tipul?</vt:lpstr>
      <vt:lpstr>Legile Reflectiei</vt:lpstr>
      <vt:lpstr>The reflect package</vt:lpstr>
      <vt:lpstr>Making Without Make</vt:lpstr>
      <vt:lpstr>Cand ar trebui sa folosim Go Reflection?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Reflection</dc:title>
  <cp:lastModifiedBy>rs</cp:lastModifiedBy>
  <cp:revision>7</cp:revision>
  <dcterms:modified xsi:type="dcterms:W3CDTF">2019-05-08T17:15:44Z</dcterms:modified>
</cp:coreProperties>
</file>