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72" r:id="rId2"/>
    <p:sldId id="273" r:id="rId3"/>
    <p:sldId id="274" r:id="rId4"/>
    <p:sldId id="275" r:id="rId5"/>
    <p:sldId id="280" r:id="rId6"/>
    <p:sldId id="281" r:id="rId7"/>
    <p:sldId id="276" r:id="rId8"/>
    <p:sldId id="277" r:id="rId9"/>
    <p:sldId id="282" r:id="rId10"/>
    <p:sldId id="283" r:id="rId11"/>
    <p:sldId id="284" r:id="rId12"/>
    <p:sldId id="285"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4/17/2019</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4/17/2019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4/17/2019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4/17/2019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4/17/2019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onsul.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odoc.org/github.com/NYTimes/gizmo/pubsub/aws" TargetMode="External"/><Relationship Id="rId3" Type="http://schemas.openxmlformats.org/officeDocument/2006/relationships/hyperlink" Target="https://godoc.org/github.com/NYTimes/gizmo/server/kit" TargetMode="External"/><Relationship Id="rId7" Type="http://schemas.openxmlformats.org/officeDocument/2006/relationships/hyperlink" Target="https://godoc.org/github.com/NYTimes/gizmo/web" TargetMode="External"/><Relationship Id="rId2" Type="http://schemas.openxmlformats.org/officeDocument/2006/relationships/hyperlink" Target="https://godoc.org/github.com/NYTimes/gizmo/server" TargetMode="External"/><Relationship Id="rId1" Type="http://schemas.openxmlformats.org/officeDocument/2006/relationships/slideLayout" Target="../slideLayouts/slideLayout2.xml"/><Relationship Id="rId6" Type="http://schemas.openxmlformats.org/officeDocument/2006/relationships/hyperlink" Target="https://godoc.org/github.com/NYTimes/gizmo/pubsub/pubsubtest" TargetMode="External"/><Relationship Id="rId11" Type="http://schemas.openxmlformats.org/officeDocument/2006/relationships/hyperlink" Target="https://godoc.org/github.com/NYTimes/gizmo/pubsub/http" TargetMode="External"/><Relationship Id="rId5" Type="http://schemas.openxmlformats.org/officeDocument/2006/relationships/hyperlink" Target="https://godoc.org/github.com/NYTimes/gizmo/pubsub" TargetMode="External"/><Relationship Id="rId10" Type="http://schemas.openxmlformats.org/officeDocument/2006/relationships/hyperlink" Target="https://godoc.org/github.com/NYTimes/gizmo/pubsub/kafka" TargetMode="External"/><Relationship Id="rId4" Type="http://schemas.openxmlformats.org/officeDocument/2006/relationships/hyperlink" Target="https://godoc.org/github.com/NYTimes/gizmo/config" TargetMode="External"/><Relationship Id="rId9" Type="http://schemas.openxmlformats.org/officeDocument/2006/relationships/hyperlink" Target="https://godoc.org/github.com/NYTimes/gizmo/pubsub/gcp"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gokit.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a:t>Go Microservices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Go Micro</a:t>
            </a:r>
          </a:p>
        </p:txBody>
      </p:sp>
      <p:sp>
        <p:nvSpPr>
          <p:cNvPr id="2" name="Content Placeholder 1"/>
          <p:cNvSpPr>
            <a:spLocks noGrp="1"/>
          </p:cNvSpPr>
          <p:nvPr>
            <p:ph idx="1"/>
          </p:nvPr>
        </p:nvSpPr>
        <p:spPr/>
        <p:txBody>
          <a:bodyPr>
            <a:normAutofit/>
          </a:bodyPr>
          <a:lstStyle/>
          <a:p>
            <a:pPr lvl="1"/>
            <a:r>
              <a:rPr lang="en-US" sz="1800" dirty="0"/>
              <a:t>The top layers consist of a client-server model and a service abstraction. The </a:t>
            </a:r>
            <a:r>
              <a:rPr lang="en-US" sz="1800" b="1" dirty="0"/>
              <a:t>server </a:t>
            </a:r>
            <a:r>
              <a:rPr lang="en-US" sz="1800" dirty="0"/>
              <a:t>is the building block for writing a service. And the </a:t>
            </a:r>
            <a:r>
              <a:rPr lang="en-US" sz="1800" b="1" dirty="0"/>
              <a:t>client</a:t>
            </a:r>
            <a:r>
              <a:rPr lang="en-US" sz="1800" dirty="0"/>
              <a:t> provides an interface to make requests to services.</a:t>
            </a:r>
          </a:p>
          <a:p>
            <a:pPr lvl="1"/>
            <a:r>
              <a:rPr lang="en-US" sz="1800" dirty="0"/>
              <a:t>The bottom layer consists of plugins of the following types:</a:t>
            </a:r>
          </a:p>
          <a:p>
            <a:pPr marL="393192" lvl="1" indent="0">
              <a:buNone/>
            </a:pPr>
            <a:r>
              <a:rPr lang="en-US" sz="1400" dirty="0"/>
              <a:t>-</a:t>
            </a:r>
            <a:r>
              <a:rPr lang="en-US" sz="1800" dirty="0"/>
              <a:t>Broker - provides an interface to a message broker for asynchronous pub/sub communication.</a:t>
            </a:r>
          </a:p>
          <a:p>
            <a:pPr marL="393192" lvl="1" indent="0">
              <a:buNone/>
            </a:pPr>
            <a:r>
              <a:rPr lang="en-US" sz="1400" dirty="0"/>
              <a:t>-</a:t>
            </a:r>
            <a:r>
              <a:rPr lang="en-US" sz="1800" dirty="0"/>
              <a:t>Codec - used for encoding/decoding messages. Supported formats include json, </a:t>
            </a:r>
            <a:r>
              <a:rPr lang="en-US" sz="1800" dirty="0" err="1"/>
              <a:t>bson</a:t>
            </a:r>
            <a:r>
              <a:rPr lang="en-US" sz="1800" dirty="0"/>
              <a:t>, </a:t>
            </a:r>
            <a:r>
              <a:rPr lang="en-US" sz="1800" dirty="0" err="1"/>
              <a:t>protobuf</a:t>
            </a:r>
            <a:r>
              <a:rPr lang="en-US" sz="1800" dirty="0"/>
              <a:t>, </a:t>
            </a:r>
            <a:r>
              <a:rPr lang="en-US" sz="1800" dirty="0" err="1"/>
              <a:t>msgpack</a:t>
            </a:r>
            <a:r>
              <a:rPr lang="en-US" sz="1800" dirty="0"/>
              <a:t>, etc.</a:t>
            </a:r>
            <a:endParaRPr lang="en-US" sz="1400" dirty="0"/>
          </a:p>
          <a:p>
            <a:pPr marL="393192" lvl="1" indent="0">
              <a:buNone/>
            </a:pPr>
            <a:r>
              <a:rPr lang="en-US" sz="1400" dirty="0"/>
              <a:t>-</a:t>
            </a:r>
            <a:r>
              <a:rPr lang="en-US" sz="1800" dirty="0"/>
              <a:t>Registry - provides a service discovery mechanism (default is </a:t>
            </a:r>
            <a:r>
              <a:rPr lang="en-US" sz="1800" dirty="0">
                <a:hlinkClick r:id="rId2"/>
              </a:rPr>
              <a:t>Consul</a:t>
            </a:r>
            <a:r>
              <a:rPr lang="en-US" sz="1800" dirty="0"/>
              <a:t>).</a:t>
            </a:r>
          </a:p>
          <a:p>
            <a:pPr marL="393192" lvl="1" indent="0">
              <a:buNone/>
            </a:pPr>
            <a:r>
              <a:rPr lang="en-US" sz="1400" dirty="0"/>
              <a:t>-</a:t>
            </a:r>
            <a:r>
              <a:rPr lang="en-US" sz="1800" dirty="0"/>
              <a:t>Selector - load balancing abstraction which builds on the registry. It allows services to be “selected” using such algorithms as random, </a:t>
            </a:r>
            <a:r>
              <a:rPr lang="en-US" sz="1800" dirty="0" err="1"/>
              <a:t>roundrobin</a:t>
            </a:r>
            <a:r>
              <a:rPr lang="en-US" sz="1800" dirty="0"/>
              <a:t>, </a:t>
            </a:r>
            <a:r>
              <a:rPr lang="en-US" sz="1800" dirty="0" err="1"/>
              <a:t>leastconn</a:t>
            </a:r>
            <a:r>
              <a:rPr lang="en-US" sz="1800" dirty="0"/>
              <a:t>, etc.</a:t>
            </a:r>
          </a:p>
        </p:txBody>
      </p:sp>
    </p:spTree>
    <p:extLst>
      <p:ext uri="{BB962C8B-B14F-4D97-AF65-F5344CB8AC3E}">
        <p14:creationId xmlns:p14="http://schemas.microsoft.com/office/powerpoint/2010/main" val="24780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Go Kit</a:t>
            </a:r>
          </a:p>
        </p:txBody>
      </p:sp>
      <p:sp>
        <p:nvSpPr>
          <p:cNvPr id="2" name="Content Placeholder 1"/>
          <p:cNvSpPr>
            <a:spLocks noGrp="1"/>
          </p:cNvSpPr>
          <p:nvPr>
            <p:ph idx="1"/>
          </p:nvPr>
        </p:nvSpPr>
        <p:spPr/>
        <p:txBody>
          <a:bodyPr>
            <a:normAutofit fontScale="92500" lnSpcReduction="20000"/>
          </a:bodyPr>
          <a:lstStyle/>
          <a:p>
            <a:pPr lvl="1"/>
            <a:r>
              <a:rPr lang="en-US" dirty="0"/>
              <a:t>Go Kit is a programming toolkit for building microservices in Go. Unlike Go Micro, it is a library which is designed to be imported to a binary package.</a:t>
            </a:r>
          </a:p>
          <a:p>
            <a:pPr lvl="1"/>
            <a:r>
              <a:rPr lang="en-US" dirty="0"/>
              <a:t>Go Kit follows simple rules such as:</a:t>
            </a:r>
          </a:p>
          <a:p>
            <a:pPr marL="393192" lvl="1" indent="0">
              <a:buNone/>
            </a:pPr>
            <a:r>
              <a:rPr lang="en-US" sz="1300" dirty="0"/>
              <a:t>-</a:t>
            </a:r>
            <a:r>
              <a:rPr lang="en-US" sz="1700" dirty="0"/>
              <a:t>No global state</a:t>
            </a:r>
            <a:endParaRPr lang="en-US" sz="1300" dirty="0"/>
          </a:p>
          <a:p>
            <a:pPr marL="393192" lvl="1" indent="0">
              <a:buNone/>
            </a:pPr>
            <a:r>
              <a:rPr lang="en-US" sz="1300" dirty="0"/>
              <a:t>-</a:t>
            </a:r>
            <a:r>
              <a:rPr lang="en-US" sz="1700" dirty="0"/>
              <a:t>Declarative composition</a:t>
            </a:r>
            <a:endParaRPr lang="en-US" sz="1300" dirty="0"/>
          </a:p>
          <a:p>
            <a:pPr marL="393192" lvl="1" indent="0">
              <a:buNone/>
            </a:pPr>
            <a:r>
              <a:rPr lang="en-US" sz="1300" dirty="0"/>
              <a:t>-</a:t>
            </a:r>
            <a:r>
              <a:rPr lang="en-US" sz="1700" dirty="0"/>
              <a:t>Explicit </a:t>
            </a:r>
            <a:r>
              <a:rPr lang="en-US" sz="1500" dirty="0"/>
              <a:t>dependencies</a:t>
            </a:r>
            <a:endParaRPr lang="en-US" sz="1300" dirty="0"/>
          </a:p>
          <a:p>
            <a:pPr marL="393192" lvl="1" indent="0">
              <a:buNone/>
            </a:pPr>
            <a:r>
              <a:rPr lang="en-US" sz="1300" dirty="0"/>
              <a:t>-</a:t>
            </a:r>
            <a:r>
              <a:rPr lang="en-US" sz="1700" dirty="0"/>
              <a:t>Interfaces as contracts</a:t>
            </a:r>
            <a:endParaRPr lang="en-US" sz="1300" dirty="0"/>
          </a:p>
          <a:p>
            <a:pPr marL="393192" lvl="1" indent="0">
              <a:buNone/>
            </a:pPr>
            <a:r>
              <a:rPr lang="en-US" sz="1300" dirty="0"/>
              <a:t>-</a:t>
            </a:r>
            <a:r>
              <a:rPr lang="en-US" sz="1700" dirty="0"/>
              <a:t>Domain driven design</a:t>
            </a:r>
            <a:endParaRPr lang="en-US" sz="1300" dirty="0"/>
          </a:p>
          <a:p>
            <a:pPr lvl="1"/>
            <a:r>
              <a:rPr lang="en-US" dirty="0"/>
              <a:t>In Go Kit you can find packages for:</a:t>
            </a:r>
          </a:p>
          <a:p>
            <a:pPr marL="393192" lvl="1" indent="0">
              <a:buNone/>
            </a:pPr>
            <a:r>
              <a:rPr lang="en-US" sz="1100" dirty="0"/>
              <a:t>-</a:t>
            </a:r>
            <a:r>
              <a:rPr lang="en-US" sz="1500" dirty="0"/>
              <a:t>Authentication - basic and JWT.</a:t>
            </a:r>
            <a:endParaRPr lang="en-US" sz="1100" dirty="0"/>
          </a:p>
          <a:p>
            <a:pPr marL="393192" lvl="1" indent="0">
              <a:buNone/>
            </a:pPr>
            <a:r>
              <a:rPr lang="en-US" sz="1100" dirty="0"/>
              <a:t>-</a:t>
            </a:r>
            <a:r>
              <a:rPr lang="en-US" sz="1500" dirty="0"/>
              <a:t>Transport - HTTP, </a:t>
            </a:r>
            <a:r>
              <a:rPr lang="en-US" sz="1500" dirty="0" err="1"/>
              <a:t>Nats</a:t>
            </a:r>
            <a:r>
              <a:rPr lang="en-US" sz="1500" dirty="0"/>
              <a:t>, </a:t>
            </a:r>
            <a:r>
              <a:rPr lang="en-US" sz="1500" dirty="0" err="1"/>
              <a:t>gRPC</a:t>
            </a:r>
            <a:r>
              <a:rPr lang="en-US" sz="1500" dirty="0"/>
              <a:t>, and others.</a:t>
            </a:r>
            <a:endParaRPr lang="en-US" sz="1100" dirty="0"/>
          </a:p>
          <a:p>
            <a:pPr marL="393192" lvl="1" indent="0">
              <a:buNone/>
            </a:pPr>
            <a:r>
              <a:rPr lang="en-US" sz="1100" dirty="0"/>
              <a:t>-</a:t>
            </a:r>
            <a:r>
              <a:rPr lang="en-US" sz="1500" dirty="0"/>
              <a:t>Logging - generic interface for structured logging in services.</a:t>
            </a:r>
            <a:endParaRPr lang="en-US" sz="1100" dirty="0"/>
          </a:p>
          <a:p>
            <a:pPr marL="393192" lvl="1" indent="0">
              <a:buNone/>
            </a:pPr>
            <a:r>
              <a:rPr lang="en-US" sz="1100" dirty="0"/>
              <a:t>-</a:t>
            </a:r>
            <a:r>
              <a:rPr lang="en-US" sz="1500" dirty="0"/>
              <a:t>Metrics - CloudWatch, </a:t>
            </a:r>
            <a:r>
              <a:rPr lang="en-US" sz="1500" dirty="0" err="1"/>
              <a:t>Statsd</a:t>
            </a:r>
            <a:r>
              <a:rPr lang="en-US" sz="1500" dirty="0"/>
              <a:t>, Graphite, and others.</a:t>
            </a:r>
            <a:endParaRPr lang="en-US" sz="1100" dirty="0"/>
          </a:p>
          <a:p>
            <a:pPr marL="393192" lvl="1" indent="0">
              <a:buNone/>
            </a:pPr>
            <a:r>
              <a:rPr lang="en-US" sz="1100" dirty="0"/>
              <a:t>-</a:t>
            </a:r>
            <a:r>
              <a:rPr lang="en-US" sz="1500" dirty="0"/>
              <a:t>Tracing - </a:t>
            </a:r>
            <a:r>
              <a:rPr lang="en-US" sz="1500" dirty="0" err="1"/>
              <a:t>Zipkin</a:t>
            </a:r>
            <a:r>
              <a:rPr lang="en-US" sz="1500" dirty="0"/>
              <a:t> and </a:t>
            </a:r>
            <a:r>
              <a:rPr lang="en-US" sz="1500" dirty="0" err="1"/>
              <a:t>Opentracing</a:t>
            </a:r>
            <a:r>
              <a:rPr lang="en-US" sz="1500" dirty="0"/>
              <a:t>.</a:t>
            </a:r>
            <a:endParaRPr lang="en-US" sz="1100" dirty="0"/>
          </a:p>
          <a:p>
            <a:pPr marL="393192" lvl="1" indent="0">
              <a:buNone/>
            </a:pPr>
            <a:r>
              <a:rPr lang="en-US" sz="1100" dirty="0"/>
              <a:t>-</a:t>
            </a:r>
            <a:r>
              <a:rPr lang="en-US" sz="1500" dirty="0"/>
              <a:t>Service discovery - Consul, </a:t>
            </a:r>
            <a:r>
              <a:rPr lang="en-US" sz="1500" dirty="0" err="1"/>
              <a:t>Etcd</a:t>
            </a:r>
            <a:r>
              <a:rPr lang="en-US" sz="1500" dirty="0"/>
              <a:t>, Eureka, and others.</a:t>
            </a:r>
          </a:p>
          <a:p>
            <a:pPr marL="393192" lvl="1" indent="0">
              <a:buNone/>
            </a:pPr>
            <a:r>
              <a:rPr lang="en-US" sz="1100" dirty="0"/>
              <a:t>-</a:t>
            </a:r>
            <a:r>
              <a:rPr lang="en-US" sz="1500" dirty="0" err="1"/>
              <a:t>Circuitbreaker</a:t>
            </a:r>
            <a:r>
              <a:rPr lang="en-US" sz="1500" dirty="0"/>
              <a:t> - </a:t>
            </a:r>
            <a:r>
              <a:rPr lang="en-US" sz="1500" dirty="0" err="1"/>
              <a:t>Hystrix</a:t>
            </a:r>
            <a:r>
              <a:rPr lang="en-US" sz="1500" dirty="0"/>
              <a:t> implementation in Go.</a:t>
            </a:r>
          </a:p>
          <a:p>
            <a:pPr marL="393192" lvl="1" indent="0">
              <a:buNone/>
            </a:pPr>
            <a:endParaRPr lang="en-US" sz="1800" dirty="0"/>
          </a:p>
        </p:txBody>
      </p:sp>
    </p:spTree>
    <p:extLst>
      <p:ext uri="{BB962C8B-B14F-4D97-AF65-F5344CB8AC3E}">
        <p14:creationId xmlns:p14="http://schemas.microsoft.com/office/powerpoint/2010/main" val="331344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Gizmo</a:t>
            </a:r>
            <a:endParaRPr lang="en-US" b="1" dirty="0"/>
          </a:p>
        </p:txBody>
      </p:sp>
      <p:sp>
        <p:nvSpPr>
          <p:cNvPr id="2" name="Content Placeholder 1"/>
          <p:cNvSpPr>
            <a:spLocks noGrp="1"/>
          </p:cNvSpPr>
          <p:nvPr>
            <p:ph idx="1"/>
          </p:nvPr>
        </p:nvSpPr>
        <p:spPr/>
        <p:txBody>
          <a:bodyPr>
            <a:normAutofit/>
          </a:bodyPr>
          <a:lstStyle/>
          <a:p>
            <a:pPr lvl="1"/>
            <a:r>
              <a:rPr lang="en-US" dirty="0"/>
              <a:t>Gizmo is a microservice toolkit from the New York Times. It provides packages to put together server and </a:t>
            </a:r>
            <a:r>
              <a:rPr lang="en-US" dirty="0" err="1"/>
              <a:t>pubsub</a:t>
            </a:r>
            <a:r>
              <a:rPr lang="en-US" dirty="0"/>
              <a:t> daemons. It exposes the following packages:</a:t>
            </a:r>
          </a:p>
          <a:p>
            <a:pPr marL="393192" lvl="1" indent="0">
              <a:buNone/>
            </a:pPr>
            <a:r>
              <a:rPr lang="en-US" sz="1400" dirty="0"/>
              <a:t>-</a:t>
            </a:r>
            <a:r>
              <a:rPr lang="en-US" sz="1400" dirty="0">
                <a:hlinkClick r:id="rId2"/>
              </a:rPr>
              <a:t>server</a:t>
            </a:r>
            <a:r>
              <a:rPr lang="en-US" sz="1400" dirty="0"/>
              <a:t> - offers two server implementations: </a:t>
            </a:r>
            <a:r>
              <a:rPr lang="en-US" sz="1400" dirty="0" err="1"/>
              <a:t>SimpleServer</a:t>
            </a:r>
            <a:r>
              <a:rPr lang="en-US" sz="1400" dirty="0"/>
              <a:t> (over HTTP), </a:t>
            </a:r>
            <a:r>
              <a:rPr lang="en-US" sz="1400" dirty="0" err="1"/>
              <a:t>RPCServer</a:t>
            </a:r>
            <a:r>
              <a:rPr lang="en-US" sz="1400" dirty="0"/>
              <a:t> (over </a:t>
            </a:r>
            <a:r>
              <a:rPr lang="en-US" sz="1400" dirty="0" err="1"/>
              <a:t>gRPC</a:t>
            </a:r>
            <a:r>
              <a:rPr lang="en-US" sz="1400" dirty="0"/>
              <a:t>).</a:t>
            </a:r>
          </a:p>
          <a:p>
            <a:pPr marL="393192" lvl="1" indent="0">
              <a:buNone/>
            </a:pPr>
            <a:r>
              <a:rPr lang="en-US" sz="1400" dirty="0"/>
              <a:t>-</a:t>
            </a:r>
            <a:r>
              <a:rPr lang="en-US" sz="1400" dirty="0">
                <a:hlinkClick r:id="rId3"/>
              </a:rPr>
              <a:t>server/kit</a:t>
            </a:r>
            <a:r>
              <a:rPr lang="en-US" sz="1400" dirty="0"/>
              <a:t> - experimental package based on Go Kit.</a:t>
            </a:r>
          </a:p>
          <a:p>
            <a:pPr marL="393192" lvl="1" indent="0">
              <a:buNone/>
            </a:pPr>
            <a:r>
              <a:rPr lang="en-US" sz="1400" dirty="0"/>
              <a:t>-</a:t>
            </a:r>
            <a:r>
              <a:rPr lang="en-US" sz="1400" dirty="0">
                <a:hlinkClick r:id="rId4"/>
              </a:rPr>
              <a:t>config</a:t>
            </a:r>
            <a:r>
              <a:rPr lang="en-US" sz="1400" dirty="0"/>
              <a:t> - contains functions to configuration from JSON files, JSON blobs in Consul k/v, or environment variables.</a:t>
            </a:r>
          </a:p>
          <a:p>
            <a:pPr marL="393192" lvl="1" indent="0">
              <a:buNone/>
            </a:pPr>
            <a:r>
              <a:rPr lang="en-US" sz="1400" dirty="0"/>
              <a:t>-</a:t>
            </a:r>
            <a:r>
              <a:rPr lang="en-US" sz="1400" dirty="0" err="1">
                <a:hlinkClick r:id="rId5"/>
              </a:rPr>
              <a:t>pubsub</a:t>
            </a:r>
            <a:r>
              <a:rPr lang="en-US" sz="1400" dirty="0"/>
              <a:t> - provides generic interfaces for publishing and consuming data from the queues.</a:t>
            </a:r>
          </a:p>
          <a:p>
            <a:pPr marL="393192" lvl="1" indent="0">
              <a:buNone/>
            </a:pPr>
            <a:r>
              <a:rPr lang="en-US" sz="1400" dirty="0"/>
              <a:t>-</a:t>
            </a:r>
            <a:r>
              <a:rPr lang="en-US" sz="1400" dirty="0" err="1">
                <a:hlinkClick r:id="rId6"/>
              </a:rPr>
              <a:t>pubsub</a:t>
            </a:r>
            <a:r>
              <a:rPr lang="en-US" sz="1400" dirty="0">
                <a:hlinkClick r:id="rId6"/>
              </a:rPr>
              <a:t>/</a:t>
            </a:r>
            <a:r>
              <a:rPr lang="en-US" sz="1400" dirty="0" err="1">
                <a:hlinkClick r:id="rId6"/>
              </a:rPr>
              <a:t>pubsubtest</a:t>
            </a:r>
            <a:r>
              <a:rPr lang="en-US" sz="1400" dirty="0"/>
              <a:t> - contains test implementations of the publisher and subscriber interfaces.</a:t>
            </a:r>
          </a:p>
          <a:p>
            <a:pPr marL="393192" lvl="1" indent="0">
              <a:buNone/>
            </a:pPr>
            <a:r>
              <a:rPr lang="en-US" sz="1400" dirty="0"/>
              <a:t>-</a:t>
            </a:r>
            <a:r>
              <a:rPr lang="en-US" sz="1400" dirty="0">
                <a:hlinkClick r:id="rId7"/>
              </a:rPr>
              <a:t>web</a:t>
            </a:r>
            <a:r>
              <a:rPr lang="en-US" sz="1400" dirty="0"/>
              <a:t> - exposes functions for parsing types from request queries and payloads.</a:t>
            </a:r>
          </a:p>
          <a:p>
            <a:pPr lvl="1"/>
            <a:r>
              <a:rPr lang="en-US" dirty="0" err="1"/>
              <a:t>Pubsub</a:t>
            </a:r>
            <a:r>
              <a:rPr lang="en-US" dirty="0"/>
              <a:t> package provides interfaces to work with the following queues:</a:t>
            </a:r>
          </a:p>
          <a:p>
            <a:pPr marL="393192" lvl="1" indent="0">
              <a:buNone/>
            </a:pPr>
            <a:r>
              <a:rPr lang="en-US" sz="1400" dirty="0"/>
              <a:t>-</a:t>
            </a:r>
            <a:r>
              <a:rPr lang="en-US" sz="1400" dirty="0" err="1">
                <a:hlinkClick r:id="rId8"/>
              </a:rPr>
              <a:t>pubsub</a:t>
            </a:r>
            <a:r>
              <a:rPr lang="en-US" sz="1400" dirty="0">
                <a:hlinkClick r:id="rId8"/>
              </a:rPr>
              <a:t>/</a:t>
            </a:r>
            <a:r>
              <a:rPr lang="en-US" sz="1400" dirty="0" err="1">
                <a:hlinkClick r:id="rId8"/>
              </a:rPr>
              <a:t>aws</a:t>
            </a:r>
            <a:r>
              <a:rPr lang="en-US" sz="1400" dirty="0"/>
              <a:t> - for Amazon SNS/SQS.</a:t>
            </a:r>
          </a:p>
          <a:p>
            <a:pPr marL="393192" lvl="1" indent="0">
              <a:buNone/>
            </a:pPr>
            <a:r>
              <a:rPr lang="en-US" sz="1400" dirty="0"/>
              <a:t>-</a:t>
            </a:r>
            <a:r>
              <a:rPr lang="en-US" sz="1400" dirty="0" err="1">
                <a:hlinkClick r:id="rId9"/>
              </a:rPr>
              <a:t>pubsub</a:t>
            </a:r>
            <a:r>
              <a:rPr lang="en-US" sz="1400" dirty="0">
                <a:hlinkClick r:id="rId9"/>
              </a:rPr>
              <a:t>/</a:t>
            </a:r>
            <a:r>
              <a:rPr lang="en-US" sz="1400" dirty="0" err="1">
                <a:hlinkClick r:id="rId9"/>
              </a:rPr>
              <a:t>gcp</a:t>
            </a:r>
            <a:r>
              <a:rPr lang="en-US" sz="1400" dirty="0"/>
              <a:t> - for Google </a:t>
            </a:r>
            <a:r>
              <a:rPr lang="en-US" sz="1400" dirty="0" err="1"/>
              <a:t>Pubsub</a:t>
            </a:r>
            <a:r>
              <a:rPr lang="en-US" sz="1400" dirty="0"/>
              <a:t>.</a:t>
            </a:r>
          </a:p>
          <a:p>
            <a:pPr marL="393192" lvl="1" indent="0">
              <a:buNone/>
            </a:pPr>
            <a:r>
              <a:rPr lang="en-US" sz="1400" dirty="0"/>
              <a:t>-</a:t>
            </a:r>
            <a:r>
              <a:rPr lang="en-US" sz="1400" dirty="0" err="1">
                <a:hlinkClick r:id="rId10"/>
              </a:rPr>
              <a:t>pubsub</a:t>
            </a:r>
            <a:r>
              <a:rPr lang="en-US" sz="1400" dirty="0">
                <a:hlinkClick r:id="rId10"/>
              </a:rPr>
              <a:t>/</a:t>
            </a:r>
            <a:r>
              <a:rPr lang="en-US" sz="1400" dirty="0" err="1">
                <a:hlinkClick r:id="rId10"/>
              </a:rPr>
              <a:t>kafka</a:t>
            </a:r>
            <a:r>
              <a:rPr lang="en-US" sz="1400" dirty="0"/>
              <a:t> - for Kafka topics.</a:t>
            </a:r>
          </a:p>
          <a:p>
            <a:pPr marL="393192" lvl="1" indent="0">
              <a:buNone/>
            </a:pPr>
            <a:r>
              <a:rPr lang="en-US" sz="1400" dirty="0"/>
              <a:t>-</a:t>
            </a:r>
            <a:r>
              <a:rPr lang="en-US" sz="1400" dirty="0" err="1">
                <a:hlinkClick r:id="rId11"/>
              </a:rPr>
              <a:t>pubsub</a:t>
            </a:r>
            <a:r>
              <a:rPr lang="en-US" sz="1400" dirty="0">
                <a:hlinkClick r:id="rId11"/>
              </a:rPr>
              <a:t>/http</a:t>
            </a:r>
            <a:r>
              <a:rPr lang="en-US" sz="1400" dirty="0"/>
              <a:t> - for publishing via HTTP.</a:t>
            </a:r>
          </a:p>
          <a:p>
            <a:pPr marL="393192" lvl="1" indent="0">
              <a:buNone/>
            </a:pPr>
            <a:endParaRPr lang="en-US" dirty="0"/>
          </a:p>
        </p:txBody>
      </p:sp>
    </p:spTree>
    <p:extLst>
      <p:ext uri="{BB962C8B-B14F-4D97-AF65-F5344CB8AC3E}">
        <p14:creationId xmlns:p14="http://schemas.microsoft.com/office/powerpoint/2010/main" val="380582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 Microservices with Go kit</a:t>
            </a:r>
          </a:p>
        </p:txBody>
      </p:sp>
      <p:sp>
        <p:nvSpPr>
          <p:cNvPr id="2" name="Content Placeholder 1"/>
          <p:cNvSpPr>
            <a:spLocks noGrp="1"/>
          </p:cNvSpPr>
          <p:nvPr>
            <p:ph idx="1"/>
          </p:nvPr>
        </p:nvSpPr>
        <p:spPr/>
        <p:txBody>
          <a:bodyPr/>
          <a:lstStyle/>
          <a:p>
            <a:r>
              <a:rPr lang="en-US" dirty="0"/>
              <a:t>Go kit (</a:t>
            </a:r>
            <a:r>
              <a:rPr lang="en-US" dirty="0">
                <a:hlinkClick r:id="rId2"/>
              </a:rPr>
              <a:t>http://gokit.io</a:t>
            </a:r>
            <a:r>
              <a:rPr lang="en-US" dirty="0"/>
              <a:t>) is a collection of Go packages that help you build robust, reliable, maintainable microservices. Go kit provides libraries for implementing components for system observability and resiliency patterns such as logging, metrics, tracing, rate-limiting and circuit breaking, which are essential requirements for running microservices in production. The good thing about Go kit is that it’s a lightly opinionated, and was designed for interoperability that works with different infrastructures, message encoding formats and transport layers.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p:txBody>
          <a:bodyPr/>
          <a:lstStyle/>
          <a:p>
            <a:r>
              <a:rPr lang="en-US" dirty="0"/>
              <a:t>What is a Microservice</a:t>
            </a:r>
          </a:p>
          <a:p>
            <a:r>
              <a:rPr lang="en-US" dirty="0"/>
              <a:t>Introducing </a:t>
            </a:r>
            <a:r>
              <a:rPr lang="en-US" dirty="0" err="1"/>
              <a:t>protobuf</a:t>
            </a:r>
            <a:r>
              <a:rPr lang="en-US" dirty="0"/>
              <a:t>/</a:t>
            </a:r>
            <a:r>
              <a:rPr lang="en-US" dirty="0" err="1"/>
              <a:t>gRPC</a:t>
            </a:r>
            <a:endParaRPr lang="en-US" dirty="0"/>
          </a:p>
          <a:p>
            <a:r>
              <a:rPr lang="en-US" dirty="0"/>
              <a:t>Introduction to the frameworks</a:t>
            </a:r>
          </a:p>
          <a:p>
            <a:r>
              <a:rPr lang="en-US" dirty="0"/>
              <a:t>Go Microservices with Go kit</a:t>
            </a:r>
          </a:p>
          <a:p>
            <a:r>
              <a:rPr lang="en-US" dirty="0"/>
              <a:t>Go kit example</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Microservice</a:t>
            </a:r>
          </a:p>
        </p:txBody>
      </p:sp>
      <p:sp>
        <p:nvSpPr>
          <p:cNvPr id="2" name="Content Placeholder 1"/>
          <p:cNvSpPr>
            <a:spLocks noGrp="1"/>
          </p:cNvSpPr>
          <p:nvPr>
            <p:ph idx="1"/>
          </p:nvPr>
        </p:nvSpPr>
        <p:spPr/>
        <p:txBody>
          <a:bodyPr>
            <a:normAutofit fontScale="85000" lnSpcReduction="20000"/>
          </a:bodyPr>
          <a:lstStyle/>
          <a:p>
            <a:r>
              <a:rPr lang="en-US" dirty="0"/>
              <a:t>Microservices is a service-oriented architecture wherein applications are developed as a collection of small autonomous services, modeled around a business domain. Every service in the microservice architecture is self-contained and implements a unique business functionality. Each microservice is responsible for its data model, and microservices can communicate effortlessly through multiple instances. So, failure in one service does not affect the entire application.</a:t>
            </a:r>
          </a:p>
          <a:p>
            <a:pPr fontAlgn="base"/>
            <a:r>
              <a:rPr lang="en-US" dirty="0"/>
              <a:t>In a monolithic architecture, all software components are interconnected and interdependent. If any component or single application’s function fails, the complete application could go down. Imagine you have a web application including functions like payment, history, and log in. If “history” function consumes more memory, the entire application would have to experience the same issue.</a:t>
            </a:r>
          </a:p>
          <a:p>
            <a:pPr fontAlgn="base"/>
            <a:r>
              <a:rPr lang="en-US" dirty="0"/>
              <a:t>Unlike monolithic architecture, microservices break the large software projects into independent, loosely coupled, and smaller modules. In Microservices, the small programs are combined to deliver the functionalities of a large monolithic app.</a:t>
            </a:r>
          </a:p>
          <a:p>
            <a:pPr marL="0" indent="0">
              <a:buNone/>
            </a:pP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 </a:t>
            </a:r>
            <a:r>
              <a:rPr lang="en-US" dirty="0" err="1"/>
              <a:t>protobuf</a:t>
            </a:r>
            <a:r>
              <a:rPr lang="en-US" dirty="0"/>
              <a:t>/</a:t>
            </a:r>
            <a:r>
              <a:rPr lang="en-US" dirty="0" err="1"/>
              <a:t>gRPC</a:t>
            </a:r>
            <a:endParaRPr lang="en-US" dirty="0"/>
          </a:p>
        </p:txBody>
      </p:sp>
      <p:sp>
        <p:nvSpPr>
          <p:cNvPr id="2" name="Content Placeholder 1"/>
          <p:cNvSpPr>
            <a:spLocks noGrp="1"/>
          </p:cNvSpPr>
          <p:nvPr>
            <p:ph idx="1"/>
          </p:nvPr>
        </p:nvSpPr>
        <p:spPr/>
        <p:txBody>
          <a:bodyPr>
            <a:normAutofit lnSpcReduction="10000"/>
          </a:bodyPr>
          <a:lstStyle/>
          <a:p>
            <a:r>
              <a:rPr lang="en-US" b="1" dirty="0"/>
              <a:t>Introduction to Protocol Buffers</a:t>
            </a:r>
          </a:p>
          <a:p>
            <a:pPr marL="0" indent="0">
              <a:buNone/>
            </a:pPr>
            <a:r>
              <a:rPr lang="en-US" dirty="0"/>
              <a:t>Protocol Buffers, also referred as </a:t>
            </a:r>
            <a:r>
              <a:rPr lang="en-US" dirty="0" err="1"/>
              <a:t>protobuf</a:t>
            </a:r>
            <a:r>
              <a:rPr lang="en-US" dirty="0"/>
              <a:t>, is Google’s language-neutral, platform-neutral, extensible mechanism for serializing structured data. Protocol Buffers are smaller, faster, and simpler that provides high performance than other standards such as XML and JSON. </a:t>
            </a:r>
            <a:br>
              <a:rPr lang="en-US" dirty="0"/>
            </a:br>
            <a:r>
              <a:rPr lang="en-US" dirty="0"/>
              <a:t>By using protocol buffers, you can define your structured data, then you generate source code for your choice of programming language using the protocol buffer compiler named </a:t>
            </a:r>
            <a:r>
              <a:rPr lang="en-US" b="1" dirty="0" err="1"/>
              <a:t>protoc</a:t>
            </a:r>
            <a:r>
              <a:rPr lang="en-US" dirty="0"/>
              <a:t>, to write and read your structured data using it. The current version of protocol buffers is </a:t>
            </a:r>
            <a:r>
              <a:rPr lang="en-US" b="1" dirty="0"/>
              <a:t>proto3</a:t>
            </a:r>
            <a:r>
              <a:rPr lang="en-US" dirty="0"/>
              <a:t>. The proto3 version currently supports generated code in variety of languages including C++, Go, Java, Python, Ruby, and C#.</a:t>
            </a:r>
          </a:p>
          <a:p>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 </a:t>
            </a:r>
            <a:r>
              <a:rPr lang="en-US" dirty="0" err="1"/>
              <a:t>protobuf</a:t>
            </a:r>
            <a:r>
              <a:rPr lang="en-US" dirty="0"/>
              <a:t>/</a:t>
            </a:r>
            <a:r>
              <a:rPr lang="en-US" dirty="0" err="1"/>
              <a:t>gRPC</a:t>
            </a:r>
            <a:endParaRPr lang="en-US" dirty="0"/>
          </a:p>
        </p:txBody>
      </p:sp>
      <p:sp>
        <p:nvSpPr>
          <p:cNvPr id="2" name="Content Placeholder 1"/>
          <p:cNvSpPr>
            <a:spLocks noGrp="1"/>
          </p:cNvSpPr>
          <p:nvPr>
            <p:ph idx="1"/>
          </p:nvPr>
        </p:nvSpPr>
        <p:spPr/>
        <p:txBody>
          <a:bodyPr>
            <a:normAutofit fontScale="85000" lnSpcReduction="20000"/>
          </a:bodyPr>
          <a:lstStyle/>
          <a:p>
            <a:r>
              <a:rPr lang="en-US" b="1" dirty="0"/>
              <a:t>Introduction to </a:t>
            </a:r>
            <a:r>
              <a:rPr lang="en-US" b="1" dirty="0" err="1"/>
              <a:t>gRPC</a:t>
            </a:r>
            <a:endParaRPr lang="en-US" b="1" dirty="0"/>
          </a:p>
          <a:p>
            <a:pPr marL="0" indent="0">
              <a:buNone/>
            </a:pPr>
            <a:r>
              <a:rPr lang="en-US" dirty="0"/>
              <a:t>        </a:t>
            </a:r>
            <a:r>
              <a:rPr lang="en-US" dirty="0" err="1"/>
              <a:t>gRPC</a:t>
            </a:r>
            <a:r>
              <a:rPr lang="en-US" dirty="0"/>
              <a:t> is a high performance, open-source remote procedure call (RPC) framework that can run anywhere. It enables client and server applications to communicate transparently, and makes it easier to build connected systems. The </a:t>
            </a:r>
            <a:r>
              <a:rPr lang="en-US" dirty="0" err="1"/>
              <a:t>gRPC</a:t>
            </a:r>
            <a:r>
              <a:rPr lang="en-US" dirty="0"/>
              <a:t> framework is developed and open-sourced by Google. Google has been using a lot of the underlying technologies and concepts in </a:t>
            </a:r>
            <a:r>
              <a:rPr lang="en-US" dirty="0" err="1"/>
              <a:t>gRPC</a:t>
            </a:r>
            <a:r>
              <a:rPr lang="en-US" dirty="0"/>
              <a:t> for a long time for their many products including several of Google’s cloud products.</a:t>
            </a:r>
          </a:p>
          <a:p>
            <a:pPr marL="0" indent="0">
              <a:buNone/>
            </a:pPr>
            <a:r>
              <a:rPr lang="en-US" dirty="0"/>
              <a:t>        By default, </a:t>
            </a:r>
            <a:r>
              <a:rPr lang="en-US" dirty="0" err="1"/>
              <a:t>gRPC</a:t>
            </a:r>
            <a:r>
              <a:rPr lang="en-US" dirty="0"/>
              <a:t> uses Protocol Buffers as the Interface Definition Language (IDL) and as its underlying message interchange format. Unlike JSON and XML, Protocol Buffers are not just message interchange format, it’s also used for describing the service interfaces (service endpoints). Thus Protocol Buffers are used for both the service interface and the structure of the payload messages. In </a:t>
            </a:r>
            <a:r>
              <a:rPr lang="en-US" dirty="0" err="1"/>
              <a:t>gRPC</a:t>
            </a:r>
            <a:r>
              <a:rPr lang="en-US" dirty="0"/>
              <a:t>, you define services and its methods along with payload messages. Like a typical communication between a client application and a RPC system, a </a:t>
            </a:r>
            <a:r>
              <a:rPr lang="en-US" dirty="0" err="1"/>
              <a:t>gRPC</a:t>
            </a:r>
            <a:r>
              <a:rPr lang="en-US" dirty="0"/>
              <a:t> client application can directly call methods on a remote server as if it was a local object in your client application.</a:t>
            </a:r>
          </a:p>
        </p:txBody>
      </p:sp>
    </p:spTree>
    <p:extLst>
      <p:ext uri="{BB962C8B-B14F-4D97-AF65-F5344CB8AC3E}">
        <p14:creationId xmlns:p14="http://schemas.microsoft.com/office/powerpoint/2010/main" val="10032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 </a:t>
            </a:r>
            <a:r>
              <a:rPr lang="en-US" dirty="0" err="1"/>
              <a:t>protobuf</a:t>
            </a:r>
            <a:r>
              <a:rPr lang="en-US" dirty="0"/>
              <a:t>/</a:t>
            </a:r>
            <a:r>
              <a:rPr lang="en-US" dirty="0" err="1"/>
              <a:t>gRPC</a:t>
            </a:r>
            <a:endParaRPr lang="en-US" dirty="0"/>
          </a:p>
        </p:txBody>
      </p:sp>
      <p:sp>
        <p:nvSpPr>
          <p:cNvPr id="2" name="Content Placeholder 1"/>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communication between a </a:t>
            </a:r>
            <a:r>
              <a:rPr lang="en-US" dirty="0" err="1"/>
              <a:t>gRPC</a:t>
            </a:r>
            <a:r>
              <a:rPr lang="en-US" dirty="0"/>
              <a:t> server and a client application</a:t>
            </a:r>
          </a:p>
          <a:p>
            <a:endParaRPr lang="en-US" dirty="0"/>
          </a:p>
        </p:txBody>
      </p:sp>
      <p:pic>
        <p:nvPicPr>
          <p:cNvPr id="1026" name="Picture 2" descr="A picture containing businesscard&#10;&#10;Description automatically generated">
            <a:extLst>
              <a:ext uri="{FF2B5EF4-FFF2-40B4-BE49-F238E27FC236}">
                <a16:creationId xmlns:a16="http://schemas.microsoft.com/office/drawing/2014/main" id="{06998688-6BEC-422F-A8CD-C382A09B0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847088"/>
            <a:ext cx="6794944" cy="398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4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the frameworks</a:t>
            </a:r>
          </a:p>
        </p:txBody>
      </p:sp>
      <p:sp>
        <p:nvSpPr>
          <p:cNvPr id="2" name="Content Placeholder 1"/>
          <p:cNvSpPr>
            <a:spLocks noGrp="1"/>
          </p:cNvSpPr>
          <p:nvPr>
            <p:ph idx="1"/>
          </p:nvPr>
        </p:nvSpPr>
        <p:spPr/>
        <p:txBody>
          <a:bodyPr/>
          <a:lstStyle/>
          <a:p>
            <a:r>
              <a:rPr lang="en-US" dirty="0"/>
              <a:t>Go Micro.</a:t>
            </a:r>
          </a:p>
          <a:p>
            <a:r>
              <a:rPr lang="en-US" dirty="0"/>
              <a:t>Go Kit.</a:t>
            </a:r>
          </a:p>
          <a:p>
            <a:r>
              <a:rPr lang="en-US" dirty="0"/>
              <a:t>Gizmo.</a:t>
            </a:r>
          </a:p>
          <a:p>
            <a:r>
              <a:rPr lang="en-US" dirty="0"/>
              <a:t>Kite.</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Go Micro</a:t>
            </a:r>
          </a:p>
        </p:txBody>
      </p:sp>
      <p:sp>
        <p:nvSpPr>
          <p:cNvPr id="2" name="Content Placeholder 1"/>
          <p:cNvSpPr>
            <a:spLocks noGrp="1"/>
          </p:cNvSpPr>
          <p:nvPr>
            <p:ph idx="1"/>
          </p:nvPr>
        </p:nvSpPr>
        <p:spPr/>
        <p:txBody>
          <a:bodyPr>
            <a:normAutofit/>
          </a:bodyPr>
          <a:lstStyle/>
          <a:p>
            <a:pPr lvl="1"/>
            <a:r>
              <a:rPr lang="en-US" dirty="0"/>
              <a:t> It is a pluggable RPC framework for writing microservices in Go. Out of the box, you will receive:</a:t>
            </a:r>
          </a:p>
          <a:p>
            <a:pPr marL="0" indent="0">
              <a:buNone/>
            </a:pPr>
            <a:r>
              <a:rPr lang="en-US" sz="2000" dirty="0"/>
              <a:t>-Service discovery - applications automatically registered with service discovery system.</a:t>
            </a:r>
          </a:p>
          <a:p>
            <a:pPr marL="0" indent="0">
              <a:buNone/>
            </a:pPr>
            <a:r>
              <a:rPr lang="en-US" sz="2000" dirty="0"/>
              <a:t>-Load balancing - client side load balancing used to balance requests between instances of a service.</a:t>
            </a:r>
          </a:p>
          <a:p>
            <a:pPr marL="0" indent="0">
              <a:buNone/>
            </a:pPr>
            <a:r>
              <a:rPr lang="en-US" sz="2000" dirty="0"/>
              <a:t>-Synchronous communication - request/response transport layer provided.</a:t>
            </a:r>
          </a:p>
          <a:p>
            <a:pPr marL="0" indent="0">
              <a:buNone/>
            </a:pPr>
            <a:r>
              <a:rPr lang="en-US" sz="2000" dirty="0"/>
              <a:t>-Asynchronous communication - built in publish/subscribe capabilities.</a:t>
            </a:r>
          </a:p>
          <a:p>
            <a:pPr marL="0" indent="0">
              <a:buNone/>
            </a:pPr>
            <a:r>
              <a:rPr lang="en-US" sz="2000" dirty="0"/>
              <a:t>-Message encoding - encoding/decoding based on </a:t>
            </a:r>
            <a:r>
              <a:rPr lang="en-US" sz="2000" i="1" dirty="0"/>
              <a:t>Content-Type </a:t>
            </a:r>
            <a:r>
              <a:rPr lang="en-US" sz="2000" dirty="0"/>
              <a:t>header of a message.</a:t>
            </a:r>
          </a:p>
          <a:p>
            <a:pPr marL="0" indent="0">
              <a:buNone/>
            </a:pPr>
            <a:r>
              <a:rPr lang="en-US" sz="2000" dirty="0"/>
              <a:t>-RPC Client/Server packages - leverage the above features and expose interface to build microservices.</a:t>
            </a:r>
          </a:p>
          <a:p>
            <a:pPr marL="0" indent="0">
              <a:buNone/>
            </a:pPr>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Go Micro</a:t>
            </a:r>
          </a:p>
        </p:txBody>
      </p:sp>
      <p:sp>
        <p:nvSpPr>
          <p:cNvPr id="2" name="Content Placeholder 1"/>
          <p:cNvSpPr>
            <a:spLocks noGrp="1"/>
          </p:cNvSpPr>
          <p:nvPr>
            <p:ph idx="1"/>
          </p:nvPr>
        </p:nvSpPr>
        <p:spPr/>
        <p:txBody>
          <a:bodyPr>
            <a:normAutofit/>
          </a:bodyPr>
          <a:lstStyle/>
          <a:p>
            <a:pPr lvl="1"/>
            <a:r>
              <a:rPr lang="en-US" dirty="0"/>
              <a:t>Go Micro architecture can be described as a three layers stack.</a:t>
            </a:r>
            <a:endParaRPr lang="en-US" sz="1800" dirty="0"/>
          </a:p>
        </p:txBody>
      </p:sp>
      <p:pic>
        <p:nvPicPr>
          <p:cNvPr id="2058" name="Picture 10" descr="https://cdn-images-1.medium.com/max/800/1*CehAeZFGS5oMUtKkbYzP7w.png">
            <a:extLst>
              <a:ext uri="{FF2B5EF4-FFF2-40B4-BE49-F238E27FC236}">
                <a16:creationId xmlns:a16="http://schemas.microsoft.com/office/drawing/2014/main" id="{DA43167F-EE60-451F-A46C-B9AE6658B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471" y="2689479"/>
            <a:ext cx="49720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59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300</TotalTime>
  <Words>540</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Palatino Linotype</vt:lpstr>
      <vt:lpstr>Wingdings 2</vt:lpstr>
      <vt:lpstr>Presentation on brainstorming</vt:lpstr>
      <vt:lpstr>Go Microservices</vt:lpstr>
      <vt:lpstr>Agenda</vt:lpstr>
      <vt:lpstr>What is a Microservice</vt:lpstr>
      <vt:lpstr>Introducing protobuf/gRPC</vt:lpstr>
      <vt:lpstr>Introducing protobuf/gRPC</vt:lpstr>
      <vt:lpstr>Introducing protobuf/gRPC</vt:lpstr>
      <vt:lpstr>Introduction to the frameworks</vt:lpstr>
      <vt:lpstr>Go Micro</vt:lpstr>
      <vt:lpstr>Go Micro</vt:lpstr>
      <vt:lpstr>Go Micro</vt:lpstr>
      <vt:lpstr>Go Kit</vt:lpstr>
      <vt:lpstr>Gizmo</vt:lpstr>
      <vt:lpstr>Go Microservices with Go 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Microservices</dc:title>
  <dc:creator>Balas Florin</dc:creator>
  <cp:lastModifiedBy>Balas Florin</cp:lastModifiedBy>
  <cp:revision>6</cp:revision>
  <dcterms:created xsi:type="dcterms:W3CDTF">2019-04-16T09:59:54Z</dcterms:created>
  <dcterms:modified xsi:type="dcterms:W3CDTF">2019-04-17T11:51:28Z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