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04" r:id="rId3"/>
    <p:sldId id="279" r:id="rId4"/>
    <p:sldId id="305" r:id="rId5"/>
    <p:sldId id="301" r:id="rId6"/>
    <p:sldId id="307" r:id="rId7"/>
    <p:sldId id="308" r:id="rId8"/>
    <p:sldId id="306" r:id="rId9"/>
    <p:sldId id="289" r:id="rId10"/>
    <p:sldId id="298" r:id="rId11"/>
    <p:sldId id="263" r:id="rId12"/>
    <p:sldId id="29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B32"/>
    <a:srgbClr val="4DC1A1"/>
    <a:srgbClr val="1CA5B8"/>
    <a:srgbClr val="16897F"/>
    <a:srgbClr val="146974"/>
    <a:srgbClr val="FAFAFA"/>
    <a:srgbClr val="E0E0E0"/>
    <a:srgbClr val="1AB999"/>
    <a:srgbClr val="9BD5C3"/>
    <a:srgbClr val="DAEB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76894" autoAdjust="0"/>
  </p:normalViewPr>
  <p:slideViewPr>
    <p:cSldViewPr snapToGrid="0">
      <p:cViewPr varScale="1">
        <p:scale>
          <a:sx n="66" d="100"/>
          <a:sy n="66" d="100"/>
        </p:scale>
        <p:origin x="1138" y="53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DF702-7AAB-4C7F-BC1D-D3A4121302E3}" type="datetimeFigureOut">
              <a:rPr lang="en-PH" smtClean="0"/>
              <a:t>11/11/2018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6D7E7-42C3-43D2-96FE-EBD68C634DB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4086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6D7E7-42C3-43D2-96FE-EBD68C634DBA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5532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6D7E7-42C3-43D2-96FE-EBD68C634DBA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8068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Consumer – Energy Savings</a:t>
            </a:r>
          </a:p>
          <a:p>
            <a:r>
              <a:rPr lang="en-PH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Electricity Grid – PQR, Emission, Sustainability</a:t>
            </a:r>
          </a:p>
          <a:p>
            <a:r>
              <a:rPr lang="en-PH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Providers – Path of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6D7E7-42C3-43D2-96FE-EBD68C634DBA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355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Selling peace of mind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6D7E7-42C3-43D2-96FE-EBD68C634DBA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86026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dirty="0"/>
              <a:t>Well known fact of unplugging devices but isn’t followed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dirty="0"/>
              <a:t>Bill comes in -&gt; blames on computer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dirty="0"/>
              <a:t>3 possible reasons: bad habits, faulty devices, power vampires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dirty="0"/>
              <a:t>https://www.texascooppower.com/energy/efficiency/general/the-vampires-lurking-in-your-home</a:t>
            </a:r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6D7E7-42C3-43D2-96FE-EBD68C634DBA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2297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DOE 2017</a:t>
            </a:r>
          </a:p>
          <a:p>
            <a:r>
              <a:rPr lang="en-P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26,782GwH yearly, at 5% assumed power vampire consumption – 1339.1 </a:t>
            </a:r>
            <a:r>
              <a:rPr lang="en-P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GwH</a:t>
            </a:r>
            <a:r>
              <a:rPr lang="en-P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17,408,300php worth of electricity wasted.</a:t>
            </a:r>
            <a:endParaRPr lang="en-PH" dirty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6D7E7-42C3-43D2-96FE-EBD68C634DBA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97894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Limited in power, and general monitoring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6D7E7-42C3-43D2-96FE-EBD68C634DBA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153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Clumsy guesses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6D7E7-42C3-43D2-96FE-EBD68C634DBA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87064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Clumsy guesses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6D7E7-42C3-43D2-96FE-EBD68C634DBA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3249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6D7E7-42C3-43D2-96FE-EBD68C634DBA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514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dirty="0"/>
              <a:t>Combining specificity of individual meters and the general oversight of breaker</a:t>
            </a:r>
          </a:p>
          <a:p>
            <a:endParaRPr lang="en-PH" dirty="0"/>
          </a:p>
          <a:p>
            <a:pPr marL="171450" indent="-171450">
              <a:buFontTx/>
              <a:buChar char="-"/>
            </a:pPr>
            <a:r>
              <a:rPr lang="en-PH" dirty="0"/>
              <a:t>Realtime power consumption characteristics</a:t>
            </a:r>
          </a:p>
          <a:p>
            <a:pPr marL="171450" indent="-171450">
              <a:buFontTx/>
              <a:buChar char="-"/>
            </a:pPr>
            <a:r>
              <a:rPr lang="en-PH" dirty="0"/>
              <a:t>Device status insights: preemptive actions</a:t>
            </a:r>
          </a:p>
          <a:p>
            <a:pPr marL="171450" indent="-171450">
              <a:buFontTx/>
              <a:buChar char="-"/>
            </a:pPr>
            <a:r>
              <a:rPr lang="en-PH" dirty="0"/>
              <a:t>Standby power tracker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6D7E7-42C3-43D2-96FE-EBD68C634DBA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9550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Supply Quality – Harmonics, Reactive Power</a:t>
            </a:r>
          </a:p>
          <a:p>
            <a:r>
              <a:rPr lang="en-PH" dirty="0"/>
              <a:t>IoT Data Pool – Providing a consistent source of energy consumption data</a:t>
            </a:r>
          </a:p>
          <a:p>
            <a:r>
              <a:rPr lang="en-PH" dirty="0"/>
              <a:t>Prosumers – Small producers induce stress in the current grid system, a better data source will help load balancing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6D7E7-42C3-43D2-96FE-EBD68C634DBA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60502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BC033-1EE8-4823-93EE-9FBBD6C6A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8568A-D9FD-4D83-B1CD-76963B348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76618-991C-4B4C-8E38-BC1FA40F2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E983-774C-45DC-9A4A-A918B377B7DC}" type="datetimeFigureOut">
              <a:rPr lang="en-PH" smtClean="0"/>
              <a:t>11/11/2018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A5C9F-7AAE-4E6C-B9B8-DAC83843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E3DE8-D9B7-4DAA-9CBA-87CBBEA87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19A2-AF62-4EA4-8872-B6EB6898B43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09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2B200-5B8F-4C99-88E3-21F9A9ED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85117-9CF7-4426-B49D-4D437365C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19E3D-5831-4554-BE5F-0822C6548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E983-774C-45DC-9A4A-A918B377B7DC}" type="datetimeFigureOut">
              <a:rPr lang="en-PH" smtClean="0"/>
              <a:t>11/11/2018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D5B7F-F5BF-44DD-A37C-4EEEF1CE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288FF-2278-4AAA-8E3C-0629B301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19A2-AF62-4EA4-8872-B6EB6898B43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9201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E0DC6-8B4B-4188-92AE-CFF78FD14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9C35D-8749-4B2A-A4A8-4E475E830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D7CF2-539F-47BF-9F22-E79445C4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E983-774C-45DC-9A4A-A918B377B7DC}" type="datetimeFigureOut">
              <a:rPr lang="en-PH" smtClean="0"/>
              <a:t>11/11/2018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29E08-E9B5-4C59-8ABE-EB8E36A4A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0DDFF-B88C-4D5D-A63D-C6FEC64E6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19A2-AF62-4EA4-8872-B6EB6898B43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31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9EBE-4B44-4FE8-8BC4-95346B2ED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29E4-E6B9-4024-8DF5-61AC393EE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CB74F-77B2-437A-A081-A9C8A1282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E983-774C-45DC-9A4A-A918B377B7DC}" type="datetimeFigureOut">
              <a:rPr lang="en-PH" smtClean="0"/>
              <a:t>11/11/2018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3B3C3-1CD0-455C-9C02-5F4780CB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F8B59-77DC-4F78-A81B-020556FC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19A2-AF62-4EA4-8872-B6EB6898B43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567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CBA8A-C708-4559-BEEF-1D4C07ED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52E9B-C765-4960-A8AF-980BA13EA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1A2ED-E426-4119-96B6-3DCE2B0C0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E983-774C-45DC-9A4A-A918B377B7DC}" type="datetimeFigureOut">
              <a:rPr lang="en-PH" smtClean="0"/>
              <a:t>11/11/2018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4D6ED-B4F6-4369-9485-28CED2E0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2AB0A-98C8-4808-86BA-34EFBC7F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19A2-AF62-4EA4-8872-B6EB6898B43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718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F4D4D-C370-4F8F-9362-5ECED21E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746D7-B173-44AF-94D6-45880774E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247C4-132A-438D-9539-87ED3AA8F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CF5AA-FE55-446D-AFC3-D832997C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E983-774C-45DC-9A4A-A918B377B7DC}" type="datetimeFigureOut">
              <a:rPr lang="en-PH" smtClean="0"/>
              <a:t>11/11/2018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39F53-5C52-4C1B-9BA7-5C1DCAE5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6B011-B1BC-475B-8F26-D15944A2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19A2-AF62-4EA4-8872-B6EB6898B43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1850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A9C2-2154-4ECD-90AB-8C2BA35B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58136-0DF7-48FF-99A4-C0570AE34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25AA7-3E5A-428F-A32B-926BBCFCF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62EF64-A276-43CB-842E-4FCE40E4A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69F3A9-D048-4563-8BC9-55B4BB5EB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7869F3-A453-4E17-A6F7-A56888DD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E983-774C-45DC-9A4A-A918B377B7DC}" type="datetimeFigureOut">
              <a:rPr lang="en-PH" smtClean="0"/>
              <a:t>11/11/2018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9311B-5BAD-46CB-A032-57EC5DCB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591905-871F-48D6-8826-CEDCDF79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19A2-AF62-4EA4-8872-B6EB6898B43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648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E2C66-3E67-4228-9A42-FF7E032C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671C30-18C1-41C1-9DFD-724BD2AA6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E983-774C-45DC-9A4A-A918B377B7DC}" type="datetimeFigureOut">
              <a:rPr lang="en-PH" smtClean="0"/>
              <a:t>11/11/2018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FA45E-F5F7-4F61-96FA-44BAD3469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D3394-FA9F-4376-BD5C-D017BDA6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19A2-AF62-4EA4-8872-B6EB6898B43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177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EEB9D7-0385-4A4C-B190-D09B6DEB8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E983-774C-45DC-9A4A-A918B377B7DC}" type="datetimeFigureOut">
              <a:rPr lang="en-PH" smtClean="0"/>
              <a:t>11/11/2018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64F49-BAA4-4F91-8709-37E5591E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8ABE1-225D-48F1-9BFE-0B716B87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19A2-AF62-4EA4-8872-B6EB6898B43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9426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2EDAA-451F-465A-853B-34D26AB0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54AD-0ABC-48CE-AE5E-CF987B4A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83D2F-F7B7-432B-B7E3-A5D9BB3A2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A2354-7FEA-40C1-B83B-A1EBD8E8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E983-774C-45DC-9A4A-A918B377B7DC}" type="datetimeFigureOut">
              <a:rPr lang="en-PH" smtClean="0"/>
              <a:t>11/11/2018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F639B-FB4D-4C87-B6D0-09C098C3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7F8E2-54CF-4650-9C36-085D0DBC2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19A2-AF62-4EA4-8872-B6EB6898B43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31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0D668-C136-429E-B2F4-536283204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32E057-9435-457C-AAF6-B72D4B837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15D37-00D4-47B7-A40C-D1D324B32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B993C-F923-466C-B975-92FCB042A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E983-774C-45DC-9A4A-A918B377B7DC}" type="datetimeFigureOut">
              <a:rPr lang="en-PH" smtClean="0"/>
              <a:t>11/11/2018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12164-A84A-452F-A580-CED15AE3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2DA5F-1A91-4FAA-BEE2-27E088BC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19A2-AF62-4EA4-8872-B6EB6898B43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9023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CC27A3-8F39-444E-85FA-09F318F03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DE044-03DD-4068-9554-67BB981ED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122B2-5119-458C-A661-6CB720457D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CE983-774C-45DC-9A4A-A918B377B7DC}" type="datetimeFigureOut">
              <a:rPr lang="en-PH" smtClean="0"/>
              <a:t>11/11/2018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90EA2-5154-426F-930F-9B119907B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9069E-76C8-4B90-8827-F29CAEBF2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219A2-AF62-4EA4-8872-B6EB6898B43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330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6203EB2-EC0D-4966-B601-A1C7D33503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AE79596-5F4F-49F3-A92F-286812973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092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26F1B1B9-359D-4298-9FA1-06078D778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54" y="0"/>
            <a:ext cx="12167691" cy="6858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7F6E459-64CC-4F31-B157-5559E8ED01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7BB7A2-8C0C-413A-8585-39B4BCB817CD}"/>
              </a:ext>
            </a:extLst>
          </p:cNvPr>
          <p:cNvSpPr txBox="1"/>
          <p:nvPr/>
        </p:nvSpPr>
        <p:spPr>
          <a:xfrm>
            <a:off x="3351893" y="1413063"/>
            <a:ext cx="548821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More effective Grid Management</a:t>
            </a:r>
          </a:p>
          <a:p>
            <a:pPr algn="ctr"/>
            <a:endParaRPr lang="en-PH" sz="3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PH" sz="3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Better Allocation for Renewables</a:t>
            </a:r>
          </a:p>
          <a:p>
            <a:pPr algn="ctr"/>
            <a:endParaRPr lang="en-PH" sz="3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PH" sz="3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Possible Adoption Model for Smart Grid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868964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9607AC5A-6CA1-4FD3-9670-4AB9106C6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BAB83E-1033-4061-9F50-6CCFC58C675C}"/>
              </a:ext>
            </a:extLst>
          </p:cNvPr>
          <p:cNvSpPr txBox="1"/>
          <p:nvPr/>
        </p:nvSpPr>
        <p:spPr>
          <a:xfrm>
            <a:off x="2430965" y="3075057"/>
            <a:ext cx="7330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000" dirty="0">
                <a:solidFill>
                  <a:srgbClr val="4DC1A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Empowerment</a:t>
            </a:r>
          </a:p>
        </p:txBody>
      </p:sp>
    </p:spTree>
    <p:extLst>
      <p:ext uri="{BB962C8B-B14F-4D97-AF65-F5344CB8AC3E}">
        <p14:creationId xmlns:p14="http://schemas.microsoft.com/office/powerpoint/2010/main" val="2942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6FD71F-CF0E-4662-84E7-385572775428}"/>
              </a:ext>
            </a:extLst>
          </p:cNvPr>
          <p:cNvSpPr/>
          <p:nvPr/>
        </p:nvSpPr>
        <p:spPr>
          <a:xfrm>
            <a:off x="-2435329" y="889945"/>
            <a:ext cx="4409955" cy="520861"/>
          </a:xfrm>
          <a:prstGeom prst="roundRect">
            <a:avLst/>
          </a:prstGeom>
          <a:solidFill>
            <a:srgbClr val="1CA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35A4D49-22ED-4F34-8213-D4D97C1B96FF}"/>
              </a:ext>
            </a:extLst>
          </p:cNvPr>
          <p:cNvGrpSpPr/>
          <p:nvPr/>
        </p:nvGrpSpPr>
        <p:grpSpPr>
          <a:xfrm>
            <a:off x="484908" y="6234544"/>
            <a:ext cx="1828800" cy="276999"/>
            <a:chOff x="364836" y="6234544"/>
            <a:chExt cx="1828800" cy="2769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27F182-CB6B-4FE5-BDB7-01F0DAF96782}"/>
                </a:ext>
              </a:extLst>
            </p:cNvPr>
            <p:cNvSpPr txBox="1"/>
            <p:nvPr/>
          </p:nvSpPr>
          <p:spPr>
            <a:xfrm>
              <a:off x="364836" y="6234544"/>
              <a:ext cx="1828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solidFill>
                    <a:schemeClr val="bg2">
                      <a:lumMod val="75000"/>
                    </a:schemeClr>
                  </a:solidFill>
                </a:rPr>
                <a:t>Minerva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D941ED2-F29D-446A-BF79-3FA6C24C3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660" y="6270173"/>
              <a:ext cx="190500" cy="1905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9C47AF5-5357-466C-B8A4-A2B499FA0D2E}"/>
              </a:ext>
            </a:extLst>
          </p:cNvPr>
          <p:cNvSpPr txBox="1"/>
          <p:nvPr/>
        </p:nvSpPr>
        <p:spPr>
          <a:xfrm>
            <a:off x="828732" y="868102"/>
            <a:ext cx="331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Team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1A19BB-732D-42DA-A3FC-BF36F8C1C08B}"/>
              </a:ext>
            </a:extLst>
          </p:cNvPr>
          <p:cNvGrpSpPr/>
          <p:nvPr/>
        </p:nvGrpSpPr>
        <p:grpSpPr>
          <a:xfrm>
            <a:off x="1240455" y="2828835"/>
            <a:ext cx="9711090" cy="1200330"/>
            <a:chOff x="2577625" y="2826924"/>
            <a:chExt cx="9711090" cy="12003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DBAB83E-1033-4061-9F50-6CCFC58C675C}"/>
                </a:ext>
              </a:extLst>
            </p:cNvPr>
            <p:cNvSpPr txBox="1"/>
            <p:nvPr/>
          </p:nvSpPr>
          <p:spPr>
            <a:xfrm>
              <a:off x="2577625" y="2826925"/>
              <a:ext cx="24068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1CA5B8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Giancarlo Conti</a:t>
              </a:r>
            </a:p>
            <a:p>
              <a:r>
                <a:rPr lang="en-PH" dirty="0">
                  <a:solidFill>
                    <a:schemeClr val="bg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 – Electrical Engineering</a:t>
              </a:r>
            </a:p>
            <a:p>
              <a:r>
                <a:rPr lang="en-PH" dirty="0">
                  <a:solidFill>
                    <a:schemeClr val="bg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UPLB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AD25E3-3AFC-4B2E-97E0-11F6624204C3}"/>
                </a:ext>
              </a:extLst>
            </p:cNvPr>
            <p:cNvSpPr txBox="1"/>
            <p:nvPr/>
          </p:nvSpPr>
          <p:spPr>
            <a:xfrm>
              <a:off x="4810897" y="2826924"/>
              <a:ext cx="23045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1CA5B8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Adrian Vincent Tayag </a:t>
              </a:r>
            </a:p>
            <a:p>
              <a:r>
                <a:rPr lang="en-PH" dirty="0">
                  <a:solidFill>
                    <a:schemeClr val="bg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 - Electrical Engineering</a:t>
              </a:r>
            </a:p>
            <a:p>
              <a:r>
                <a:rPr lang="en-PH" dirty="0">
                  <a:solidFill>
                    <a:schemeClr val="bg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UPLB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AD96E6-345F-45ED-A7B1-4536131FF1A7}"/>
                </a:ext>
              </a:extLst>
            </p:cNvPr>
            <p:cNvSpPr txBox="1"/>
            <p:nvPr/>
          </p:nvSpPr>
          <p:spPr>
            <a:xfrm>
              <a:off x="7577248" y="2826924"/>
              <a:ext cx="23045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1CA5B8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Russ Delos Santos</a:t>
              </a:r>
              <a:endParaRPr lang="en-PH" dirty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PH" dirty="0">
                  <a:solidFill>
                    <a:schemeClr val="bg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 – Electrical Engineering</a:t>
              </a:r>
            </a:p>
            <a:p>
              <a:r>
                <a:rPr lang="en-PH" dirty="0">
                  <a:solidFill>
                    <a:schemeClr val="bg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UPLB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0486AF-7707-4355-9B10-E7F5E889A0ED}"/>
                </a:ext>
              </a:extLst>
            </p:cNvPr>
            <p:cNvSpPr txBox="1"/>
            <p:nvPr/>
          </p:nvSpPr>
          <p:spPr>
            <a:xfrm>
              <a:off x="10159617" y="2826924"/>
              <a:ext cx="212909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1CA5B8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Cedric </a:t>
              </a:r>
              <a:r>
                <a:rPr lang="en-PH" dirty="0" err="1">
                  <a:solidFill>
                    <a:srgbClr val="1CA5B8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Velandres</a:t>
              </a:r>
              <a:r>
                <a:rPr lang="en-PH" dirty="0">
                  <a:solidFill>
                    <a:srgbClr val="1CA5B8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  <a:p>
              <a:r>
                <a:rPr lang="en-PH" dirty="0">
                  <a:solidFill>
                    <a:schemeClr val="bg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BS Electrical Engineering </a:t>
              </a:r>
            </a:p>
            <a:p>
              <a:r>
                <a:rPr lang="en-PH" dirty="0">
                  <a:solidFill>
                    <a:schemeClr val="bg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UPLB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37B69C7-F140-472B-A0E2-373A682B71F7}"/>
              </a:ext>
            </a:extLst>
          </p:cNvPr>
          <p:cNvSpPr txBox="1"/>
          <p:nvPr/>
        </p:nvSpPr>
        <p:spPr>
          <a:xfrm>
            <a:off x="10096038" y="6234544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solidFill>
                  <a:schemeClr val="bg2">
                    <a:lumMod val="75000"/>
                  </a:schemeClr>
                </a:solidFill>
              </a:rPr>
              <a:t>Page  |  3</a:t>
            </a:r>
          </a:p>
        </p:txBody>
      </p:sp>
    </p:spTree>
    <p:extLst>
      <p:ext uri="{BB962C8B-B14F-4D97-AF65-F5344CB8AC3E}">
        <p14:creationId xmlns:p14="http://schemas.microsoft.com/office/powerpoint/2010/main" val="26413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A3981-1DC7-4A7F-991A-07EE5D84B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84ED0-C2E7-4823-961C-A2B012837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4" descr="https://www.texascooppower.com/content/detail_1006_cnx_vampire.jpg">
            <a:extLst>
              <a:ext uri="{FF2B5EF4-FFF2-40B4-BE49-F238E27FC236}">
                <a16:creationId xmlns:a16="http://schemas.microsoft.com/office/drawing/2014/main" id="{211DC9D5-C3A8-420C-8324-AACDE1B65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773" y="880616"/>
            <a:ext cx="8744454" cy="509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83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26F1B1B9-359D-4298-9FA1-06078D778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54" y="0"/>
            <a:ext cx="12167691" cy="6858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7F6E459-64CC-4F31-B157-5559E8ED01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54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BAB83E-1033-4061-9F50-6CCFC58C675C}"/>
              </a:ext>
            </a:extLst>
          </p:cNvPr>
          <p:cNvSpPr txBox="1"/>
          <p:nvPr/>
        </p:nvSpPr>
        <p:spPr>
          <a:xfrm>
            <a:off x="1810325" y="2283259"/>
            <a:ext cx="8571347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PH" sz="8000" b="1" dirty="0">
                <a:solidFill>
                  <a:srgbClr val="4DC1A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Taken for Granted</a:t>
            </a:r>
          </a:p>
          <a:p>
            <a:pPr lvl="0"/>
            <a:r>
              <a:rPr lang="en-PH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26,782 GWh</a:t>
            </a:r>
          </a:p>
          <a:p>
            <a:pPr lvl="0"/>
            <a:r>
              <a:rPr lang="en-PH" sz="2400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1339.1 GWh</a:t>
            </a:r>
          </a:p>
          <a:p>
            <a:pPr lvl="0"/>
            <a:r>
              <a:rPr lang="en-PH" sz="2400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17,408,300 PHP</a:t>
            </a:r>
          </a:p>
          <a:p>
            <a:pPr lvl="0"/>
            <a:r>
              <a:rPr lang="en-PH" i="1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DOE, 2017</a:t>
            </a:r>
          </a:p>
        </p:txBody>
      </p:sp>
    </p:spTree>
    <p:extLst>
      <p:ext uri="{BB962C8B-B14F-4D97-AF65-F5344CB8AC3E}">
        <p14:creationId xmlns:p14="http://schemas.microsoft.com/office/powerpoint/2010/main" val="214817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>
            <a:extLst>
              <a:ext uri="{FF2B5EF4-FFF2-40B4-BE49-F238E27FC236}">
                <a16:creationId xmlns:a16="http://schemas.microsoft.com/office/drawing/2014/main" id="{1788C67E-C6DE-4C12-A996-84C9768A3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09B0139-4F0F-46A9-82D1-80EF0008A9D6}"/>
              </a:ext>
            </a:extLst>
          </p:cNvPr>
          <p:cNvSpPr/>
          <p:nvPr/>
        </p:nvSpPr>
        <p:spPr>
          <a:xfrm>
            <a:off x="-270863" y="875722"/>
            <a:ext cx="4728563" cy="520861"/>
          </a:xfrm>
          <a:prstGeom prst="roundRect">
            <a:avLst/>
          </a:prstGeom>
          <a:solidFill>
            <a:srgbClr val="4DC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6BD79E-5F8E-4D05-B929-E051AE0E0387}"/>
              </a:ext>
            </a:extLst>
          </p:cNvPr>
          <p:cNvSpPr txBox="1"/>
          <p:nvPr/>
        </p:nvSpPr>
        <p:spPr>
          <a:xfrm>
            <a:off x="828732" y="868102"/>
            <a:ext cx="344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Existing Solutions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EB1A93-C641-4A08-837F-E1D374A90D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538" r="-25"/>
          <a:stretch/>
        </p:blipFill>
        <p:spPr>
          <a:xfrm>
            <a:off x="3167604" y="2109777"/>
            <a:ext cx="5856791" cy="388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56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>
            <a:extLst>
              <a:ext uri="{FF2B5EF4-FFF2-40B4-BE49-F238E27FC236}">
                <a16:creationId xmlns:a16="http://schemas.microsoft.com/office/drawing/2014/main" id="{1788C67E-C6DE-4C12-A996-84C9768A3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09B0139-4F0F-46A9-82D1-80EF0008A9D6}"/>
              </a:ext>
            </a:extLst>
          </p:cNvPr>
          <p:cNvSpPr/>
          <p:nvPr/>
        </p:nvSpPr>
        <p:spPr>
          <a:xfrm>
            <a:off x="-270863" y="875722"/>
            <a:ext cx="4728563" cy="520861"/>
          </a:xfrm>
          <a:prstGeom prst="roundRect">
            <a:avLst/>
          </a:prstGeom>
          <a:solidFill>
            <a:srgbClr val="4DC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6BD79E-5F8E-4D05-B929-E051AE0E0387}"/>
              </a:ext>
            </a:extLst>
          </p:cNvPr>
          <p:cNvSpPr txBox="1"/>
          <p:nvPr/>
        </p:nvSpPr>
        <p:spPr>
          <a:xfrm>
            <a:off x="828732" y="868102"/>
            <a:ext cx="344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Existing Solutions</a:t>
            </a:r>
          </a:p>
        </p:txBody>
      </p:sp>
      <p:pic>
        <p:nvPicPr>
          <p:cNvPr id="1026" name="Picture 2" descr="Resulta ng larawan para sa sense power monitor review">
            <a:extLst>
              <a:ext uri="{FF2B5EF4-FFF2-40B4-BE49-F238E27FC236}">
                <a16:creationId xmlns:a16="http://schemas.microsoft.com/office/drawing/2014/main" id="{A387663E-A6B2-4D36-9A19-08A4A7E54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605" y="2063383"/>
            <a:ext cx="7154790" cy="391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764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>
            <a:extLst>
              <a:ext uri="{FF2B5EF4-FFF2-40B4-BE49-F238E27FC236}">
                <a16:creationId xmlns:a16="http://schemas.microsoft.com/office/drawing/2014/main" id="{1788C67E-C6DE-4C12-A996-84C9768A3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09B0139-4F0F-46A9-82D1-80EF0008A9D6}"/>
              </a:ext>
            </a:extLst>
          </p:cNvPr>
          <p:cNvSpPr/>
          <p:nvPr/>
        </p:nvSpPr>
        <p:spPr>
          <a:xfrm>
            <a:off x="-1787141" y="870461"/>
            <a:ext cx="4728563" cy="520861"/>
          </a:xfrm>
          <a:prstGeom prst="roundRect">
            <a:avLst/>
          </a:prstGeom>
          <a:solidFill>
            <a:srgbClr val="4DC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6BD79E-5F8E-4D05-B929-E051AE0E0387}"/>
              </a:ext>
            </a:extLst>
          </p:cNvPr>
          <p:cNvSpPr txBox="1"/>
          <p:nvPr/>
        </p:nvSpPr>
        <p:spPr>
          <a:xfrm>
            <a:off x="828732" y="868102"/>
            <a:ext cx="344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Prototype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D9EA4-3756-4513-B9A8-C276CE37BF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4242" y="301995"/>
            <a:ext cx="7318727" cy="625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5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>
            <a:extLst>
              <a:ext uri="{FF2B5EF4-FFF2-40B4-BE49-F238E27FC236}">
                <a16:creationId xmlns:a16="http://schemas.microsoft.com/office/drawing/2014/main" id="{1788C67E-C6DE-4C12-A996-84C9768A3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09B0139-4F0F-46A9-82D1-80EF0008A9D6}"/>
              </a:ext>
            </a:extLst>
          </p:cNvPr>
          <p:cNvSpPr/>
          <p:nvPr/>
        </p:nvSpPr>
        <p:spPr>
          <a:xfrm>
            <a:off x="-1787141" y="870461"/>
            <a:ext cx="4728563" cy="520861"/>
          </a:xfrm>
          <a:prstGeom prst="roundRect">
            <a:avLst/>
          </a:prstGeom>
          <a:solidFill>
            <a:srgbClr val="4DC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6BD79E-5F8E-4D05-B929-E051AE0E0387}"/>
              </a:ext>
            </a:extLst>
          </p:cNvPr>
          <p:cNvSpPr txBox="1"/>
          <p:nvPr/>
        </p:nvSpPr>
        <p:spPr>
          <a:xfrm>
            <a:off x="828732" y="868102"/>
            <a:ext cx="344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Prototype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D9EA4-3756-4513-B9A8-C276CE37BF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4242" y="301995"/>
            <a:ext cx="7318727" cy="625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06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627C-CACF-4679-A4F0-9F9E38906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Insert Dashboard Screenshot Roll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D47B1-5C39-42D6-B6D0-80A981CFE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9579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F225F42-1E16-42EA-AD87-90FB26C92BCC}"/>
              </a:ext>
            </a:extLst>
          </p:cNvPr>
          <p:cNvSpPr/>
          <p:nvPr/>
        </p:nvSpPr>
        <p:spPr>
          <a:xfrm>
            <a:off x="-270863" y="875722"/>
            <a:ext cx="4541921" cy="520861"/>
          </a:xfrm>
          <a:prstGeom prst="roundRect">
            <a:avLst/>
          </a:prstGeom>
          <a:solidFill>
            <a:srgbClr val="1CA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C47AF5-5357-466C-B8A4-A2B499FA0D2E}"/>
              </a:ext>
            </a:extLst>
          </p:cNvPr>
          <p:cNvSpPr txBox="1"/>
          <p:nvPr/>
        </p:nvSpPr>
        <p:spPr>
          <a:xfrm>
            <a:off x="484908" y="868102"/>
            <a:ext cx="3786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Future Developments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6B4A25-6630-426C-BF32-CCDF9CC5197E}"/>
              </a:ext>
            </a:extLst>
          </p:cNvPr>
          <p:cNvGrpSpPr/>
          <p:nvPr/>
        </p:nvGrpSpPr>
        <p:grpSpPr>
          <a:xfrm>
            <a:off x="659488" y="2363311"/>
            <a:ext cx="10873025" cy="1482369"/>
            <a:chOff x="484908" y="2377518"/>
            <a:chExt cx="10873025" cy="14823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DBAB83E-1033-4061-9F50-6CCFC58C675C}"/>
                </a:ext>
              </a:extLst>
            </p:cNvPr>
            <p:cNvSpPr txBox="1"/>
            <p:nvPr/>
          </p:nvSpPr>
          <p:spPr>
            <a:xfrm>
              <a:off x="484908" y="2377518"/>
              <a:ext cx="445748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3200" dirty="0">
                  <a:solidFill>
                    <a:srgbClr val="1CA5B8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Supply Quality</a:t>
              </a:r>
            </a:p>
            <a:p>
              <a:r>
                <a:rPr lang="en-PH" sz="2000" dirty="0">
                  <a:solidFill>
                    <a:schemeClr val="bg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Sometimes it’s not</a:t>
              </a:r>
            </a:p>
            <a:p>
              <a:r>
                <a:rPr lang="en-PH" sz="2000" dirty="0">
                  <a:solidFill>
                    <a:schemeClr val="bg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 and your home.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D694A4F-04C3-47AE-8C76-75B1EF4BC627}"/>
                </a:ext>
              </a:extLst>
            </p:cNvPr>
            <p:cNvSpPr txBox="1"/>
            <p:nvPr/>
          </p:nvSpPr>
          <p:spPr>
            <a:xfrm>
              <a:off x="7979572" y="2382559"/>
              <a:ext cx="337836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3200" dirty="0">
                  <a:solidFill>
                    <a:srgbClr val="1CA5B8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For Prosumers</a:t>
              </a:r>
            </a:p>
            <a:p>
              <a:r>
                <a:rPr lang="en-PH" sz="2000" dirty="0">
                  <a:solidFill>
                    <a:schemeClr val="bg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All hail the renewables</a:t>
              </a:r>
            </a:p>
            <a:p>
              <a:r>
                <a:rPr lang="en-PH" sz="2000" dirty="0">
                  <a:solidFill>
                    <a:schemeClr val="bg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and distributed generation!</a:t>
              </a:r>
            </a:p>
            <a:p>
              <a:endPara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7FEF90-1772-4060-A2C3-C4348086E9C1}"/>
                </a:ext>
              </a:extLst>
            </p:cNvPr>
            <p:cNvSpPr txBox="1"/>
            <p:nvPr/>
          </p:nvSpPr>
          <p:spPr>
            <a:xfrm>
              <a:off x="4109713" y="2377518"/>
              <a:ext cx="36020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3200" b="1" dirty="0">
                  <a:solidFill>
                    <a:srgbClr val="1CA5B8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IoT Data Pool</a:t>
              </a:r>
            </a:p>
            <a:p>
              <a:r>
                <a:rPr lang="en-PH" sz="2000" dirty="0">
                  <a:solidFill>
                    <a:schemeClr val="bg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Anonymization of data</a:t>
              </a:r>
            </a:p>
            <a:p>
              <a:r>
                <a:rPr lang="en-PH" sz="2000" dirty="0">
                  <a:solidFill>
                    <a:schemeClr val="bg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is of utmost importance.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5184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</TotalTime>
  <Words>280</Words>
  <Application>Microsoft Office PowerPoint</Application>
  <PresentationFormat>Widescreen</PresentationFormat>
  <Paragraphs>75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Segoe UI Black</vt:lpstr>
      <vt:lpstr>Segoe UI Light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 Dashboard Screenshot Roll here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 Delos Santos</dc:creator>
  <cp:lastModifiedBy>Adrian Tayag</cp:lastModifiedBy>
  <cp:revision>126</cp:revision>
  <dcterms:created xsi:type="dcterms:W3CDTF">2017-10-12T15:42:14Z</dcterms:created>
  <dcterms:modified xsi:type="dcterms:W3CDTF">2018-11-10T22:43:54Z</dcterms:modified>
</cp:coreProperties>
</file>