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1" r:id="rId5"/>
    <p:sldId id="284" r:id="rId6"/>
    <p:sldId id="280" r:id="rId7"/>
    <p:sldId id="293" r:id="rId8"/>
    <p:sldId id="294" r:id="rId9"/>
    <p:sldId id="295" r:id="rId10"/>
    <p:sldId id="296" r:id="rId11"/>
    <p:sldId id="297" r:id="rId12"/>
    <p:sldId id="298" r:id="rId13"/>
    <p:sldId id="2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3519" autoAdjust="0"/>
  </p:normalViewPr>
  <p:slideViewPr>
    <p:cSldViewPr snapToGrid="0">
      <p:cViewPr varScale="1">
        <p:scale>
          <a:sx n="44" d="100"/>
          <a:sy n="44" d="100"/>
        </p:scale>
        <p:origin x="230" y="43"/>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4/4/2025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8D52-9D06-CBE5-9CE5-A615A5D90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D08B0-DD9A-452F-B708-4D3321A85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2A162D-0A85-8397-9580-93D3255786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F19119-5C04-6A7E-52A2-36ABB20A7D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712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E588A-72EF-88B0-5EEF-7C0CDA370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76B129-8783-FF6E-3B4F-DF39F588D8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4F8A28-55C3-D223-9DA8-95C18FBC52CB}"/>
              </a:ext>
            </a:extLst>
          </p:cNvPr>
          <p:cNvSpPr>
            <a:spLocks noGrp="1"/>
          </p:cNvSpPr>
          <p:nvPr>
            <p:ph type="body" idx="1"/>
          </p:nvPr>
        </p:nvSpPr>
        <p:spPr/>
        <p:txBody>
          <a:bodyPr/>
          <a:lstStyle/>
          <a:p>
            <a:r>
              <a:rPr lang="en-US" dirty="0"/>
              <a:t>You can see the main entities: Movies, People (representing actors, directors, crew, </a:t>
            </a:r>
            <a:r>
              <a:rPr lang="en-US" dirty="0" err="1"/>
              <a:t>etc</a:t>
            </a:r>
            <a:r>
              <a:rPr lang="en-US" dirty="0"/>
              <a:t>), Genres, Roles, and </a:t>
            </a:r>
            <a:r>
              <a:rPr lang="en-US" dirty="0" err="1"/>
              <a:t>PlotKeywords</a:t>
            </a:r>
            <a:r>
              <a:rPr lang="en-US" dirty="0"/>
              <a:t>.</a:t>
            </a:r>
            <a:br>
              <a:rPr lang="en-US" dirty="0"/>
            </a:br>
            <a:br>
              <a:rPr lang="en-US" dirty="0"/>
            </a:br>
            <a:r>
              <a:rPr lang="en-US" dirty="0"/>
              <a:t>Some relationships are </a:t>
            </a:r>
            <a:br>
              <a:rPr lang="en-US" dirty="0"/>
            </a:br>
            <a:r>
              <a:rPr lang="en-US" dirty="0"/>
              <a:t>A Movie can have multiple Genres, and a Genre can apply to many Movies (M:N). </a:t>
            </a:r>
          </a:p>
          <a:p>
            <a:r>
              <a:rPr lang="en-US" dirty="0"/>
              <a:t>A Movie involves multiple People, and a Person can be involved in many Movies. Furthermore, a Person can have different Roles in different movies (M:N ternary relationship, essentially). </a:t>
            </a:r>
          </a:p>
          <a:p>
            <a:r>
              <a:rPr lang="en-US" dirty="0"/>
              <a:t>A Movie can be associated with multiple </a:t>
            </a:r>
            <a:r>
              <a:rPr lang="en-US" dirty="0" err="1"/>
              <a:t>PlotKeywords</a:t>
            </a:r>
            <a:r>
              <a:rPr lang="en-US" dirty="0"/>
              <a:t>, and a Keyword can apply to many Movies (M:N).</a:t>
            </a:r>
            <a:br>
              <a:rPr lang="en-US" dirty="0"/>
            </a:br>
            <a:br>
              <a:rPr lang="en-US" dirty="0"/>
            </a:br>
            <a:r>
              <a:rPr lang="en-US" dirty="0"/>
              <a:t>Some constraints were defined like a movie must have people involved and must have a genre(total participation) and specified the ratios (1:N, M:N) on the diagram.“</a:t>
            </a:r>
          </a:p>
          <a:p>
            <a:endParaRPr lang="en-US" dirty="0"/>
          </a:p>
          <a:p>
            <a:r>
              <a:rPr lang="en-US" dirty="0"/>
              <a:t>Some assumptions I made were </a:t>
            </a:r>
            <a:br>
              <a:rPr lang="en-US" dirty="0"/>
            </a:br>
            <a:br>
              <a:rPr lang="en-US" dirty="0"/>
            </a:br>
            <a:r>
              <a:rPr lang="en-US" b="1" dirty="0"/>
              <a:t>Source Data Uniqueness &amp; Reliability:</a:t>
            </a:r>
            <a:endParaRPr lang="en-US" dirty="0"/>
          </a:p>
          <a:p>
            <a:pPr>
              <a:buFont typeface="Arial" panose="020B0604020202020204" pitchFamily="34" charset="0"/>
              <a:buChar char="•"/>
            </a:pPr>
            <a:r>
              <a:rPr lang="en-US" dirty="0"/>
              <a:t>"We assume that the </a:t>
            </a:r>
            <a:r>
              <a:rPr lang="en-US" dirty="0" err="1"/>
              <a:t>IMDbID</a:t>
            </a:r>
            <a:r>
              <a:rPr lang="en-US" dirty="0"/>
              <a:t> provided by IMDb (</a:t>
            </a:r>
            <a:r>
              <a:rPr lang="en-US" dirty="0" err="1"/>
              <a:t>tt</a:t>
            </a:r>
            <a:r>
              <a:rPr lang="en-US" dirty="0"/>
              <a:t>... for movies, nm... for people) serves as a reliable unique identifier </a:t>
            </a:r>
            <a:r>
              <a:rPr lang="en-US" i="1" dirty="0"/>
              <a:t>from the source</a:t>
            </a:r>
            <a:r>
              <a:rPr lang="en-US" dirty="0"/>
              <a:t> for movies and people respectively."</a:t>
            </a:r>
          </a:p>
          <a:p>
            <a:pPr>
              <a:buFont typeface="Arial" panose="020B0604020202020204" pitchFamily="34" charset="0"/>
              <a:buChar char="•"/>
            </a:pPr>
            <a:r>
              <a:rPr lang="en-US" dirty="0"/>
              <a:t>"We assume the combination of a person's </a:t>
            </a:r>
            <a:r>
              <a:rPr lang="en-US" dirty="0" err="1"/>
              <a:t>IMDbID</a:t>
            </a:r>
            <a:r>
              <a:rPr lang="en-US" dirty="0"/>
              <a:t> and Name provides practical uniqueness within our database, acknowledging that IMDb might occasionally reuse IDs over long periods, but this combination mitigates duplicates for active records."</a:t>
            </a:r>
          </a:p>
          <a:p>
            <a:pPr>
              <a:buFont typeface="Arial" panose="020B0604020202020204" pitchFamily="34" charset="0"/>
              <a:buChar char="•"/>
            </a:pPr>
            <a:r>
              <a:rPr lang="en-US" dirty="0"/>
              <a:t>"We assume the core data scraped (titles, years, relationships like actor-in-movie, movie-has-genre) is generally accurate and consistent enough for the primary goal of building a recommendation system."</a:t>
            </a:r>
          </a:p>
          <a:p>
            <a:r>
              <a:rPr lang="en-US" b="1" dirty="0"/>
              <a:t>Scope of Stored Information:</a:t>
            </a:r>
            <a:endParaRPr lang="en-US" dirty="0"/>
          </a:p>
          <a:p>
            <a:pPr>
              <a:buFont typeface="Arial" panose="020B0604020202020204" pitchFamily="34" charset="0"/>
              <a:buChar char="•"/>
            </a:pPr>
            <a:r>
              <a:rPr lang="en-US" dirty="0"/>
              <a:t>"We assume that the selected attributes (columns) for Movies, People, etc., are </a:t>
            </a:r>
            <a:r>
              <a:rPr lang="en-US" i="1" dirty="0"/>
              <a:t>sufficient</a:t>
            </a:r>
            <a:r>
              <a:rPr lang="en-US" dirty="0"/>
              <a:t> for the core functionality (recommendations, basic display) and that storing </a:t>
            </a:r>
            <a:r>
              <a:rPr lang="en-US" i="1" dirty="0"/>
              <a:t>every single piece</a:t>
            </a:r>
            <a:r>
              <a:rPr lang="en-US" dirty="0"/>
              <a:t> of data available on an IMDb page is unnecessary for this project."</a:t>
            </a:r>
          </a:p>
          <a:p>
            <a:pPr>
              <a:buFont typeface="Arial" panose="020B0604020202020204" pitchFamily="34" charset="0"/>
              <a:buChar char="•"/>
            </a:pPr>
            <a:r>
              <a:rPr lang="en-US" dirty="0"/>
              <a:t>"We assume a predefined, limited set of Roles (Actor, Director, Writer, Producer) captured in the Roles table is adequate for representing the primary contributions we want to track." (You didn't need to capture </a:t>
            </a:r>
            <a:r>
              <a:rPr lang="en-US" i="1" dirty="0"/>
              <a:t>every</a:t>
            </a:r>
            <a:r>
              <a:rPr lang="en-US" dirty="0"/>
              <a:t> crew role).</a:t>
            </a:r>
          </a:p>
          <a:p>
            <a:r>
              <a:rPr lang="en-US" b="1" dirty="0"/>
              <a:t>Relationship Modeling:</a:t>
            </a:r>
            <a:endParaRPr lang="en-US" dirty="0"/>
          </a:p>
          <a:p>
            <a:pPr>
              <a:buFont typeface="Arial" panose="020B0604020202020204" pitchFamily="34" charset="0"/>
              <a:buChar char="•"/>
            </a:pPr>
            <a:r>
              <a:rPr lang="en-US" dirty="0"/>
              <a:t>"We assume that standard Many-to-Many relationships, resolved through linking tables (</a:t>
            </a:r>
            <a:r>
              <a:rPr lang="en-US" dirty="0" err="1"/>
              <a:t>MovieGenres</a:t>
            </a:r>
            <a:r>
              <a:rPr lang="en-US" dirty="0"/>
              <a:t>, </a:t>
            </a:r>
            <a:r>
              <a:rPr lang="en-US" dirty="0" err="1"/>
              <a:t>MoviePeople</a:t>
            </a:r>
            <a:r>
              <a:rPr lang="en-US" dirty="0"/>
              <a:t>, </a:t>
            </a:r>
            <a:r>
              <a:rPr lang="en-US" dirty="0" err="1"/>
              <a:t>MovieKeywords</a:t>
            </a:r>
            <a:r>
              <a:rPr lang="en-US" dirty="0"/>
              <a:t>), accurately model the connections between movies, genres, people/roles, and keywords."</a:t>
            </a:r>
          </a:p>
          <a:p>
            <a:pPr>
              <a:buFont typeface="Arial" panose="020B0604020202020204" pitchFamily="34" charset="0"/>
              <a:buChar char="•"/>
            </a:pPr>
            <a:r>
              <a:rPr lang="en-US" dirty="0"/>
              <a:t>"We assume that storing the specific </a:t>
            </a:r>
            <a:r>
              <a:rPr lang="en-US" i="1" dirty="0"/>
              <a:t>role</a:t>
            </a:r>
            <a:r>
              <a:rPr lang="en-US" dirty="0"/>
              <a:t> a person had in a movie within the </a:t>
            </a:r>
            <a:r>
              <a:rPr lang="en-US" dirty="0" err="1"/>
              <a:t>MoviePeople</a:t>
            </a:r>
            <a:r>
              <a:rPr lang="en-US" dirty="0"/>
              <a:t> table is the necessary level of detail for this relationship."</a:t>
            </a:r>
          </a:p>
          <a:p>
            <a:r>
              <a:rPr lang="en-US" b="1" dirty="0"/>
              <a:t>Data Integrity Strategy:</a:t>
            </a:r>
            <a:endParaRPr lang="en-US" dirty="0"/>
          </a:p>
          <a:p>
            <a:pPr>
              <a:buFont typeface="Arial" panose="020B0604020202020204" pitchFamily="34" charset="0"/>
              <a:buChar char="•"/>
            </a:pPr>
            <a:r>
              <a:rPr lang="en-US" dirty="0"/>
              <a:t>"We assume that using ON DELETE CASCADE for foreign keys in linking tables is the desired behavior. This means if a core entity (like a Movie or Person) is deleted, its associations in </a:t>
            </a:r>
            <a:r>
              <a:rPr lang="en-US" dirty="0" err="1"/>
              <a:t>MovieGenres</a:t>
            </a:r>
            <a:r>
              <a:rPr lang="en-US" dirty="0"/>
              <a:t>, </a:t>
            </a:r>
            <a:r>
              <a:rPr lang="en-US" dirty="0" err="1"/>
              <a:t>MoviePeople</a:t>
            </a:r>
            <a:r>
              <a:rPr lang="en-US" dirty="0"/>
              <a:t>, etc., are automatically removed, ensuring referential integrity without leaving orphaned records." </a:t>
            </a:r>
            <a:r>
              <a:rPr lang="en-US" i="1" dirty="0"/>
              <a:t>(Alternatively, state if you chose a different strategy like ON DELETE SET NULL or no action)</a:t>
            </a:r>
            <a:r>
              <a:rPr lang="en-US" dirty="0"/>
              <a:t>.</a:t>
            </a:r>
          </a:p>
          <a:p>
            <a:pPr>
              <a:buFont typeface="Arial" panose="020B0604020202020204" pitchFamily="34" charset="0"/>
              <a:buChar char="•"/>
            </a:pPr>
            <a:r>
              <a:rPr lang="en-US" dirty="0"/>
              <a:t>"We assume that explicit database triggers are not necessary for maintaining basic data consistency for this project's scope, relying instead on Primary Keys, Foreign Keys, and UNIQUE constraints."</a:t>
            </a:r>
          </a:p>
          <a:p>
            <a:r>
              <a:rPr lang="en-US" b="1" dirty="0"/>
              <a:t>Keyword Representation:</a:t>
            </a:r>
            <a:endParaRPr lang="en-US" dirty="0"/>
          </a:p>
          <a:p>
            <a:pPr>
              <a:buFont typeface="Arial" panose="020B0604020202020204" pitchFamily="34" charset="0"/>
              <a:buChar char="•"/>
            </a:pPr>
            <a:r>
              <a:rPr lang="en-US" dirty="0"/>
              <a:t>"We assume that extracting keywords based on frequency analysis from plot summaries (using NLTK) provides a reasonable, though basic, representation of a movie's themes for filtering and potential recommendations."</a:t>
            </a:r>
          </a:p>
          <a:p>
            <a:r>
              <a:rPr lang="en-US" b="1" dirty="0"/>
              <a:t>Focus on Movies:</a:t>
            </a:r>
            <a:endParaRPr lang="en-US" dirty="0"/>
          </a:p>
          <a:p>
            <a:pPr>
              <a:buFont typeface="Arial" panose="020B0604020202020204" pitchFamily="34" charset="0"/>
              <a:buChar char="•"/>
            </a:pPr>
            <a:r>
              <a:rPr lang="en-US" dirty="0"/>
              <a:t>"We assume the initial design focus is on </a:t>
            </a:r>
            <a:r>
              <a:rPr lang="en-US" i="1" dirty="0"/>
              <a:t>movies</a:t>
            </a:r>
            <a:r>
              <a:rPr lang="en-US" dirty="0"/>
              <a:t>. While the schema could potentially be adapted, TV shows or other media types might require modifications or additional tables not included in this iteration."</a:t>
            </a:r>
          </a:p>
          <a:p>
            <a:endParaRPr lang="en-US" dirty="0"/>
          </a:p>
        </p:txBody>
      </p:sp>
      <p:sp>
        <p:nvSpPr>
          <p:cNvPr id="4" name="Slide Number Placeholder 3">
            <a:extLst>
              <a:ext uri="{FF2B5EF4-FFF2-40B4-BE49-F238E27FC236}">
                <a16:creationId xmlns:a16="http://schemas.microsoft.com/office/drawing/2014/main" id="{DC372952-7608-74FE-EF5D-FDA1C1C68DE3}"/>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18093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75871-ED0D-2DC6-3CB6-5085D8CBE1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165E70-D5BA-FB0C-87BC-3295BFD49D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81B3F5-CAD2-DAC2-541C-5BD140DE8315}"/>
              </a:ext>
            </a:extLst>
          </p:cNvPr>
          <p:cNvSpPr>
            <a:spLocks noGrp="1"/>
          </p:cNvSpPr>
          <p:nvPr>
            <p:ph type="body" idx="1"/>
          </p:nvPr>
        </p:nvSpPr>
        <p:spPr/>
        <p:txBody>
          <a:bodyPr/>
          <a:lstStyle/>
          <a:p>
            <a:r>
              <a:rPr lang="en-US" dirty="0"/>
              <a:t>I then translated the EERD into a logical Relational Model, implemented in MySQL. Let's look at the key tables:</a:t>
            </a:r>
            <a:br>
              <a:rPr lang="en-US" dirty="0"/>
            </a:br>
            <a:br>
              <a:rPr lang="en-US" dirty="0"/>
            </a:br>
            <a:r>
              <a:rPr lang="en-US" b="1" dirty="0"/>
              <a:t>Movies Table:</a:t>
            </a:r>
            <a:endParaRPr lang="en-US" dirty="0"/>
          </a:p>
          <a:p>
            <a:pPr>
              <a:buFont typeface="Arial" panose="020B0604020202020204" pitchFamily="34" charset="0"/>
              <a:buNone/>
            </a:pPr>
            <a:r>
              <a:rPr lang="en-US" dirty="0"/>
              <a:t>This is the central table, holding core information about each film.</a:t>
            </a:r>
          </a:p>
          <a:p>
            <a:pPr>
              <a:buFont typeface="Arial" panose="020B0604020202020204" pitchFamily="34" charset="0"/>
              <a:buNone/>
            </a:pPr>
            <a:r>
              <a:rPr lang="en-US" b="1" dirty="0"/>
              <a:t>PK:</a:t>
            </a:r>
            <a:r>
              <a:rPr lang="en-US" dirty="0"/>
              <a:t> </a:t>
            </a:r>
            <a:r>
              <a:rPr lang="en-US" dirty="0" err="1"/>
              <a:t>MovieID</a:t>
            </a:r>
            <a:r>
              <a:rPr lang="en-US" dirty="0"/>
              <a:t> (an auto-incrementing integer uniquely identifying each movie record).</a:t>
            </a:r>
          </a:p>
          <a:p>
            <a:pPr>
              <a:buFont typeface="Arial" panose="020B0604020202020204" pitchFamily="34" charset="0"/>
              <a:buNone/>
            </a:pPr>
            <a:r>
              <a:rPr lang="en-US" b="1" dirty="0"/>
              <a:t>Key Columns:</a:t>
            </a:r>
            <a:r>
              <a:rPr lang="en-US" dirty="0"/>
              <a:t> Contains Title, Year, Runtime (stored as integer minutes), Rating (decimal), </a:t>
            </a:r>
            <a:r>
              <a:rPr lang="en-US" dirty="0" err="1"/>
              <a:t>PlotSummary</a:t>
            </a:r>
            <a:r>
              <a:rPr lang="en-US" dirty="0"/>
              <a:t>, </a:t>
            </a:r>
            <a:r>
              <a:rPr lang="en-US" dirty="0" err="1"/>
              <a:t>PosterURL</a:t>
            </a:r>
            <a:r>
              <a:rPr lang="en-US" dirty="0"/>
              <a:t>, </a:t>
            </a:r>
            <a:r>
              <a:rPr lang="en-US" dirty="0" err="1"/>
              <a:t>ReleaseDate</a:t>
            </a:r>
            <a:r>
              <a:rPr lang="en-US" dirty="0"/>
              <a:t>, and </a:t>
            </a:r>
            <a:r>
              <a:rPr lang="en-US" dirty="0" err="1"/>
              <a:t>AgeRating</a:t>
            </a:r>
            <a:r>
              <a:rPr lang="en-US" dirty="0"/>
              <a:t>.</a:t>
            </a:r>
          </a:p>
          <a:p>
            <a:pPr>
              <a:buFont typeface="Arial" panose="020B0604020202020204" pitchFamily="34" charset="0"/>
              <a:buNone/>
            </a:pPr>
            <a:r>
              <a:rPr lang="en-US" b="1" dirty="0"/>
              <a:t>UNIQUE Constraint:</a:t>
            </a:r>
            <a:r>
              <a:rPr lang="en-US" dirty="0"/>
              <a:t> We added a UNIQUE constraint on </a:t>
            </a:r>
            <a:r>
              <a:rPr lang="en-US" dirty="0" err="1"/>
              <a:t>IMDbID</a:t>
            </a:r>
            <a:r>
              <a:rPr lang="en-US" dirty="0"/>
              <a:t> to prevent duplicate entries for the same movie from our data source.</a:t>
            </a:r>
          </a:p>
          <a:p>
            <a:pPr>
              <a:buFont typeface="Arial" panose="020B0604020202020204" pitchFamily="34" charset="0"/>
              <a:buNone/>
            </a:pPr>
            <a:endParaRPr lang="en-US" dirty="0"/>
          </a:p>
          <a:p>
            <a:pPr>
              <a:buFont typeface="Arial" panose="020B0604020202020204" pitchFamily="34" charset="0"/>
              <a:buNone/>
            </a:pPr>
            <a:endParaRPr lang="en-US" dirty="0"/>
          </a:p>
          <a:p>
            <a:r>
              <a:rPr lang="en-US" b="1" dirty="0"/>
              <a:t>People Table:</a:t>
            </a:r>
            <a:endParaRPr lang="en-US" dirty="0"/>
          </a:p>
          <a:p>
            <a:pPr>
              <a:buFont typeface="Arial" panose="020B0604020202020204" pitchFamily="34" charset="0"/>
              <a:buChar char="•"/>
            </a:pPr>
            <a:r>
              <a:rPr lang="en-US" dirty="0"/>
              <a:t>"This table stores information about individuals – actors, directors, writers."</a:t>
            </a:r>
          </a:p>
          <a:p>
            <a:pPr>
              <a:buFont typeface="Arial" panose="020B0604020202020204" pitchFamily="34" charset="0"/>
              <a:buChar char="•"/>
            </a:pPr>
            <a:r>
              <a:rPr lang="en-US" dirty="0"/>
              <a:t>"</a:t>
            </a:r>
            <a:r>
              <a:rPr lang="en-US" b="1" dirty="0"/>
              <a:t>PK:</a:t>
            </a:r>
            <a:r>
              <a:rPr lang="en-US" dirty="0"/>
              <a:t> </a:t>
            </a:r>
            <a:r>
              <a:rPr lang="en-US" dirty="0" err="1"/>
              <a:t>PersonID</a:t>
            </a:r>
            <a:r>
              <a:rPr lang="en-US" dirty="0"/>
              <a:t> (auto-incrementing integer)."</a:t>
            </a:r>
          </a:p>
          <a:p>
            <a:pPr>
              <a:buFont typeface="Arial" panose="020B0604020202020204" pitchFamily="34" charset="0"/>
              <a:buChar char="•"/>
            </a:pPr>
            <a:r>
              <a:rPr lang="en-US" dirty="0"/>
              <a:t>"</a:t>
            </a:r>
            <a:r>
              <a:rPr lang="en-US" b="1" dirty="0"/>
              <a:t>Key Columns:</a:t>
            </a:r>
            <a:r>
              <a:rPr lang="en-US" dirty="0"/>
              <a:t> Includes Name, </a:t>
            </a:r>
            <a:r>
              <a:rPr lang="en-US" dirty="0" err="1"/>
              <a:t>BirthDate</a:t>
            </a:r>
            <a:r>
              <a:rPr lang="en-US" dirty="0"/>
              <a:t>, Bio, and the person's </a:t>
            </a:r>
            <a:r>
              <a:rPr lang="en-US" dirty="0" err="1"/>
              <a:t>IMDbID</a:t>
            </a:r>
            <a:r>
              <a:rPr lang="en-US" dirty="0"/>
              <a:t>."</a:t>
            </a:r>
          </a:p>
          <a:p>
            <a:pPr>
              <a:buFont typeface="Arial" panose="020B0604020202020204" pitchFamily="34" charset="0"/>
              <a:buChar char="•"/>
            </a:pPr>
            <a:r>
              <a:rPr lang="en-US" dirty="0"/>
              <a:t>"</a:t>
            </a:r>
            <a:r>
              <a:rPr lang="en-US" b="1" dirty="0"/>
              <a:t>UNIQUE Constraint:</a:t>
            </a:r>
            <a:r>
              <a:rPr lang="en-US" dirty="0"/>
              <a:t> A composite UNIQUE constraint on (</a:t>
            </a:r>
            <a:r>
              <a:rPr lang="en-US" dirty="0" err="1"/>
              <a:t>IMDbID</a:t>
            </a:r>
            <a:r>
              <a:rPr lang="en-US" dirty="0"/>
              <a:t>, Name) ensures data integrity, as occasionally IMDb might reuse IDs, but the ID/Name pair should be unique.“</a:t>
            </a: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Lookup Tables: Genres, Roles, </a:t>
            </a:r>
            <a:r>
              <a:rPr lang="en-US" b="1" dirty="0" err="1"/>
              <a:t>PlotKeywords</a:t>
            </a:r>
            <a:r>
              <a:rPr lang="en-US" b="1" dirty="0"/>
              <a:t>:</a:t>
            </a:r>
            <a:endParaRPr lang="en-US" dirty="0"/>
          </a:p>
          <a:p>
            <a:pPr>
              <a:buFont typeface="Arial" panose="020B0604020202020204" pitchFamily="34" charset="0"/>
              <a:buNone/>
            </a:pPr>
            <a:r>
              <a:rPr lang="en-US" dirty="0"/>
              <a:t>These tables act as controlled vocabularies to ensure consistency and normalization.</a:t>
            </a:r>
          </a:p>
          <a:p>
            <a:pPr>
              <a:buFont typeface="Arial" panose="020B0604020202020204" pitchFamily="34" charset="0"/>
              <a:buNone/>
            </a:pPr>
            <a:r>
              <a:rPr lang="en-US" dirty="0"/>
              <a:t>Genres stores unique genre names (</a:t>
            </a:r>
            <a:r>
              <a:rPr lang="en-US" dirty="0" err="1"/>
              <a:t>GenreName</a:t>
            </a:r>
            <a:r>
              <a:rPr lang="en-US" dirty="0"/>
              <a:t> is UNIQUE) with a </a:t>
            </a:r>
            <a:r>
              <a:rPr lang="en-US" dirty="0" err="1"/>
              <a:t>GenreID</a:t>
            </a:r>
            <a:r>
              <a:rPr lang="en-US" dirty="0"/>
              <a:t> (PK).</a:t>
            </a:r>
          </a:p>
          <a:p>
            <a:pPr>
              <a:buFont typeface="Arial" panose="020B0604020202020204" pitchFamily="34" charset="0"/>
              <a:buNone/>
            </a:pPr>
            <a:r>
              <a:rPr lang="en-US" dirty="0"/>
              <a:t>Roles stores unique role names (</a:t>
            </a:r>
            <a:r>
              <a:rPr lang="en-US" dirty="0" err="1"/>
              <a:t>RoleName</a:t>
            </a:r>
            <a:r>
              <a:rPr lang="en-US" dirty="0"/>
              <a:t> is UNIQUE, e.g., 'Actor', 'Director') with </a:t>
            </a:r>
            <a:r>
              <a:rPr lang="en-US" dirty="0" err="1"/>
              <a:t>RoleID</a:t>
            </a:r>
            <a:r>
              <a:rPr lang="en-US" dirty="0"/>
              <a:t> (PK).</a:t>
            </a:r>
          </a:p>
          <a:p>
            <a:pPr>
              <a:buFont typeface="Arial" panose="020B0604020202020204" pitchFamily="34" charset="0"/>
              <a:buNone/>
            </a:pPr>
            <a:r>
              <a:rPr lang="en-US" dirty="0" err="1"/>
              <a:t>PlotKeywords</a:t>
            </a:r>
            <a:r>
              <a:rPr lang="en-US" dirty="0"/>
              <a:t> stores unique keywords (Keyword is UNIQUE) with </a:t>
            </a:r>
            <a:r>
              <a:rPr lang="en-US" dirty="0" err="1"/>
              <a:t>KeywordID</a:t>
            </a:r>
            <a:r>
              <a:rPr lang="en-US" dirty="0"/>
              <a:t> (PK).</a:t>
            </a:r>
          </a:p>
          <a:p>
            <a:pPr>
              <a:buFont typeface="Arial" panose="020B0604020202020204" pitchFamily="34" charset="0"/>
              <a:buNone/>
            </a:pPr>
            <a:r>
              <a:rPr lang="en-US" dirty="0"/>
              <a:t>Using these lookup tables prevents us from storing redundant text strings directly in the Movies or People tables.“</a:t>
            </a:r>
          </a:p>
          <a:p>
            <a:pPr>
              <a:buFont typeface="Arial" panose="020B0604020202020204" pitchFamily="34" charset="0"/>
              <a:buNone/>
            </a:pPr>
            <a:endParaRPr lang="en-US" dirty="0"/>
          </a:p>
          <a:p>
            <a:pPr>
              <a:buFont typeface="Arial" panose="020B0604020202020204" pitchFamily="34" charset="0"/>
              <a:buNone/>
            </a:pPr>
            <a:endParaRPr lang="en-US" dirty="0"/>
          </a:p>
          <a:p>
            <a:r>
              <a:rPr lang="en-US" b="1" dirty="0"/>
              <a:t>Linking Tables: </a:t>
            </a:r>
            <a:r>
              <a:rPr lang="en-US" b="1" dirty="0" err="1"/>
              <a:t>MovieGenres</a:t>
            </a:r>
            <a:r>
              <a:rPr lang="en-US" b="1" dirty="0"/>
              <a:t>, </a:t>
            </a:r>
            <a:r>
              <a:rPr lang="en-US" b="1" dirty="0" err="1"/>
              <a:t>MoviePeople</a:t>
            </a:r>
            <a:r>
              <a:rPr lang="en-US" b="1" dirty="0"/>
              <a:t>, </a:t>
            </a:r>
            <a:r>
              <a:rPr lang="en-US" b="1" dirty="0" err="1"/>
              <a:t>MovieKeywords</a:t>
            </a:r>
            <a:r>
              <a:rPr lang="en-US" b="1" dirty="0"/>
              <a:t>:</a:t>
            </a:r>
          </a:p>
          <a:p>
            <a:endParaRPr lang="en-US" dirty="0"/>
          </a:p>
          <a:p>
            <a:pPr>
              <a:buFont typeface="Arial" panose="020B0604020202020204" pitchFamily="34" charset="0"/>
              <a:buNone/>
            </a:pPr>
            <a:r>
              <a:rPr lang="en-US" dirty="0"/>
              <a:t>These three tables are crucial – they implement the Many-to-Many (M:N) relationships from our EERD.</a:t>
            </a:r>
          </a:p>
          <a:p>
            <a:pPr>
              <a:buFont typeface="Arial" panose="020B0604020202020204" pitchFamily="34" charset="0"/>
              <a:buNone/>
            </a:pPr>
            <a:r>
              <a:rPr lang="en-US" dirty="0" err="1"/>
              <a:t>MovieGenres</a:t>
            </a:r>
            <a:r>
              <a:rPr lang="en-US" dirty="0"/>
              <a:t> connects Movies and Genres. Its </a:t>
            </a:r>
            <a:r>
              <a:rPr lang="en-US" b="1" dirty="0"/>
              <a:t>PK is (</a:t>
            </a:r>
            <a:r>
              <a:rPr lang="en-US" b="1" dirty="0" err="1"/>
              <a:t>MovieID</a:t>
            </a:r>
            <a:r>
              <a:rPr lang="en-US" b="1" dirty="0"/>
              <a:t>, </a:t>
            </a:r>
            <a:r>
              <a:rPr lang="en-US" b="1" dirty="0" err="1"/>
              <a:t>GenreID</a:t>
            </a:r>
            <a:r>
              <a:rPr lang="en-US" b="1" dirty="0"/>
              <a:t>)</a:t>
            </a:r>
            <a:r>
              <a:rPr lang="en-US" dirty="0"/>
              <a:t>, preventing duplicate genre assignments for the same movie.</a:t>
            </a:r>
          </a:p>
          <a:p>
            <a:pPr>
              <a:buFont typeface="Arial" panose="020B0604020202020204" pitchFamily="34" charset="0"/>
              <a:buNone/>
            </a:pPr>
            <a:r>
              <a:rPr lang="en-US" b="1" dirty="0"/>
              <a:t>FKs:</a:t>
            </a:r>
            <a:r>
              <a:rPr lang="en-US" dirty="0"/>
              <a:t> </a:t>
            </a:r>
            <a:r>
              <a:rPr lang="en-US" dirty="0" err="1"/>
              <a:t>MovieID</a:t>
            </a:r>
            <a:r>
              <a:rPr lang="en-US" dirty="0"/>
              <a:t> references Movies(</a:t>
            </a:r>
            <a:r>
              <a:rPr lang="en-US" dirty="0" err="1"/>
              <a:t>MovieID</a:t>
            </a:r>
            <a:r>
              <a:rPr lang="en-US" dirty="0"/>
              <a:t>), and </a:t>
            </a:r>
            <a:r>
              <a:rPr lang="en-US" dirty="0" err="1"/>
              <a:t>GenreID</a:t>
            </a:r>
            <a:r>
              <a:rPr lang="en-US" dirty="0"/>
              <a:t> references Genres(</a:t>
            </a:r>
            <a:r>
              <a:rPr lang="en-US" dirty="0" err="1"/>
              <a:t>GenreID</a:t>
            </a:r>
            <a:r>
              <a:rPr lang="en-US" dirty="0"/>
              <a:t>).</a:t>
            </a:r>
          </a:p>
          <a:p>
            <a:pPr>
              <a:buFont typeface="Arial" panose="020B0604020202020204" pitchFamily="34" charset="0"/>
              <a:buNone/>
            </a:pPr>
            <a:endParaRPr lang="en-US" dirty="0"/>
          </a:p>
          <a:p>
            <a:pPr>
              <a:buFont typeface="Arial" panose="020B0604020202020204" pitchFamily="34" charset="0"/>
              <a:buNone/>
            </a:pPr>
            <a:r>
              <a:rPr lang="en-US" dirty="0" err="1"/>
              <a:t>MoviePeople</a:t>
            </a:r>
            <a:r>
              <a:rPr lang="en-US" dirty="0"/>
              <a:t> connects Movies, People, and Roles. Its </a:t>
            </a:r>
            <a:r>
              <a:rPr lang="en-US" b="1" dirty="0"/>
              <a:t>PK is (</a:t>
            </a:r>
            <a:r>
              <a:rPr lang="en-US" b="1" dirty="0" err="1"/>
              <a:t>MovieID</a:t>
            </a:r>
            <a:r>
              <a:rPr lang="en-US" b="1" dirty="0"/>
              <a:t>, </a:t>
            </a:r>
            <a:r>
              <a:rPr lang="en-US" b="1" dirty="0" err="1"/>
              <a:t>PersonID</a:t>
            </a:r>
            <a:r>
              <a:rPr lang="en-US" b="1" dirty="0"/>
              <a:t>, </a:t>
            </a:r>
            <a:r>
              <a:rPr lang="en-US" b="1" dirty="0" err="1"/>
              <a:t>RoleID</a:t>
            </a:r>
            <a:r>
              <a:rPr lang="en-US" b="1" dirty="0"/>
              <a:t>)</a:t>
            </a:r>
            <a:r>
              <a:rPr lang="en-US" dirty="0"/>
              <a:t>, defining a unique role for a person in a specific movie.</a:t>
            </a:r>
          </a:p>
          <a:p>
            <a:pPr>
              <a:buFont typeface="Arial" panose="020B0604020202020204" pitchFamily="34" charset="0"/>
              <a:buNone/>
            </a:pPr>
            <a:r>
              <a:rPr lang="en-US" b="1" dirty="0"/>
              <a:t>FKs:</a:t>
            </a:r>
            <a:r>
              <a:rPr lang="en-US" dirty="0"/>
              <a:t> References Movies(</a:t>
            </a:r>
            <a:r>
              <a:rPr lang="en-US" dirty="0" err="1"/>
              <a:t>MovieID</a:t>
            </a:r>
            <a:r>
              <a:rPr lang="en-US" dirty="0"/>
              <a:t>), People(</a:t>
            </a:r>
            <a:r>
              <a:rPr lang="en-US" dirty="0" err="1"/>
              <a:t>PersonID</a:t>
            </a:r>
            <a:r>
              <a:rPr lang="en-US" dirty="0"/>
              <a:t>), and Roles(</a:t>
            </a:r>
            <a:r>
              <a:rPr lang="en-US" dirty="0" err="1"/>
              <a:t>RoleID</a:t>
            </a:r>
            <a:r>
              <a:rPr lang="en-US" dirty="0"/>
              <a:t>).</a:t>
            </a:r>
          </a:p>
          <a:p>
            <a:pPr>
              <a:buFont typeface="Arial" panose="020B0604020202020204" pitchFamily="34" charset="0"/>
              <a:buNone/>
            </a:pPr>
            <a:r>
              <a:rPr lang="en-US" dirty="0" err="1"/>
              <a:t>MovieKeywords</a:t>
            </a:r>
            <a:r>
              <a:rPr lang="en-US" dirty="0"/>
              <a:t> connects Movies and </a:t>
            </a:r>
            <a:r>
              <a:rPr lang="en-US" dirty="0" err="1"/>
              <a:t>PlotKeywords</a:t>
            </a:r>
            <a:r>
              <a:rPr lang="en-US" dirty="0"/>
              <a:t>. Its </a:t>
            </a:r>
            <a:r>
              <a:rPr lang="en-US" b="1" dirty="0"/>
              <a:t>PK is (</a:t>
            </a:r>
            <a:r>
              <a:rPr lang="en-US" b="1" dirty="0" err="1"/>
              <a:t>MovieID</a:t>
            </a:r>
            <a:r>
              <a:rPr lang="en-US" b="1" dirty="0"/>
              <a:t>, </a:t>
            </a:r>
            <a:r>
              <a:rPr lang="en-US" b="1" dirty="0" err="1"/>
              <a:t>KeywordID</a:t>
            </a:r>
            <a:r>
              <a:rPr lang="en-US" b="1" dirty="0"/>
              <a:t>)</a:t>
            </a:r>
            <a:r>
              <a:rPr lang="en-US" dirty="0"/>
              <a:t>." </a:t>
            </a:r>
          </a:p>
          <a:p>
            <a:pPr marL="742950" lvl="1" indent="-285750">
              <a:buFont typeface="Arial" panose="020B0604020202020204" pitchFamily="34" charset="0"/>
              <a:buChar char="•"/>
            </a:pPr>
            <a:r>
              <a:rPr lang="en-US" dirty="0"/>
              <a:t>"</a:t>
            </a:r>
            <a:r>
              <a:rPr lang="en-US" b="1" dirty="0"/>
              <a:t>FKs:</a:t>
            </a:r>
            <a:r>
              <a:rPr lang="en-US" dirty="0"/>
              <a:t> References Movies(</a:t>
            </a:r>
            <a:r>
              <a:rPr lang="en-US" dirty="0" err="1"/>
              <a:t>MovieID</a:t>
            </a:r>
            <a:r>
              <a:rPr lang="en-US" dirty="0"/>
              <a:t>) and </a:t>
            </a:r>
            <a:r>
              <a:rPr lang="en-US" dirty="0" err="1"/>
              <a:t>PlotKeywords</a:t>
            </a:r>
            <a:r>
              <a:rPr lang="en-US" dirty="0"/>
              <a:t>(</a:t>
            </a:r>
            <a:r>
              <a:rPr lang="en-US" dirty="0" err="1"/>
              <a:t>KeywordID</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br>
              <a:rPr lang="en-US" dirty="0"/>
            </a:br>
            <a:r>
              <a:rPr lang="en-US" b="1" dirty="0"/>
              <a:t>Referential Integrity &amp; ON DELETE CASCADE:</a:t>
            </a:r>
            <a:r>
              <a:rPr lang="en-US" dirty="0"/>
              <a:t> "All Foreign Keys in these linking tables are set up with ON DELETE CASCADE. This is an important decision. It means if a record in a parent table (like a specific Movie or Person) is deleted, the corresponding rows in these linking tables are automatically removed. This prevents orphaned records and maintains data consistency without needing manual cleanup or triggers for these specific cases."</a:t>
            </a:r>
          </a:p>
          <a:p>
            <a:br>
              <a:rPr lang="en-US" dirty="0"/>
            </a:br>
            <a:endParaRPr lang="en-US" dirty="0"/>
          </a:p>
        </p:txBody>
      </p:sp>
      <p:sp>
        <p:nvSpPr>
          <p:cNvPr id="4" name="Slide Number Placeholder 3">
            <a:extLst>
              <a:ext uri="{FF2B5EF4-FFF2-40B4-BE49-F238E27FC236}">
                <a16:creationId xmlns:a16="http://schemas.microsoft.com/office/drawing/2014/main" id="{CFCDACA4-91CA-BABE-CE51-2236BF2C5EB5}"/>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3742270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54C06-857A-583F-E73E-BA7A79F23D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5C4B10-8C60-40D4-C8F4-30088E33A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379322-3AE8-77B9-964C-DBA20016B5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9D86BD-7978-007D-83E6-2D0C198FEE6A}"/>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50900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4EEF8-1866-74BE-059B-6F050CD23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8D79B9-6B73-196E-0636-2980F8C902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63555E-186E-352E-00BA-DCA8A9B035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BDF198-2253-CFD0-972C-6615F71774DF}"/>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361234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2509A-D60D-C2D9-A8A4-6EBA02A60C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E47B4-90BE-FC56-8C2B-DC0A13D74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E9D158-730A-F496-B26D-BE7D639CC5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DAC279-EDCD-7463-197B-F4D9BFAAD30D}"/>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52205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A4451-CC42-081B-F175-7453DDBD44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734F28-C65A-30E8-AD6D-BA6A03D23C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C6DFB-DF28-9EBC-8F20-6E5D6B2E86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C1A4C0-0D42-184A-F72E-2E4FA4E9350B}"/>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73550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4/4/2025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4/4/2025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dk1" tx1="lt1" bg2="dk2" tx2="lt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7.png"/><Relationship Id="rId5" Type="http://schemas.openxmlformats.org/officeDocument/2006/relationships/image" Target="../media/image15.png"/><Relationship Id="rId10" Type="http://schemas.openxmlformats.org/officeDocument/2006/relationships/image" Target="../media/image6.svg"/><Relationship Id="rId4" Type="http://schemas.microsoft.com/office/2007/relationships/hdphoto" Target="../media/hdphoto1.wdp"/><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9" name="TextBox 8">
            <a:extLst>
              <a:ext uri="{FF2B5EF4-FFF2-40B4-BE49-F238E27FC236}">
                <a16:creationId xmlns:a16="http://schemas.microsoft.com/office/drawing/2014/main" id="{6B7818C2-1F34-AF9C-80D2-41C2F6DDCB6A}"/>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7" name="TextBox 6">
            <a:extLst>
              <a:ext uri="{FF2B5EF4-FFF2-40B4-BE49-F238E27FC236}">
                <a16:creationId xmlns:a16="http://schemas.microsoft.com/office/drawing/2014/main" id="{8D56C437-CB7D-50C6-EE4F-3206C94FBA0C}"/>
              </a:ext>
            </a:extLst>
          </p:cNvPr>
          <p:cNvSpPr txBox="1"/>
          <p:nvPr/>
        </p:nvSpPr>
        <p:spPr>
          <a:xfrm>
            <a:off x="0" y="582804"/>
            <a:ext cx="6179736" cy="1366576"/>
          </a:xfrm>
          <a:prstGeom prst="rect">
            <a:avLst/>
          </a:prstGeom>
          <a:noFill/>
        </p:spPr>
        <p:txBody>
          <a:bodyPr wrap="square" rtlCol="0">
            <a:spAutoFit/>
          </a:bodyPr>
          <a:lstStyle/>
          <a:p>
            <a:endParaRPr lang="en-CA" dirty="0"/>
          </a:p>
        </p:txBody>
      </p:sp>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749065" y="914398"/>
            <a:ext cx="13586296" cy="5780317"/>
          </a:xfrm>
          <a:noFill/>
        </p:spPr>
        <p:txBody>
          <a:bodyPr/>
          <a:lstStyle/>
          <a:p>
            <a:r>
              <a:rPr lang="en-US" u="sng"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Watchlist Wizard</a:t>
            </a:r>
            <a:r>
              <a:rPr lang="en-US"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 </a:t>
            </a:r>
            <a:br>
              <a:rPr lang="en-US"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movie Database</a:t>
            </a: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Adrian Todd </a:t>
            </a: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t>CPSC 3660 Final Project</a:t>
            </a: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br>
              <a:rPr lang="en-US" sz="3200"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rPr>
            </a:br>
            <a:endParaRPr lang="en-US" sz="3200" u="sng" dirty="0">
              <a:ln>
                <a:solidFill>
                  <a:schemeClr val="tx1"/>
                </a:solidFill>
              </a:ln>
              <a:gradFill>
                <a:gsLst>
                  <a:gs pos="0">
                    <a:srgbClr val="7030A0"/>
                  </a:gs>
                  <a:gs pos="74000">
                    <a:srgbClr val="00B0F0"/>
                  </a:gs>
                  <a:gs pos="83000">
                    <a:srgbClr val="0070C0"/>
                  </a:gs>
                  <a:gs pos="100000">
                    <a:schemeClr val="accent5">
                      <a:lumMod val="25000"/>
                      <a:lumOff val="75000"/>
                    </a:schemeClr>
                  </a:gs>
                </a:gsLst>
                <a:lin ang="10800000" scaled="0"/>
              </a:gradFill>
            </a:endParaRPr>
          </a:p>
        </p:txBody>
      </p:sp>
      <p:pic>
        <p:nvPicPr>
          <p:cNvPr id="3" name="Picture 2" descr="A person in a purple robe holding a tablet&#10;&#10;AI-generated content may be incorrect.">
            <a:extLst>
              <a:ext uri="{FF2B5EF4-FFF2-40B4-BE49-F238E27FC236}">
                <a16:creationId xmlns:a16="http://schemas.microsoft.com/office/drawing/2014/main" id="{7324040A-673E-D064-8EB9-64BC35C9C2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442" y="2160394"/>
            <a:ext cx="4623282" cy="2636715"/>
          </a:xfrm>
          <a:prstGeom prst="rect">
            <a:avLst/>
          </a:prstGeom>
          <a:effectLst>
            <a:softEdge rad="101600"/>
          </a:effectLst>
        </p:spPr>
      </p:pic>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8CD47-B335-7875-8505-5E83712A69B9}"/>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29130B49-CECD-B26E-8521-B1120F5CC9EE}"/>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75C40B22-E70F-ED14-FE09-44DA6E775B53}"/>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C1CD61F1-66E0-D879-3CCD-2D491A16F348}"/>
              </a:ext>
            </a:extLst>
          </p:cNvPr>
          <p:cNvSpPr txBox="1"/>
          <p:nvPr/>
        </p:nvSpPr>
        <p:spPr>
          <a:xfrm>
            <a:off x="139147" y="109330"/>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3" name="TextBox 2">
            <a:extLst>
              <a:ext uri="{FF2B5EF4-FFF2-40B4-BE49-F238E27FC236}">
                <a16:creationId xmlns:a16="http://schemas.microsoft.com/office/drawing/2014/main" id="{BA4CCDDE-9EA2-C70B-0DC8-90DF22D42B65}"/>
              </a:ext>
            </a:extLst>
          </p:cNvPr>
          <p:cNvSpPr txBox="1"/>
          <p:nvPr/>
        </p:nvSpPr>
        <p:spPr>
          <a:xfrm>
            <a:off x="715920" y="385559"/>
            <a:ext cx="7195930" cy="769441"/>
          </a:xfrm>
          <a:prstGeom prst="rect">
            <a:avLst/>
          </a:prstGeom>
          <a:noFill/>
        </p:spPr>
        <p:txBody>
          <a:bodyPr wrap="square" rtlCol="0">
            <a:spAutoFit/>
          </a:bodyPr>
          <a:lstStyle/>
          <a:p>
            <a:r>
              <a:rPr lang="en-CA" sz="4400" u="sng" dirty="0">
                <a:solidFill>
                  <a:schemeClr val="tx1">
                    <a:lumMod val="85000"/>
                  </a:schemeClr>
                </a:solidFill>
              </a:rPr>
              <a:t>Conclusion</a:t>
            </a:r>
          </a:p>
        </p:txBody>
      </p:sp>
      <p:sp>
        <p:nvSpPr>
          <p:cNvPr id="4" name="TextBox 3">
            <a:extLst>
              <a:ext uri="{FF2B5EF4-FFF2-40B4-BE49-F238E27FC236}">
                <a16:creationId xmlns:a16="http://schemas.microsoft.com/office/drawing/2014/main" id="{5BF7F62A-B720-1568-6957-5B8F820E6E0F}"/>
              </a:ext>
            </a:extLst>
          </p:cNvPr>
          <p:cNvSpPr txBox="1"/>
          <p:nvPr/>
        </p:nvSpPr>
        <p:spPr>
          <a:xfrm>
            <a:off x="715920" y="1441174"/>
            <a:ext cx="5595428" cy="3139321"/>
          </a:xfrm>
          <a:prstGeom prst="rect">
            <a:avLst/>
          </a:prstGeom>
          <a:noFill/>
        </p:spPr>
        <p:txBody>
          <a:bodyPr wrap="square" rtlCol="0">
            <a:spAutoFit/>
          </a:bodyPr>
          <a:lstStyle/>
          <a:p>
            <a:pPr marL="285750" indent="-285750">
              <a:buFontTx/>
              <a:buChar char="-"/>
            </a:pPr>
            <a:r>
              <a:rPr lang="en-CA" dirty="0"/>
              <a:t>Successfully designed and implemented a relational database for movie data.</a:t>
            </a:r>
          </a:p>
          <a:p>
            <a:pPr marL="285750" indent="-285750">
              <a:buFontTx/>
              <a:buChar char="-"/>
            </a:pPr>
            <a:endParaRPr lang="en-CA" dirty="0"/>
          </a:p>
          <a:p>
            <a:pPr marL="285750" indent="-285750">
              <a:buFontTx/>
              <a:buChar char="-"/>
            </a:pPr>
            <a:r>
              <a:rPr lang="en-CA" dirty="0"/>
              <a:t>Demonstrated ability to populate the database via web scraping.</a:t>
            </a:r>
          </a:p>
          <a:p>
            <a:pPr marL="285750" indent="-285750">
              <a:buFontTx/>
              <a:buChar char="-"/>
            </a:pPr>
            <a:endParaRPr lang="en-CA" dirty="0"/>
          </a:p>
          <a:p>
            <a:pPr marL="285750" indent="-285750">
              <a:buFontTx/>
              <a:buChar char="-"/>
            </a:pPr>
            <a:r>
              <a:rPr lang="en-CA" dirty="0"/>
              <a:t>Effectively </a:t>
            </a:r>
            <a:r>
              <a:rPr lang="en-CA" dirty="0" err="1"/>
              <a:t>utitlized</a:t>
            </a:r>
            <a:r>
              <a:rPr lang="en-CA" dirty="0"/>
              <a:t> various SQL queries to retrieve and manipulate data.</a:t>
            </a:r>
          </a:p>
          <a:p>
            <a:pPr marL="285750" indent="-285750">
              <a:buFontTx/>
              <a:buChar char="-"/>
            </a:pPr>
            <a:endParaRPr lang="en-CA" dirty="0"/>
          </a:p>
          <a:p>
            <a:pPr marL="285750" indent="-285750">
              <a:buFontTx/>
              <a:buChar char="-"/>
            </a:pPr>
            <a:r>
              <a:rPr lang="en-CA" dirty="0"/>
              <a:t>The robust database provides a solid foundation for further building out this application.</a:t>
            </a:r>
          </a:p>
        </p:txBody>
      </p:sp>
      <p:pic>
        <p:nvPicPr>
          <p:cNvPr id="6" name="Graphic 5" descr="Film reel with solid fill">
            <a:extLst>
              <a:ext uri="{FF2B5EF4-FFF2-40B4-BE49-F238E27FC236}">
                <a16:creationId xmlns:a16="http://schemas.microsoft.com/office/drawing/2014/main" id="{EE8D29DD-5118-BF66-E0D5-EB05A326CE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84713" y="4367864"/>
            <a:ext cx="2365515" cy="2365515"/>
          </a:xfrm>
          <a:prstGeom prst="rect">
            <a:avLst/>
          </a:prstGeom>
        </p:spPr>
      </p:pic>
      <p:pic>
        <p:nvPicPr>
          <p:cNvPr id="7" name="Graphic 6" descr="Video camera outline">
            <a:extLst>
              <a:ext uri="{FF2B5EF4-FFF2-40B4-BE49-F238E27FC236}">
                <a16:creationId xmlns:a16="http://schemas.microsoft.com/office/drawing/2014/main" id="{AAB638EE-3D7A-3DE4-07AF-C48889BBB5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77726" y="1717615"/>
            <a:ext cx="1696475" cy="1696475"/>
          </a:xfrm>
          <a:prstGeom prst="rect">
            <a:avLst/>
          </a:prstGeom>
        </p:spPr>
      </p:pic>
      <p:pic>
        <p:nvPicPr>
          <p:cNvPr id="8" name="Graphic 7" descr="Clapper board outline">
            <a:extLst>
              <a:ext uri="{FF2B5EF4-FFF2-40B4-BE49-F238E27FC236}">
                <a16:creationId xmlns:a16="http://schemas.microsoft.com/office/drawing/2014/main" id="{4EC292D3-392F-7E06-3670-8BF82A5C29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2652" y="1850534"/>
            <a:ext cx="1430635" cy="1430635"/>
          </a:xfrm>
          <a:prstGeom prst="rect">
            <a:avLst/>
          </a:prstGeom>
        </p:spPr>
      </p:pic>
      <p:pic>
        <p:nvPicPr>
          <p:cNvPr id="9" name="Graphic 8" descr="Lightbulb outline">
            <a:extLst>
              <a:ext uri="{FF2B5EF4-FFF2-40B4-BE49-F238E27FC236}">
                <a16:creationId xmlns:a16="http://schemas.microsoft.com/office/drawing/2014/main" id="{CE3F204A-9409-D882-35F5-173D86C46D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14224" y="1650666"/>
            <a:ext cx="1626720" cy="1626720"/>
          </a:xfrm>
          <a:prstGeom prst="rect">
            <a:avLst/>
          </a:prstGeom>
        </p:spPr>
      </p:pic>
      <p:sp>
        <p:nvSpPr>
          <p:cNvPr id="10" name="TextBox 9">
            <a:extLst>
              <a:ext uri="{FF2B5EF4-FFF2-40B4-BE49-F238E27FC236}">
                <a16:creationId xmlns:a16="http://schemas.microsoft.com/office/drawing/2014/main" id="{DDC7ECBC-7C69-44C8-3737-B9A7069BB0EE}"/>
              </a:ext>
            </a:extLst>
          </p:cNvPr>
          <p:cNvSpPr txBox="1"/>
          <p:nvPr/>
        </p:nvSpPr>
        <p:spPr>
          <a:xfrm>
            <a:off x="5946131" y="6169441"/>
            <a:ext cx="6093560" cy="461665"/>
          </a:xfrm>
          <a:prstGeom prst="rect">
            <a:avLst/>
          </a:prstGeom>
          <a:noFill/>
        </p:spPr>
        <p:txBody>
          <a:bodyPr wrap="square" rtlCol="0">
            <a:spAutoFit/>
          </a:bodyPr>
          <a:lstStyle/>
          <a:p>
            <a:r>
              <a:rPr lang="en-CA" sz="2400" dirty="0">
                <a:solidFill>
                  <a:schemeClr val="tx1">
                    <a:lumMod val="85000"/>
                  </a:schemeClr>
                </a:solidFill>
              </a:rPr>
              <a:t>And.. That’s a wrap for this presentation.</a:t>
            </a:r>
          </a:p>
        </p:txBody>
      </p:sp>
    </p:spTree>
    <p:extLst>
      <p:ext uri="{BB962C8B-B14F-4D97-AF65-F5344CB8AC3E}">
        <p14:creationId xmlns:p14="http://schemas.microsoft.com/office/powerpoint/2010/main" val="266903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9B3C44EE-1A10-454E-6BC2-E96C92C3653D}"/>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7543D08-0DCA-7053-03F7-663F8C2E348D}"/>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1C334D6B-EE5E-E435-4080-094E3640759D}"/>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096000" y="595232"/>
            <a:ext cx="4837176" cy="735497"/>
          </a:xfrm>
          <a:noFill/>
        </p:spPr>
        <p:txBody>
          <a:bodyPr anchor="b">
            <a:noAutofit/>
          </a:bodyPr>
          <a:lstStyle/>
          <a:p>
            <a:r>
              <a:rPr lang="en-US" u="sng" dirty="0">
                <a:solidFill>
                  <a:schemeClr val="tx1">
                    <a:lumMod val="85000"/>
                  </a:schemeClr>
                </a:solidFill>
              </a:rPr>
              <a:t>AGENDA</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096000" y="1806692"/>
            <a:ext cx="4837174" cy="4917754"/>
          </a:xfrm>
          <a:noFill/>
        </p:spPr>
        <p:txBody>
          <a:bodyPr anchor="t">
            <a:normAutofit/>
          </a:bodyPr>
          <a:lstStyle/>
          <a:p>
            <a:r>
              <a:rPr lang="en-US" dirty="0">
                <a:solidFill>
                  <a:schemeClr val="tx1">
                    <a:lumMod val="85000"/>
                  </a:schemeClr>
                </a:solidFill>
              </a:rPr>
              <a:t>INTRODUCTION/System Overview</a:t>
            </a:r>
          </a:p>
          <a:p>
            <a:r>
              <a:rPr lang="en-US" dirty="0">
                <a:solidFill>
                  <a:schemeClr val="tx1">
                    <a:lumMod val="85000"/>
                  </a:schemeClr>
                </a:solidFill>
              </a:rPr>
              <a:t>Conceptual and Logical Design</a:t>
            </a:r>
          </a:p>
          <a:p>
            <a:r>
              <a:rPr lang="en-US" dirty="0">
                <a:solidFill>
                  <a:schemeClr val="tx1">
                    <a:lumMod val="85000"/>
                  </a:schemeClr>
                </a:solidFill>
              </a:rPr>
              <a:t>Implementation</a:t>
            </a:r>
          </a:p>
          <a:p>
            <a:r>
              <a:rPr lang="en-US" dirty="0">
                <a:solidFill>
                  <a:schemeClr val="tx1">
                    <a:lumMod val="85000"/>
                  </a:schemeClr>
                </a:solidFill>
              </a:rPr>
              <a:t>SQL Queries Demo</a:t>
            </a:r>
          </a:p>
          <a:p>
            <a:r>
              <a:rPr lang="en-US" dirty="0">
                <a:solidFill>
                  <a:schemeClr val="tx1">
                    <a:lumMod val="85000"/>
                  </a:schemeClr>
                </a:solidFill>
              </a:rPr>
              <a:t>App Demo</a:t>
            </a:r>
          </a:p>
          <a:p>
            <a:r>
              <a:rPr lang="en-US" dirty="0">
                <a:solidFill>
                  <a:schemeClr val="tx1">
                    <a:lumMod val="85000"/>
                  </a:schemeClr>
                </a:solidFill>
              </a:rPr>
              <a:t>Challenges</a:t>
            </a:r>
          </a:p>
          <a:p>
            <a:r>
              <a:rPr lang="en-US" dirty="0">
                <a:solidFill>
                  <a:schemeClr val="tx1">
                    <a:lumMod val="85000"/>
                  </a:schemeClr>
                </a:solidFill>
              </a:rPr>
              <a:t>Future Improvements</a:t>
            </a:r>
          </a:p>
        </p:txBody>
      </p:sp>
      <p:pic>
        <p:nvPicPr>
          <p:cNvPr id="13" name="Graphic 12" descr="Video camera outline">
            <a:extLst>
              <a:ext uri="{FF2B5EF4-FFF2-40B4-BE49-F238E27FC236}">
                <a16:creationId xmlns:a16="http://schemas.microsoft.com/office/drawing/2014/main" id="{D219ED16-CEC5-7D2E-61E9-40FFA9B965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4982" y="2458635"/>
            <a:ext cx="2305076" cy="2305076"/>
          </a:xfrm>
          <a:prstGeom prst="rect">
            <a:avLst/>
          </a:prstGeom>
        </p:spPr>
      </p:pic>
      <p:pic>
        <p:nvPicPr>
          <p:cNvPr id="16" name="Graphic 15" descr="Clapper board outline">
            <a:extLst>
              <a:ext uri="{FF2B5EF4-FFF2-40B4-BE49-F238E27FC236}">
                <a16:creationId xmlns:a16="http://schemas.microsoft.com/office/drawing/2014/main" id="{F2A7BB72-E2A1-E944-B347-19AFA81ECC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18196" y="4661488"/>
            <a:ext cx="1943867" cy="1943867"/>
          </a:xfrm>
          <a:prstGeom prst="rect">
            <a:avLst/>
          </a:prstGeom>
        </p:spPr>
      </p:pic>
      <p:pic>
        <p:nvPicPr>
          <p:cNvPr id="18" name="Graphic 17" descr="Lightbulb outline">
            <a:extLst>
              <a:ext uri="{FF2B5EF4-FFF2-40B4-BE49-F238E27FC236}">
                <a16:creationId xmlns:a16="http://schemas.microsoft.com/office/drawing/2014/main" id="{07912C38-5E7C-2650-20B3-F551F93082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84982" y="364346"/>
            <a:ext cx="2210297" cy="2210297"/>
          </a:xfrm>
          <a:prstGeom prst="rect">
            <a:avLst/>
          </a:prstGeom>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7" descr="abstract image">
            <a:extLst>
              <a:ext uri="{FF2B5EF4-FFF2-40B4-BE49-F238E27FC236}">
                <a16:creationId xmlns:a16="http://schemas.microsoft.com/office/drawing/2014/main" id="{1EC66C9B-D652-A1D3-6776-8AA903B327FD}"/>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9" name="TextBox 8">
            <a:extLst>
              <a:ext uri="{FF2B5EF4-FFF2-40B4-BE49-F238E27FC236}">
                <a16:creationId xmlns:a16="http://schemas.microsoft.com/office/drawing/2014/main" id="{A96A868C-A2C7-9888-C147-5656E4BE4F5C}"/>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10" name="TextBox 9">
            <a:extLst>
              <a:ext uri="{FF2B5EF4-FFF2-40B4-BE49-F238E27FC236}">
                <a16:creationId xmlns:a16="http://schemas.microsoft.com/office/drawing/2014/main" id="{65F6F948-EE34-B527-1D65-C150470EA543}"/>
              </a:ext>
            </a:extLst>
          </p:cNvPr>
          <p:cNvSpPr txBox="1"/>
          <p:nvPr/>
        </p:nvSpPr>
        <p:spPr>
          <a:xfrm>
            <a:off x="884583" y="1023372"/>
            <a:ext cx="5211417" cy="4801314"/>
          </a:xfrm>
          <a:prstGeom prst="rect">
            <a:avLst/>
          </a:prstGeom>
          <a:noFill/>
        </p:spPr>
        <p:txBody>
          <a:bodyPr wrap="square" rtlCol="0">
            <a:spAutoFit/>
          </a:bodyPr>
          <a:lstStyle/>
          <a:p>
            <a:r>
              <a:rPr lang="en-CA" sz="3200" u="sng" dirty="0">
                <a:solidFill>
                  <a:schemeClr val="tx1">
                    <a:lumMod val="85000"/>
                  </a:schemeClr>
                </a:solidFill>
                <a:latin typeface="+mj-lt"/>
              </a:rPr>
              <a:t>Project Goals:</a:t>
            </a:r>
          </a:p>
          <a:p>
            <a:endParaRPr lang="en-CA" dirty="0">
              <a:solidFill>
                <a:schemeClr val="tx1">
                  <a:lumMod val="85000"/>
                </a:schemeClr>
              </a:solidFill>
            </a:endParaRPr>
          </a:p>
          <a:p>
            <a:r>
              <a:rPr lang="en-CA" dirty="0">
                <a:solidFill>
                  <a:schemeClr val="tx1">
                    <a:lumMod val="85000"/>
                  </a:schemeClr>
                </a:solidFill>
              </a:rPr>
              <a:t>Design a robust and normalized relational database schema for movie data.</a:t>
            </a:r>
          </a:p>
          <a:p>
            <a:endParaRPr lang="en-CA" dirty="0">
              <a:solidFill>
                <a:schemeClr val="tx1">
                  <a:lumMod val="85000"/>
                </a:schemeClr>
              </a:solidFill>
            </a:endParaRPr>
          </a:p>
          <a:p>
            <a:r>
              <a:rPr lang="en-CA" dirty="0">
                <a:solidFill>
                  <a:schemeClr val="tx1">
                    <a:lumMod val="85000"/>
                  </a:schemeClr>
                </a:solidFill>
              </a:rPr>
              <a:t>Implement the schema using MySQL</a:t>
            </a:r>
          </a:p>
          <a:p>
            <a:endParaRPr lang="en-CA" dirty="0">
              <a:solidFill>
                <a:schemeClr val="tx1">
                  <a:lumMod val="85000"/>
                </a:schemeClr>
              </a:solidFill>
            </a:endParaRPr>
          </a:p>
          <a:p>
            <a:r>
              <a:rPr lang="en-CA" dirty="0">
                <a:solidFill>
                  <a:schemeClr val="tx1">
                    <a:lumMod val="85000"/>
                  </a:schemeClr>
                </a:solidFill>
              </a:rPr>
              <a:t>Populate the database using data scraped from a real-world source.  In this case I used IMDb</a:t>
            </a:r>
          </a:p>
          <a:p>
            <a:endParaRPr lang="en-CA" dirty="0">
              <a:solidFill>
                <a:schemeClr val="tx1">
                  <a:lumMod val="85000"/>
                </a:schemeClr>
              </a:solidFill>
            </a:endParaRPr>
          </a:p>
          <a:p>
            <a:r>
              <a:rPr lang="en-CA" dirty="0">
                <a:solidFill>
                  <a:schemeClr val="tx1">
                    <a:lumMod val="85000"/>
                  </a:schemeClr>
                </a:solidFill>
              </a:rPr>
              <a:t>Demonstrate effective retrieval and manipulation using various SQL queries</a:t>
            </a:r>
          </a:p>
          <a:p>
            <a:endParaRPr lang="en-CA" dirty="0">
              <a:solidFill>
                <a:schemeClr val="tx1">
                  <a:lumMod val="85000"/>
                </a:schemeClr>
              </a:solidFill>
            </a:endParaRPr>
          </a:p>
          <a:p>
            <a:r>
              <a:rPr lang="en-CA" dirty="0">
                <a:solidFill>
                  <a:schemeClr val="tx1">
                    <a:lumMod val="85000"/>
                  </a:schemeClr>
                </a:solidFill>
              </a:rPr>
              <a:t>Overarching goal was to gain experience designing and implementing a functional relational database that I could integrate into a web application</a:t>
            </a:r>
          </a:p>
        </p:txBody>
      </p:sp>
      <p:pic>
        <p:nvPicPr>
          <p:cNvPr id="15" name="Graphic 14" descr="Lightbulb outline">
            <a:extLst>
              <a:ext uri="{FF2B5EF4-FFF2-40B4-BE49-F238E27FC236}">
                <a16:creationId xmlns:a16="http://schemas.microsoft.com/office/drawing/2014/main" id="{1470CCBB-4846-A811-2C3F-FA4CC96D4F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3939" y="2014169"/>
            <a:ext cx="2644218" cy="2644218"/>
          </a:xfrm>
          <a:prstGeom prst="rect">
            <a:avLst/>
          </a:prstGeom>
        </p:spPr>
      </p:pic>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31B2C-E192-AE94-46A1-9BCAA0478431}"/>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6B0EEEC9-46ED-3897-693F-D9DE13FDE9E3}"/>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700E407-3BAB-06BF-C601-C75CCD74CABA}"/>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F6F6A6DD-89D4-1BC8-3927-E1BB26AB6E71}"/>
              </a:ext>
            </a:extLst>
          </p:cNvPr>
          <p:cNvSpPr txBox="1"/>
          <p:nvPr/>
        </p:nvSpPr>
        <p:spPr>
          <a:xfrm>
            <a:off x="137491" y="119269"/>
            <a:ext cx="11917017" cy="6609521"/>
          </a:xfrm>
          <a:prstGeom prst="rect">
            <a:avLst/>
          </a:prstGeom>
          <a:solidFill>
            <a:schemeClr val="bg1">
              <a:lumMod val="95000"/>
              <a:lumOff val="5000"/>
              <a:alpha val="7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673FD4F2-9AB0-F7F5-67CA-DCDB3E8375E5}"/>
              </a:ext>
            </a:extLst>
          </p:cNvPr>
          <p:cNvSpPr>
            <a:spLocks noGrp="1"/>
          </p:cNvSpPr>
          <p:nvPr>
            <p:ph type="title"/>
          </p:nvPr>
        </p:nvSpPr>
        <p:spPr>
          <a:xfrm>
            <a:off x="351181" y="194906"/>
            <a:ext cx="4837176" cy="735497"/>
          </a:xfrm>
          <a:noFill/>
        </p:spPr>
        <p:txBody>
          <a:bodyPr anchor="b">
            <a:noAutofit/>
          </a:bodyPr>
          <a:lstStyle/>
          <a:p>
            <a:r>
              <a:rPr lang="en-US" u="sng" dirty="0">
                <a:solidFill>
                  <a:schemeClr val="tx1">
                    <a:lumMod val="85000"/>
                  </a:schemeClr>
                </a:solidFill>
              </a:rPr>
              <a:t>System Overview</a:t>
            </a:r>
          </a:p>
        </p:txBody>
      </p:sp>
      <p:sp>
        <p:nvSpPr>
          <p:cNvPr id="6" name="TextBox 5">
            <a:extLst>
              <a:ext uri="{FF2B5EF4-FFF2-40B4-BE49-F238E27FC236}">
                <a16:creationId xmlns:a16="http://schemas.microsoft.com/office/drawing/2014/main" id="{FFADCD7D-EAC5-0C3B-3F28-043D7DE9B426}"/>
              </a:ext>
            </a:extLst>
          </p:cNvPr>
          <p:cNvSpPr txBox="1"/>
          <p:nvPr/>
        </p:nvSpPr>
        <p:spPr>
          <a:xfrm>
            <a:off x="351181" y="1104771"/>
            <a:ext cx="5334002" cy="5447645"/>
          </a:xfrm>
          <a:prstGeom prst="rect">
            <a:avLst/>
          </a:prstGeom>
          <a:gradFill>
            <a:gsLst>
              <a:gs pos="0">
                <a:srgbClr val="7030A0">
                  <a:alpha val="30000"/>
                </a:srgbClr>
              </a:gs>
              <a:gs pos="39000">
                <a:schemeClr val="accent1">
                  <a:lumMod val="75000"/>
                  <a:alpha val="30000"/>
                </a:schemeClr>
              </a:gs>
              <a:gs pos="64000">
                <a:schemeClr val="accent1">
                  <a:lumMod val="75000"/>
                  <a:alpha val="30000"/>
                </a:schemeClr>
              </a:gs>
              <a:gs pos="100000">
                <a:srgbClr val="00B0F0">
                  <a:alpha val="30000"/>
                </a:srgbClr>
              </a:gs>
            </a:gsLst>
            <a:lin ang="5400000" scaled="1"/>
          </a:gradFill>
          <a:ln>
            <a:noFill/>
          </a:ln>
        </p:spPr>
        <p:txBody>
          <a:bodyPr wrap="square" rtlCol="0">
            <a:spAutoFit/>
          </a:bodyPr>
          <a:lstStyle/>
          <a:p>
            <a:r>
              <a:rPr lang="en-CA" sz="2400" u="sng" dirty="0">
                <a:solidFill>
                  <a:schemeClr val="tx1">
                    <a:lumMod val="85000"/>
                  </a:schemeClr>
                </a:solidFill>
              </a:rPr>
              <a:t>Web Crawler:</a:t>
            </a:r>
          </a:p>
          <a:p>
            <a:endParaRPr lang="en-CA" dirty="0">
              <a:solidFill>
                <a:schemeClr val="tx1">
                  <a:lumMod val="85000"/>
                </a:schemeClr>
              </a:solidFill>
            </a:endParaRPr>
          </a:p>
          <a:p>
            <a:r>
              <a:rPr lang="en-CA" dirty="0">
                <a:solidFill>
                  <a:schemeClr val="tx1">
                    <a:lumMod val="85000"/>
                  </a:schemeClr>
                </a:solidFill>
              </a:rPr>
              <a:t>Uses a BFS to scrape movie and people links from IMDb</a:t>
            </a:r>
          </a:p>
          <a:p>
            <a:endParaRPr lang="en-CA" dirty="0">
              <a:solidFill>
                <a:schemeClr val="tx1">
                  <a:lumMod val="85000"/>
                </a:schemeClr>
              </a:solidFill>
            </a:endParaRPr>
          </a:p>
          <a:p>
            <a:r>
              <a:rPr lang="en-CA" dirty="0">
                <a:solidFill>
                  <a:schemeClr val="tx1">
                    <a:lumMod val="85000"/>
                  </a:schemeClr>
                </a:solidFill>
              </a:rPr>
              <a:t>Built with Python:</a:t>
            </a:r>
          </a:p>
          <a:p>
            <a:pPr marL="285750" indent="-285750">
              <a:buFontTx/>
              <a:buChar char="-"/>
            </a:pPr>
            <a:r>
              <a:rPr lang="en-CA" dirty="0">
                <a:solidFill>
                  <a:schemeClr val="tx1">
                    <a:lumMod val="85000"/>
                  </a:schemeClr>
                </a:solidFill>
              </a:rPr>
              <a:t>Main Libraries used:</a:t>
            </a:r>
          </a:p>
          <a:p>
            <a:pPr marL="742950" lvl="1" indent="-285750">
              <a:buFontTx/>
              <a:buChar char="-"/>
            </a:pPr>
            <a:r>
              <a:rPr lang="en-CA" dirty="0" err="1">
                <a:solidFill>
                  <a:schemeClr val="tx1">
                    <a:lumMod val="85000"/>
                  </a:schemeClr>
                </a:solidFill>
              </a:rPr>
              <a:t>mysql</a:t>
            </a:r>
            <a:r>
              <a:rPr lang="en-CA" dirty="0">
                <a:solidFill>
                  <a:schemeClr val="tx1">
                    <a:lumMod val="85000"/>
                  </a:schemeClr>
                </a:solidFill>
              </a:rPr>
              <a:t>-connector-python</a:t>
            </a:r>
          </a:p>
          <a:p>
            <a:pPr marL="1200150" lvl="2" indent="-285750">
              <a:buFontTx/>
              <a:buChar char="-"/>
            </a:pPr>
            <a:r>
              <a:rPr lang="en-CA" dirty="0">
                <a:solidFill>
                  <a:schemeClr val="tx1">
                    <a:lumMod val="85000"/>
                  </a:schemeClr>
                </a:solidFill>
              </a:rPr>
              <a:t>Used to connect to and query DB</a:t>
            </a:r>
          </a:p>
          <a:p>
            <a:pPr marL="742950" lvl="1" indent="-285750">
              <a:buFontTx/>
              <a:buChar char="-"/>
            </a:pPr>
            <a:r>
              <a:rPr lang="en-CA" dirty="0">
                <a:solidFill>
                  <a:schemeClr val="tx1">
                    <a:lumMod val="85000"/>
                  </a:schemeClr>
                </a:solidFill>
              </a:rPr>
              <a:t>requests </a:t>
            </a:r>
          </a:p>
          <a:p>
            <a:pPr marL="1200150" lvl="2" indent="-285750">
              <a:buFontTx/>
              <a:buChar char="-"/>
            </a:pPr>
            <a:r>
              <a:rPr lang="en-CA" dirty="0">
                <a:solidFill>
                  <a:schemeClr val="tx1">
                    <a:lumMod val="85000"/>
                  </a:schemeClr>
                </a:solidFill>
              </a:rPr>
              <a:t>HTTP library</a:t>
            </a:r>
          </a:p>
          <a:p>
            <a:pPr marL="742950" lvl="1" indent="-285750">
              <a:buFontTx/>
              <a:buChar char="-"/>
            </a:pPr>
            <a:r>
              <a:rPr lang="en-CA" dirty="0" err="1">
                <a:solidFill>
                  <a:schemeClr val="tx1">
                    <a:lumMod val="85000"/>
                  </a:schemeClr>
                </a:solidFill>
              </a:rPr>
              <a:t>urllib</a:t>
            </a:r>
            <a:endParaRPr lang="en-CA" dirty="0">
              <a:solidFill>
                <a:schemeClr val="tx1">
                  <a:lumMod val="85000"/>
                </a:schemeClr>
              </a:solidFill>
            </a:endParaRPr>
          </a:p>
          <a:p>
            <a:pPr marL="742950" lvl="1" indent="-285750">
              <a:buFontTx/>
              <a:buChar char="-"/>
            </a:pPr>
            <a:r>
              <a:rPr lang="en-CA" dirty="0" err="1">
                <a:solidFill>
                  <a:schemeClr val="tx1">
                    <a:lumMod val="85000"/>
                  </a:schemeClr>
                </a:solidFill>
              </a:rPr>
              <a:t>BeautifulSoup</a:t>
            </a:r>
            <a:endParaRPr lang="en-CA" dirty="0">
              <a:solidFill>
                <a:schemeClr val="tx1">
                  <a:lumMod val="85000"/>
                </a:schemeClr>
              </a:solidFill>
            </a:endParaRPr>
          </a:p>
          <a:p>
            <a:pPr marL="1200150" lvl="2" indent="-285750">
              <a:buFontTx/>
              <a:buChar char="-"/>
            </a:pPr>
            <a:r>
              <a:rPr lang="en-CA" dirty="0">
                <a:solidFill>
                  <a:schemeClr val="tx1">
                    <a:lumMod val="85000"/>
                  </a:schemeClr>
                </a:solidFill>
              </a:rPr>
              <a:t>Data structure library for representing parsed HTML</a:t>
            </a:r>
          </a:p>
          <a:p>
            <a:pPr marL="742950" lvl="1" indent="-285750">
              <a:buFontTx/>
              <a:buChar char="-"/>
            </a:pPr>
            <a:r>
              <a:rPr lang="en-CA" dirty="0" err="1">
                <a:solidFill>
                  <a:schemeClr val="tx1">
                    <a:lumMod val="85000"/>
                  </a:schemeClr>
                </a:solidFill>
              </a:rPr>
              <a:t>Seleneium</a:t>
            </a:r>
            <a:endParaRPr lang="en-CA" dirty="0">
              <a:solidFill>
                <a:schemeClr val="tx1">
                  <a:lumMod val="85000"/>
                </a:schemeClr>
              </a:solidFill>
            </a:endParaRPr>
          </a:p>
          <a:p>
            <a:pPr marL="1200150" lvl="2" indent="-285750">
              <a:buFontTx/>
              <a:buChar char="-"/>
            </a:pPr>
            <a:r>
              <a:rPr lang="en-CA" dirty="0">
                <a:solidFill>
                  <a:schemeClr val="tx1">
                    <a:lumMod val="85000"/>
                  </a:schemeClr>
                </a:solidFill>
              </a:rPr>
              <a:t>WebDriver to control the browser</a:t>
            </a:r>
          </a:p>
          <a:p>
            <a:pPr marL="742950" lvl="1" indent="-285750">
              <a:buFontTx/>
              <a:buChar char="-"/>
            </a:pPr>
            <a:r>
              <a:rPr lang="en-CA" dirty="0" err="1">
                <a:solidFill>
                  <a:schemeClr val="tx1">
                    <a:lumMod val="85000"/>
                  </a:schemeClr>
                </a:solidFill>
              </a:rPr>
              <a:t>nltk</a:t>
            </a:r>
            <a:endParaRPr lang="en-CA" dirty="0">
              <a:solidFill>
                <a:schemeClr val="tx1">
                  <a:lumMod val="85000"/>
                </a:schemeClr>
              </a:solidFill>
            </a:endParaRPr>
          </a:p>
          <a:p>
            <a:pPr marL="1200150" lvl="2" indent="-285750">
              <a:buFontTx/>
              <a:buChar char="-"/>
            </a:pPr>
            <a:r>
              <a:rPr lang="en-CA" dirty="0">
                <a:solidFill>
                  <a:schemeClr val="tx1">
                    <a:lumMod val="85000"/>
                  </a:schemeClr>
                </a:solidFill>
              </a:rPr>
              <a:t>Open-source library for Natural Language processing.</a:t>
            </a:r>
          </a:p>
        </p:txBody>
      </p:sp>
      <p:sp>
        <p:nvSpPr>
          <p:cNvPr id="7" name="TextBox 6">
            <a:extLst>
              <a:ext uri="{FF2B5EF4-FFF2-40B4-BE49-F238E27FC236}">
                <a16:creationId xmlns:a16="http://schemas.microsoft.com/office/drawing/2014/main" id="{12C441FE-4222-9466-C1FC-D0EA20FCB126}"/>
              </a:ext>
            </a:extLst>
          </p:cNvPr>
          <p:cNvSpPr txBox="1"/>
          <p:nvPr/>
        </p:nvSpPr>
        <p:spPr>
          <a:xfrm>
            <a:off x="7275443" y="1104771"/>
            <a:ext cx="4641574" cy="1569660"/>
          </a:xfrm>
          <a:prstGeom prst="rect">
            <a:avLst/>
          </a:prstGeom>
          <a:solidFill>
            <a:srgbClr val="7030A0">
              <a:alpha val="30000"/>
            </a:srgbClr>
          </a:solidFill>
          <a:ln>
            <a:noFill/>
          </a:ln>
        </p:spPr>
        <p:txBody>
          <a:bodyPr wrap="square" rtlCol="0">
            <a:spAutoFit/>
          </a:bodyPr>
          <a:lstStyle/>
          <a:p>
            <a:r>
              <a:rPr lang="en-CA" sz="2400" u="sng" dirty="0">
                <a:solidFill>
                  <a:schemeClr val="tx1">
                    <a:lumMod val="85000"/>
                  </a:schemeClr>
                </a:solidFill>
              </a:rPr>
              <a:t>MySQL Database:</a:t>
            </a:r>
          </a:p>
          <a:p>
            <a:pPr marL="285750" indent="-285750">
              <a:buFontTx/>
              <a:buChar char="-"/>
            </a:pPr>
            <a:r>
              <a:rPr lang="en-CA" dirty="0">
                <a:solidFill>
                  <a:schemeClr val="tx1">
                    <a:lumMod val="85000"/>
                  </a:schemeClr>
                </a:solidFill>
              </a:rPr>
              <a:t>Implementation of relational schema design</a:t>
            </a:r>
          </a:p>
          <a:p>
            <a:pPr marL="285750" indent="-285750">
              <a:buFontTx/>
              <a:buChar char="-"/>
            </a:pPr>
            <a:r>
              <a:rPr lang="en-CA" dirty="0">
                <a:solidFill>
                  <a:schemeClr val="tx1">
                    <a:lumMod val="85000"/>
                  </a:schemeClr>
                </a:solidFill>
              </a:rPr>
              <a:t>Central Repository storing structured information scraped from IMDb enabling efficient querying for the Backend API</a:t>
            </a:r>
          </a:p>
        </p:txBody>
      </p:sp>
      <p:pic>
        <p:nvPicPr>
          <p:cNvPr id="8" name="Graphic 7" descr="Lightbulb outline">
            <a:extLst>
              <a:ext uri="{FF2B5EF4-FFF2-40B4-BE49-F238E27FC236}">
                <a16:creationId xmlns:a16="http://schemas.microsoft.com/office/drawing/2014/main" id="{43161264-DBBF-FAF0-5500-A281670FE7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51988" y="129210"/>
            <a:ext cx="936369" cy="936369"/>
          </a:xfrm>
          <a:prstGeom prst="rect">
            <a:avLst/>
          </a:prstGeom>
        </p:spPr>
      </p:pic>
      <p:sp>
        <p:nvSpPr>
          <p:cNvPr id="9" name="TextBox 8">
            <a:extLst>
              <a:ext uri="{FF2B5EF4-FFF2-40B4-BE49-F238E27FC236}">
                <a16:creationId xmlns:a16="http://schemas.microsoft.com/office/drawing/2014/main" id="{DDBDF7BA-5D02-362D-6592-BD0A0613EA47}"/>
              </a:ext>
            </a:extLst>
          </p:cNvPr>
          <p:cNvSpPr txBox="1"/>
          <p:nvPr/>
        </p:nvSpPr>
        <p:spPr>
          <a:xfrm>
            <a:off x="7229059" y="3182262"/>
            <a:ext cx="4641574" cy="1569660"/>
          </a:xfrm>
          <a:prstGeom prst="rect">
            <a:avLst/>
          </a:prstGeom>
          <a:solidFill>
            <a:schemeClr val="accent1">
              <a:lumMod val="75000"/>
              <a:alpha val="30000"/>
            </a:schemeClr>
          </a:solidFill>
          <a:ln>
            <a:noFill/>
          </a:ln>
        </p:spPr>
        <p:txBody>
          <a:bodyPr wrap="square" rtlCol="0">
            <a:spAutoFit/>
          </a:bodyPr>
          <a:lstStyle/>
          <a:p>
            <a:r>
              <a:rPr lang="en-CA" sz="2400" u="sng" dirty="0">
                <a:solidFill>
                  <a:schemeClr val="tx1">
                    <a:lumMod val="85000"/>
                  </a:schemeClr>
                </a:solidFill>
              </a:rPr>
              <a:t>Backend:</a:t>
            </a:r>
          </a:p>
          <a:p>
            <a:pPr marL="285750" indent="-285750">
              <a:buFontTx/>
              <a:buChar char="-"/>
            </a:pPr>
            <a:r>
              <a:rPr lang="en-CA" dirty="0">
                <a:solidFill>
                  <a:schemeClr val="tx1">
                    <a:lumMod val="85000"/>
                  </a:schemeClr>
                </a:solidFill>
              </a:rPr>
              <a:t>Built using Python and the Flask web application framework</a:t>
            </a:r>
          </a:p>
          <a:p>
            <a:pPr marL="285750" indent="-285750">
              <a:buFontTx/>
              <a:buChar char="-"/>
            </a:pPr>
            <a:r>
              <a:rPr lang="en-CA" dirty="0">
                <a:solidFill>
                  <a:schemeClr val="tx1">
                    <a:lumMod val="85000"/>
                  </a:schemeClr>
                </a:solidFill>
              </a:rPr>
              <a:t>Connects to MySQL database</a:t>
            </a:r>
          </a:p>
          <a:p>
            <a:pPr marL="285750" indent="-285750">
              <a:buFontTx/>
              <a:buChar char="-"/>
            </a:pPr>
            <a:r>
              <a:rPr lang="en-CA" dirty="0">
                <a:solidFill>
                  <a:schemeClr val="tx1">
                    <a:lumMod val="85000"/>
                  </a:schemeClr>
                </a:solidFill>
              </a:rPr>
              <a:t>Responds to API endpoint requests</a:t>
            </a:r>
          </a:p>
        </p:txBody>
      </p:sp>
      <p:sp>
        <p:nvSpPr>
          <p:cNvPr id="10" name="TextBox 9">
            <a:extLst>
              <a:ext uri="{FF2B5EF4-FFF2-40B4-BE49-F238E27FC236}">
                <a16:creationId xmlns:a16="http://schemas.microsoft.com/office/drawing/2014/main" id="{6321D240-C270-EAC5-FD2B-253599AFABFE}"/>
              </a:ext>
            </a:extLst>
          </p:cNvPr>
          <p:cNvSpPr txBox="1"/>
          <p:nvPr/>
        </p:nvSpPr>
        <p:spPr>
          <a:xfrm>
            <a:off x="7275443" y="5259754"/>
            <a:ext cx="4565376" cy="1292662"/>
          </a:xfrm>
          <a:prstGeom prst="rect">
            <a:avLst/>
          </a:prstGeom>
          <a:solidFill>
            <a:srgbClr val="00B0F0">
              <a:alpha val="30000"/>
            </a:srgbClr>
          </a:solidFill>
          <a:ln>
            <a:noFill/>
          </a:ln>
        </p:spPr>
        <p:txBody>
          <a:bodyPr wrap="square" rtlCol="0">
            <a:spAutoFit/>
          </a:bodyPr>
          <a:lstStyle/>
          <a:p>
            <a:r>
              <a:rPr lang="en-CA" sz="2400" u="sng" dirty="0">
                <a:solidFill>
                  <a:schemeClr val="tx1">
                    <a:lumMod val="85000"/>
                  </a:schemeClr>
                </a:solidFill>
              </a:rPr>
              <a:t>Frontend:</a:t>
            </a:r>
          </a:p>
          <a:p>
            <a:pPr marL="285750" indent="-285750">
              <a:buFontTx/>
              <a:buChar char="-"/>
            </a:pPr>
            <a:r>
              <a:rPr lang="en-CA" dirty="0">
                <a:solidFill>
                  <a:schemeClr val="tx1">
                    <a:lumMod val="85000"/>
                  </a:schemeClr>
                </a:solidFill>
              </a:rPr>
              <a:t>Next.js frontend implemented with React and Typescript</a:t>
            </a:r>
          </a:p>
          <a:p>
            <a:pPr marL="285750" indent="-285750">
              <a:buFontTx/>
              <a:buChar char="-"/>
            </a:pPr>
            <a:r>
              <a:rPr lang="en-CA" dirty="0">
                <a:solidFill>
                  <a:schemeClr val="tx1">
                    <a:lumMod val="85000"/>
                  </a:schemeClr>
                </a:solidFill>
              </a:rPr>
              <a:t>Allows for user interaction</a:t>
            </a:r>
          </a:p>
        </p:txBody>
      </p:sp>
      <p:cxnSp>
        <p:nvCxnSpPr>
          <p:cNvPr id="14" name="Straight Arrow Connector 13">
            <a:extLst>
              <a:ext uri="{FF2B5EF4-FFF2-40B4-BE49-F238E27FC236}">
                <a16:creationId xmlns:a16="http://schemas.microsoft.com/office/drawing/2014/main" id="{A658B10C-D375-CA34-606D-763A9C8EA9FA}"/>
              </a:ext>
            </a:extLst>
          </p:cNvPr>
          <p:cNvCxnSpPr>
            <a:cxnSpLocks/>
            <a:endCxn id="9" idx="0"/>
          </p:cNvCxnSpPr>
          <p:nvPr/>
        </p:nvCxnSpPr>
        <p:spPr>
          <a:xfrm flipH="1">
            <a:off x="9549846" y="2674431"/>
            <a:ext cx="8285" cy="507831"/>
          </a:xfrm>
          <a:prstGeom prst="straightConnector1">
            <a:avLst/>
          </a:prstGeom>
          <a:ln w="63500">
            <a:gradFill>
              <a:gsLst>
                <a:gs pos="0">
                  <a:srgbClr val="7030A0"/>
                </a:gs>
                <a:gs pos="74000">
                  <a:schemeClr val="accent1">
                    <a:lumMod val="75000"/>
                  </a:schemeClr>
                </a:gs>
                <a:gs pos="83000">
                  <a:schemeClr val="accent1">
                    <a:lumMod val="75000"/>
                  </a:schemeClr>
                </a:gs>
                <a:gs pos="100000">
                  <a:schemeClr val="accent1">
                    <a:lumMod val="75000"/>
                  </a:schemeClr>
                </a:gs>
              </a:gsLst>
              <a:lin ang="5400000" scaled="1"/>
            </a:gra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B433CF9-9272-C8DB-8EBD-10054798F6B5}"/>
              </a:ext>
            </a:extLst>
          </p:cNvPr>
          <p:cNvCxnSpPr>
            <a:cxnSpLocks/>
          </p:cNvCxnSpPr>
          <p:nvPr/>
        </p:nvCxnSpPr>
        <p:spPr>
          <a:xfrm>
            <a:off x="5685183" y="1749287"/>
            <a:ext cx="1590260" cy="0"/>
          </a:xfrm>
          <a:prstGeom prst="straightConnector1">
            <a:avLst/>
          </a:prstGeom>
          <a:ln w="101600">
            <a:solidFill>
              <a:srgbClr val="7030A0">
                <a:alpha val="50000"/>
              </a:srgbClr>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91CFF36-B9E4-20BF-5AFC-D197EFE7F6CC}"/>
              </a:ext>
            </a:extLst>
          </p:cNvPr>
          <p:cNvCxnSpPr>
            <a:cxnSpLocks/>
            <a:stCxn id="9" idx="2"/>
            <a:endCxn id="10" idx="0"/>
          </p:cNvCxnSpPr>
          <p:nvPr/>
        </p:nvCxnSpPr>
        <p:spPr>
          <a:xfrm>
            <a:off x="9549846" y="4751922"/>
            <a:ext cx="8285" cy="507832"/>
          </a:xfrm>
          <a:prstGeom prst="straightConnector1">
            <a:avLst/>
          </a:prstGeom>
          <a:ln w="63500">
            <a:gradFill>
              <a:gsLst>
                <a:gs pos="0">
                  <a:schemeClr val="accent1">
                    <a:lumMod val="75000"/>
                    <a:alpha val="30000"/>
                  </a:schemeClr>
                </a:gs>
                <a:gs pos="74000">
                  <a:schemeClr val="accent3">
                    <a:lumMod val="75000"/>
                  </a:schemeClr>
                </a:gs>
                <a:gs pos="83000">
                  <a:schemeClr val="accent5">
                    <a:lumMod val="75000"/>
                  </a:schemeClr>
                </a:gs>
                <a:gs pos="100000">
                  <a:schemeClr val="accent5">
                    <a:lumMod val="75000"/>
                    <a:alpha val="30000"/>
                  </a:schemeClr>
                </a:gs>
              </a:gsLst>
              <a:lin ang="5400000" scaled="1"/>
            </a:gra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419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BBA99-81DE-90A8-7C32-E1202C5E6A0E}"/>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B0653149-EFD1-4E20-5DFD-E4D9B731BCE1}"/>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108384A2-8D93-0B68-A057-429DB06E4CD1}"/>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CFD8CDF4-E9FB-AFA1-3590-D203FA58D2AF}"/>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pic>
        <p:nvPicPr>
          <p:cNvPr id="9" name="Picture 8">
            <a:extLst>
              <a:ext uri="{FF2B5EF4-FFF2-40B4-BE49-F238E27FC236}">
                <a16:creationId xmlns:a16="http://schemas.microsoft.com/office/drawing/2014/main" id="{CCF37AB3-28AD-7AFA-F104-33AE1821875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ln>
            <a:noFill/>
          </a:ln>
        </p:spPr>
      </p:pic>
      <p:sp>
        <p:nvSpPr>
          <p:cNvPr id="8" name="TextBox 7">
            <a:extLst>
              <a:ext uri="{FF2B5EF4-FFF2-40B4-BE49-F238E27FC236}">
                <a16:creationId xmlns:a16="http://schemas.microsoft.com/office/drawing/2014/main" id="{0A3D2A15-E294-C705-2D5D-CDBFA32C0597}"/>
              </a:ext>
            </a:extLst>
          </p:cNvPr>
          <p:cNvSpPr txBox="1"/>
          <p:nvPr/>
        </p:nvSpPr>
        <p:spPr>
          <a:xfrm>
            <a:off x="3312" y="4921"/>
            <a:ext cx="6759016" cy="584775"/>
          </a:xfrm>
          <a:prstGeom prst="rect">
            <a:avLst/>
          </a:prstGeom>
          <a:noFill/>
        </p:spPr>
        <p:txBody>
          <a:bodyPr wrap="square" rtlCol="0">
            <a:spAutoFit/>
          </a:bodyPr>
          <a:lstStyle/>
          <a:p>
            <a:r>
              <a:rPr lang="en-CA" sz="3200" u="sng" dirty="0">
                <a:solidFill>
                  <a:schemeClr val="bg1">
                    <a:lumMod val="75000"/>
                    <a:lumOff val="25000"/>
                  </a:schemeClr>
                </a:solidFill>
                <a:latin typeface="+mj-lt"/>
              </a:rPr>
              <a:t>EER Diagram:</a:t>
            </a:r>
          </a:p>
        </p:txBody>
      </p:sp>
      <p:pic>
        <p:nvPicPr>
          <p:cNvPr id="13" name="Graphic 12" descr="Video camera outline">
            <a:extLst>
              <a:ext uri="{FF2B5EF4-FFF2-40B4-BE49-F238E27FC236}">
                <a16:creationId xmlns:a16="http://schemas.microsoft.com/office/drawing/2014/main" id="{B09EE2FD-33CE-6F9B-AFE5-86B1DD118B4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340" y="483835"/>
            <a:ext cx="1092080" cy="1092080"/>
          </a:xfrm>
          <a:prstGeom prst="rect">
            <a:avLst/>
          </a:prstGeom>
        </p:spPr>
      </p:pic>
    </p:spTree>
    <p:extLst>
      <p:ext uri="{BB962C8B-B14F-4D97-AF65-F5344CB8AC3E}">
        <p14:creationId xmlns:p14="http://schemas.microsoft.com/office/powerpoint/2010/main" val="47286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1CFEF-14DF-FF7C-54C7-5FFA88ECFB6D}"/>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86263B23-0A51-5D3E-C799-B8F3A4B6BC70}"/>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3616A011-2447-D7F6-FB7D-1990AA3849AB}"/>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9BCE8F23-C7B4-05E8-B264-D65F761E5906}"/>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pic>
        <p:nvPicPr>
          <p:cNvPr id="13" name="Graphic 12" descr="Video camera outline">
            <a:extLst>
              <a:ext uri="{FF2B5EF4-FFF2-40B4-BE49-F238E27FC236}">
                <a16:creationId xmlns:a16="http://schemas.microsoft.com/office/drawing/2014/main" id="{0C38F6B7-213C-8280-5EB8-FDFA780978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557" y="2160461"/>
            <a:ext cx="2305076" cy="2305076"/>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A166FAF4-07A9-4F53-885F-C90864790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28469" y="119269"/>
            <a:ext cx="6535062" cy="6599580"/>
          </a:xfrm>
          <a:prstGeom prst="rect">
            <a:avLst/>
          </a:prstGeom>
        </p:spPr>
      </p:pic>
    </p:spTree>
    <p:extLst>
      <p:ext uri="{BB962C8B-B14F-4D97-AF65-F5344CB8AC3E}">
        <p14:creationId xmlns:p14="http://schemas.microsoft.com/office/powerpoint/2010/main" val="52340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DE4B9-2CC2-6737-1F41-46D0CF9AFF81}"/>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DB7C338C-2407-41C8-3274-AD2B27FAFC33}"/>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C199FF46-7B7F-797B-17C1-648F848FD927}"/>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B228C9EC-9DCC-079E-F082-2078144E9DE8}"/>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pic>
        <p:nvPicPr>
          <p:cNvPr id="2" name="Graphic 1" descr="Clapper board outline">
            <a:extLst>
              <a:ext uri="{FF2B5EF4-FFF2-40B4-BE49-F238E27FC236}">
                <a16:creationId xmlns:a16="http://schemas.microsoft.com/office/drawing/2014/main" id="{C29B1B34-97A2-1DD5-8248-AE5A8677AE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61716" y="2452093"/>
            <a:ext cx="1943867" cy="1943867"/>
          </a:xfrm>
          <a:prstGeom prst="rect">
            <a:avLst/>
          </a:prstGeom>
        </p:spPr>
      </p:pic>
      <p:sp>
        <p:nvSpPr>
          <p:cNvPr id="3" name="TextBox 2">
            <a:extLst>
              <a:ext uri="{FF2B5EF4-FFF2-40B4-BE49-F238E27FC236}">
                <a16:creationId xmlns:a16="http://schemas.microsoft.com/office/drawing/2014/main" id="{8A5FB27D-558F-DFC0-3E04-7567991D7974}"/>
              </a:ext>
            </a:extLst>
          </p:cNvPr>
          <p:cNvSpPr txBox="1"/>
          <p:nvPr/>
        </p:nvSpPr>
        <p:spPr>
          <a:xfrm>
            <a:off x="5261497" y="3039305"/>
            <a:ext cx="5368787" cy="769441"/>
          </a:xfrm>
          <a:prstGeom prst="rect">
            <a:avLst/>
          </a:prstGeom>
          <a:noFill/>
        </p:spPr>
        <p:txBody>
          <a:bodyPr wrap="square" rtlCol="0">
            <a:spAutoFit/>
          </a:bodyPr>
          <a:lstStyle/>
          <a:p>
            <a:r>
              <a:rPr lang="en-CA" sz="4400" u="sng" dirty="0">
                <a:solidFill>
                  <a:schemeClr val="tx1">
                    <a:lumMod val="85000"/>
                  </a:schemeClr>
                </a:solidFill>
              </a:rPr>
              <a:t>SQL Queries Demo</a:t>
            </a:r>
          </a:p>
        </p:txBody>
      </p:sp>
    </p:spTree>
    <p:extLst>
      <p:ext uri="{BB962C8B-B14F-4D97-AF65-F5344CB8AC3E}">
        <p14:creationId xmlns:p14="http://schemas.microsoft.com/office/powerpoint/2010/main" val="107485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5B03B-97EC-52A6-31DC-2871FCA9171E}"/>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07098A06-CDE5-2E44-A7DA-166DF31A80F0}"/>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932851D8-B3B7-E1D1-70CB-A11E9DD46DE4}"/>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2A98074A-67E3-8C32-B1D8-4595F806FCB6}"/>
              </a:ext>
            </a:extLst>
          </p:cNvPr>
          <p:cNvSpPr txBox="1"/>
          <p:nvPr/>
        </p:nvSpPr>
        <p:spPr>
          <a:xfrm>
            <a:off x="139147" y="109330"/>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pic>
        <p:nvPicPr>
          <p:cNvPr id="2" name="Graphic 1" descr="Clapper board outline">
            <a:extLst>
              <a:ext uri="{FF2B5EF4-FFF2-40B4-BE49-F238E27FC236}">
                <a16:creationId xmlns:a16="http://schemas.microsoft.com/office/drawing/2014/main" id="{FFA53E8B-1E1D-F92D-3811-026E44D4C8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30796" y="2332823"/>
            <a:ext cx="1943867" cy="1943867"/>
          </a:xfrm>
          <a:prstGeom prst="rect">
            <a:avLst/>
          </a:prstGeom>
        </p:spPr>
      </p:pic>
      <p:sp>
        <p:nvSpPr>
          <p:cNvPr id="3" name="TextBox 2">
            <a:extLst>
              <a:ext uri="{FF2B5EF4-FFF2-40B4-BE49-F238E27FC236}">
                <a16:creationId xmlns:a16="http://schemas.microsoft.com/office/drawing/2014/main" id="{970ABE55-9884-7AFC-6EEA-17D1C0D33B53}"/>
              </a:ext>
            </a:extLst>
          </p:cNvPr>
          <p:cNvSpPr txBox="1"/>
          <p:nvPr/>
        </p:nvSpPr>
        <p:spPr>
          <a:xfrm>
            <a:off x="2117337" y="2920037"/>
            <a:ext cx="7195930" cy="769441"/>
          </a:xfrm>
          <a:prstGeom prst="rect">
            <a:avLst/>
          </a:prstGeom>
          <a:noFill/>
        </p:spPr>
        <p:txBody>
          <a:bodyPr wrap="square" rtlCol="0">
            <a:spAutoFit/>
          </a:bodyPr>
          <a:lstStyle/>
          <a:p>
            <a:r>
              <a:rPr lang="en-CA" sz="4400" u="sng" dirty="0">
                <a:solidFill>
                  <a:schemeClr val="tx1">
                    <a:lumMod val="85000"/>
                  </a:schemeClr>
                </a:solidFill>
              </a:rPr>
              <a:t>Web App Demo</a:t>
            </a:r>
          </a:p>
        </p:txBody>
      </p:sp>
    </p:spTree>
    <p:extLst>
      <p:ext uri="{BB962C8B-B14F-4D97-AF65-F5344CB8AC3E}">
        <p14:creationId xmlns:p14="http://schemas.microsoft.com/office/powerpoint/2010/main" val="136695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9A747-2AA7-0B5C-1A47-B686A48CB4B8}"/>
            </a:ext>
          </a:extLst>
        </p:cNvPr>
        <p:cNvGrpSpPr/>
        <p:nvPr/>
      </p:nvGrpSpPr>
      <p:grpSpPr>
        <a:xfrm>
          <a:off x="0" y="0"/>
          <a:ext cx="0" cy="0"/>
          <a:chOff x="0" y="0"/>
          <a:chExt cx="0" cy="0"/>
        </a:xfrm>
      </p:grpSpPr>
      <p:pic>
        <p:nvPicPr>
          <p:cNvPr id="21" name="Picture Placeholder 7" descr="abstract image">
            <a:extLst>
              <a:ext uri="{FF2B5EF4-FFF2-40B4-BE49-F238E27FC236}">
                <a16:creationId xmlns:a16="http://schemas.microsoft.com/office/drawing/2014/main" id="{910691C8-3871-2474-89C4-BD6A24DDBD89}"/>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sp>
        <p:nvSpPr>
          <p:cNvPr id="19" name="Rectangle 18">
            <a:extLst>
              <a:ext uri="{FF2B5EF4-FFF2-40B4-BE49-F238E27FC236}">
                <a16:creationId xmlns:a16="http://schemas.microsoft.com/office/drawing/2014/main" id="{6FDB6454-EDD8-9ADB-31F9-1B67B749D3FC}"/>
              </a:ext>
            </a:extLst>
          </p:cNvPr>
          <p:cNvSpPr/>
          <p:nvPr/>
        </p:nvSpPr>
        <p:spPr>
          <a:xfrm>
            <a:off x="6311348" y="6122504"/>
            <a:ext cx="3518452" cy="735496"/>
          </a:xfrm>
          <a:prstGeom prst="rect">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52583FC0-E13B-EEBB-1863-E767D121A2F4}"/>
              </a:ext>
            </a:extLst>
          </p:cNvPr>
          <p:cNvSpPr txBox="1"/>
          <p:nvPr/>
        </p:nvSpPr>
        <p:spPr>
          <a:xfrm>
            <a:off x="139147" y="119269"/>
            <a:ext cx="11917017" cy="6609521"/>
          </a:xfrm>
          <a:prstGeom prst="rect">
            <a:avLst/>
          </a:prstGeom>
          <a:solidFill>
            <a:schemeClr val="bg1">
              <a:lumMod val="95000"/>
              <a:lumOff val="5000"/>
              <a:alpha val="70000"/>
            </a:schemeClr>
          </a:solidFill>
        </p:spPr>
        <p:txBody>
          <a:bodyPr wrap="square" rtlCol="0">
            <a:spAutoFit/>
          </a:bodyPr>
          <a:lstStyle/>
          <a:p>
            <a:endParaRPr lang="en-CA" dirty="0"/>
          </a:p>
        </p:txBody>
      </p:sp>
      <p:sp>
        <p:nvSpPr>
          <p:cNvPr id="3" name="TextBox 2">
            <a:extLst>
              <a:ext uri="{FF2B5EF4-FFF2-40B4-BE49-F238E27FC236}">
                <a16:creationId xmlns:a16="http://schemas.microsoft.com/office/drawing/2014/main" id="{7D04A81C-63C3-C8FB-2F56-70E2F84948F9}"/>
              </a:ext>
            </a:extLst>
          </p:cNvPr>
          <p:cNvSpPr txBox="1"/>
          <p:nvPr/>
        </p:nvSpPr>
        <p:spPr>
          <a:xfrm>
            <a:off x="495300" y="425316"/>
            <a:ext cx="8350526" cy="769441"/>
          </a:xfrm>
          <a:prstGeom prst="rect">
            <a:avLst/>
          </a:prstGeom>
          <a:noFill/>
        </p:spPr>
        <p:txBody>
          <a:bodyPr wrap="square" rtlCol="0">
            <a:spAutoFit/>
          </a:bodyPr>
          <a:lstStyle/>
          <a:p>
            <a:r>
              <a:rPr lang="en-CA" sz="4400" u="sng" dirty="0">
                <a:solidFill>
                  <a:schemeClr val="tx1">
                    <a:lumMod val="85000"/>
                  </a:schemeClr>
                </a:solidFill>
              </a:rPr>
              <a:t>Challenges &amp; Future Improvements</a:t>
            </a:r>
          </a:p>
        </p:txBody>
      </p:sp>
      <p:pic>
        <p:nvPicPr>
          <p:cNvPr id="4" name="Graphic 3" descr="Video camera outline">
            <a:extLst>
              <a:ext uri="{FF2B5EF4-FFF2-40B4-BE49-F238E27FC236}">
                <a16:creationId xmlns:a16="http://schemas.microsoft.com/office/drawing/2014/main" id="{C13F144D-9B4F-4994-F27C-65AA0058DB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01979" y="2285964"/>
            <a:ext cx="2305076" cy="2305076"/>
          </a:xfrm>
          <a:prstGeom prst="rect">
            <a:avLst/>
          </a:prstGeom>
        </p:spPr>
      </p:pic>
      <p:pic>
        <p:nvPicPr>
          <p:cNvPr id="5" name="Graphic 4" descr="Clapper board outline">
            <a:extLst>
              <a:ext uri="{FF2B5EF4-FFF2-40B4-BE49-F238E27FC236}">
                <a16:creationId xmlns:a16="http://schemas.microsoft.com/office/drawing/2014/main" id="{2C943619-3B38-D35F-AEEC-2D653E8BF8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35193" y="4488817"/>
            <a:ext cx="1943867" cy="1943867"/>
          </a:xfrm>
          <a:prstGeom prst="rect">
            <a:avLst/>
          </a:prstGeom>
        </p:spPr>
      </p:pic>
      <p:pic>
        <p:nvPicPr>
          <p:cNvPr id="6" name="Graphic 5" descr="Lightbulb outline">
            <a:extLst>
              <a:ext uri="{FF2B5EF4-FFF2-40B4-BE49-F238E27FC236}">
                <a16:creationId xmlns:a16="http://schemas.microsoft.com/office/drawing/2014/main" id="{F9378162-C292-1E31-4408-53E1AFB95DC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01979" y="191675"/>
            <a:ext cx="2210297" cy="2210297"/>
          </a:xfrm>
          <a:prstGeom prst="rect">
            <a:avLst/>
          </a:prstGeom>
        </p:spPr>
      </p:pic>
      <p:sp>
        <p:nvSpPr>
          <p:cNvPr id="7" name="TextBox 6">
            <a:extLst>
              <a:ext uri="{FF2B5EF4-FFF2-40B4-BE49-F238E27FC236}">
                <a16:creationId xmlns:a16="http://schemas.microsoft.com/office/drawing/2014/main" id="{F6E3BF50-E885-C630-F1AE-10E555DBA5D9}"/>
              </a:ext>
            </a:extLst>
          </p:cNvPr>
          <p:cNvSpPr txBox="1"/>
          <p:nvPr/>
        </p:nvSpPr>
        <p:spPr>
          <a:xfrm>
            <a:off x="567015" y="1253417"/>
            <a:ext cx="8030817" cy="3693319"/>
          </a:xfrm>
          <a:prstGeom prst="rect">
            <a:avLst/>
          </a:prstGeom>
          <a:noFill/>
        </p:spPr>
        <p:txBody>
          <a:bodyPr wrap="square" rtlCol="0">
            <a:spAutoFit/>
          </a:bodyPr>
          <a:lstStyle/>
          <a:p>
            <a:r>
              <a:rPr lang="en-CA" dirty="0"/>
              <a:t>Web Scraping Data:</a:t>
            </a:r>
          </a:p>
          <a:p>
            <a:endParaRPr lang="en-CA" dirty="0"/>
          </a:p>
          <a:p>
            <a:pPr marL="285750" indent="-285750">
              <a:buFontTx/>
              <a:buChar char="-"/>
            </a:pPr>
            <a:r>
              <a:rPr lang="en-CA" dirty="0"/>
              <a:t>Initial sleuthing through IMDb’s HTML to find the right elements and classes containing the data I wanted to extract.</a:t>
            </a:r>
          </a:p>
          <a:p>
            <a:pPr marL="285750" indent="-285750">
              <a:buFontTx/>
              <a:buChar char="-"/>
            </a:pPr>
            <a:r>
              <a:rPr lang="en-CA" dirty="0"/>
              <a:t>Handling Dynamically loaded content.</a:t>
            </a:r>
          </a:p>
          <a:p>
            <a:pPr marL="285750" indent="-285750">
              <a:buFontTx/>
              <a:buChar char="-"/>
            </a:pPr>
            <a:r>
              <a:rPr lang="en-CA" dirty="0"/>
              <a:t>Learning about the limits placed on web scraping. robots.txt and adding delays to limit how fast my web scraper was submitting requests.</a:t>
            </a:r>
          </a:p>
          <a:p>
            <a:pPr marL="285750" indent="-285750">
              <a:buFontTx/>
              <a:buChar char="-"/>
            </a:pPr>
            <a:endParaRPr lang="en-CA" dirty="0"/>
          </a:p>
          <a:p>
            <a:r>
              <a:rPr lang="en-CA" dirty="0"/>
              <a:t>Structure of Movie Awards on IMDb:</a:t>
            </a:r>
          </a:p>
          <a:p>
            <a:endParaRPr lang="en-CA" dirty="0"/>
          </a:p>
          <a:p>
            <a:pPr marL="285750" indent="-285750">
              <a:buFontTx/>
              <a:buChar char="-"/>
            </a:pPr>
            <a:r>
              <a:rPr lang="en-CA" dirty="0"/>
              <a:t>So many different types of awards so the data was going to be to time consuming to parse and scrape.</a:t>
            </a:r>
          </a:p>
          <a:p>
            <a:endParaRPr lang="en-CA" dirty="0"/>
          </a:p>
        </p:txBody>
      </p:sp>
      <p:sp>
        <p:nvSpPr>
          <p:cNvPr id="11" name="TextBox 10">
            <a:extLst>
              <a:ext uri="{FF2B5EF4-FFF2-40B4-BE49-F238E27FC236}">
                <a16:creationId xmlns:a16="http://schemas.microsoft.com/office/drawing/2014/main" id="{0C23B050-9CA3-2C2F-306E-BD1FF3B7F07E}"/>
              </a:ext>
            </a:extLst>
          </p:cNvPr>
          <p:cNvSpPr txBox="1"/>
          <p:nvPr/>
        </p:nvSpPr>
        <p:spPr>
          <a:xfrm>
            <a:off x="527272" y="4723874"/>
            <a:ext cx="8030817" cy="1754326"/>
          </a:xfrm>
          <a:prstGeom prst="rect">
            <a:avLst/>
          </a:prstGeom>
          <a:noFill/>
        </p:spPr>
        <p:txBody>
          <a:bodyPr wrap="square" rtlCol="0">
            <a:spAutoFit/>
          </a:bodyPr>
          <a:lstStyle/>
          <a:p>
            <a:r>
              <a:rPr lang="en-CA" dirty="0"/>
              <a:t>Implement User accounts and a recommendation algorithm:</a:t>
            </a:r>
          </a:p>
          <a:p>
            <a:endParaRPr lang="en-CA" dirty="0"/>
          </a:p>
          <a:p>
            <a:pPr marL="285750" indent="-285750">
              <a:buFontTx/>
              <a:buChar char="-"/>
            </a:pPr>
            <a:r>
              <a:rPr lang="en-CA" dirty="0"/>
              <a:t>Add user accounts system so they can keep track of watched movies, create a watchlist, and rate movies they have watched.</a:t>
            </a:r>
          </a:p>
          <a:p>
            <a:pPr marL="285750" indent="-285750">
              <a:buFontTx/>
              <a:buChar char="-"/>
            </a:pPr>
            <a:r>
              <a:rPr lang="en-CA" dirty="0"/>
              <a:t>Add TV Show Data</a:t>
            </a:r>
          </a:p>
          <a:p>
            <a:pPr marL="285750" indent="-285750">
              <a:buFontTx/>
              <a:buChar char="-"/>
            </a:pPr>
            <a:r>
              <a:rPr lang="en-CA" dirty="0"/>
              <a:t>Expand the depth of web crawling.</a:t>
            </a:r>
          </a:p>
        </p:txBody>
      </p:sp>
    </p:spTree>
    <p:extLst>
      <p:ext uri="{BB962C8B-B14F-4D97-AF65-F5344CB8AC3E}">
        <p14:creationId xmlns:p14="http://schemas.microsoft.com/office/powerpoint/2010/main" val="287292927"/>
      </p:ext>
    </p:extLst>
  </p:cSld>
  <p:clrMapOvr>
    <a:masterClrMapping/>
  </p:clrMapOvr>
</p:sld>
</file>

<file path=ppt/theme/theme1.xml><?xml version="1.0" encoding="utf-8"?>
<a:theme xmlns:a="http://schemas.openxmlformats.org/drawingml/2006/main" name="Custom">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466</TotalTime>
  <Words>1551</Words>
  <Application>Microsoft Office PowerPoint</Application>
  <PresentationFormat>Widescreen</PresentationFormat>
  <Paragraphs>139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Custom</vt:lpstr>
      <vt:lpstr>Watchlist Wizard:  movie Database         Adrian Todd  CPSC 3660 Final Project  </vt:lpstr>
      <vt:lpstr>AGENDA</vt:lpstr>
      <vt:lpstr>PowerPoint Presentation</vt:lpstr>
      <vt:lpstr>System Overview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Todd, Adrian</dc:creator>
  <cp:lastModifiedBy>Todd, Adrian</cp:lastModifiedBy>
  <cp:revision>3</cp:revision>
  <dcterms:created xsi:type="dcterms:W3CDTF">2025-03-31T16:36:31Z</dcterms:created>
  <dcterms:modified xsi:type="dcterms:W3CDTF">2025-04-05T00:26:15Z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