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1" r:id="rId5"/>
    <p:sldId id="284" r:id="rId6"/>
    <p:sldId id="280" r:id="rId7"/>
    <p:sldId id="293" r:id="rId8"/>
    <p:sldId id="300" r:id="rId9"/>
    <p:sldId id="301" r:id="rId10"/>
    <p:sldId id="295" r:id="rId11"/>
    <p:sldId id="297" r:id="rId12"/>
    <p:sldId id="298"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78" d="100"/>
          <a:sy n="78" d="100"/>
        </p:scale>
        <p:origin x="878"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3/31/2025</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dirty="0"/>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dirty="0"/>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dirty="0"/>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E8D52-9D06-CBE5-9CE5-A615A5D90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DD08B0-DD9A-452F-B708-4D3321A85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2A162D-0A85-8397-9580-93D3255786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F19119-5C04-6A7E-52A2-36ABB20A7D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7812-3409-784D-BAE7-ABE53735D5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12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553F3-0766-856C-D5CD-7602A66F0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9A0FA-4DBC-81CB-9E6A-60D245E405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CF2CB2-B011-EC21-ADD7-FC21750E89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CC4EE2-1D91-9B3C-A5CE-7BD420F88F16}"/>
              </a:ext>
            </a:extLst>
          </p:cNvPr>
          <p:cNvSpPr>
            <a:spLocks noGrp="1"/>
          </p:cNvSpPr>
          <p:nvPr>
            <p:ph type="sldNum" sz="quarter" idx="5"/>
          </p:nvPr>
        </p:nvSpPr>
        <p:spPr/>
        <p:txBody>
          <a:bodyPr/>
          <a:lstStyle/>
          <a:p>
            <a:fld id="{55247812-3409-784D-BAE7-ABE53735D59F}" type="slidenum">
              <a:rPr lang="en-US" smtClean="0"/>
              <a:t>5</a:t>
            </a:fld>
            <a:endParaRPr lang="en-US" dirty="0"/>
          </a:p>
        </p:txBody>
      </p:sp>
    </p:spTree>
    <p:extLst>
      <p:ext uri="{BB962C8B-B14F-4D97-AF65-F5344CB8AC3E}">
        <p14:creationId xmlns:p14="http://schemas.microsoft.com/office/powerpoint/2010/main" val="45039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320B4-9482-0B6E-1368-CA75B875B5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B5C61-9021-1065-FCCE-2136CF7221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A4C9D8-E3FD-1D66-3D96-875EE1D963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C8B65C-2896-2DB6-4D5E-D32637531837}"/>
              </a:ext>
            </a:extLst>
          </p:cNvPr>
          <p:cNvSpPr>
            <a:spLocks noGrp="1"/>
          </p:cNvSpPr>
          <p:nvPr>
            <p:ph type="sldNum" sz="quarter" idx="5"/>
          </p:nvPr>
        </p:nvSpPr>
        <p:spPr/>
        <p:txBody>
          <a:bodyPr/>
          <a:lstStyle/>
          <a:p>
            <a:fld id="{55247812-3409-784D-BAE7-ABE53735D59F}" type="slidenum">
              <a:rPr lang="en-US" smtClean="0"/>
              <a:t>6</a:t>
            </a:fld>
            <a:endParaRPr lang="en-US" dirty="0"/>
          </a:p>
        </p:txBody>
      </p:sp>
    </p:spTree>
    <p:extLst>
      <p:ext uri="{BB962C8B-B14F-4D97-AF65-F5344CB8AC3E}">
        <p14:creationId xmlns:p14="http://schemas.microsoft.com/office/powerpoint/2010/main" val="69405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75871-ED0D-2DC6-3CB6-5085D8CBE1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165E70-D5BA-FB0C-87BC-3295BFD49D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81B3F5-CAD2-DAC2-541C-5BD140DE83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CDACA4-91CA-BABE-CE51-2236BF2C5EB5}"/>
              </a:ext>
            </a:extLst>
          </p:cNvPr>
          <p:cNvSpPr>
            <a:spLocks noGrp="1"/>
          </p:cNvSpPr>
          <p:nvPr>
            <p:ph type="sldNum" sz="quarter" idx="5"/>
          </p:nvPr>
        </p:nvSpPr>
        <p:spPr/>
        <p:txBody>
          <a:bodyPr/>
          <a:lstStyle/>
          <a:p>
            <a:fld id="{55247812-3409-784D-BAE7-ABE53735D59F}" type="slidenum">
              <a:rPr lang="en-US" smtClean="0"/>
              <a:t>7</a:t>
            </a:fld>
            <a:endParaRPr lang="en-US" dirty="0"/>
          </a:p>
        </p:txBody>
      </p:sp>
    </p:spTree>
    <p:extLst>
      <p:ext uri="{BB962C8B-B14F-4D97-AF65-F5344CB8AC3E}">
        <p14:creationId xmlns:p14="http://schemas.microsoft.com/office/powerpoint/2010/main" val="3742270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4EEF8-1866-74BE-059B-6F050CD23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8D79B9-6B73-196E-0636-2980F8C902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63555E-186E-352E-00BA-DCA8A9B035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BDF198-2253-CFD0-972C-6615F71774DF}"/>
              </a:ext>
            </a:extLst>
          </p:cNvPr>
          <p:cNvSpPr>
            <a:spLocks noGrp="1"/>
          </p:cNvSpPr>
          <p:nvPr>
            <p:ph type="sldNum" sz="quarter" idx="5"/>
          </p:nvPr>
        </p:nvSpPr>
        <p:spPr/>
        <p:txBody>
          <a:bodyPr/>
          <a:lstStyle/>
          <a:p>
            <a:fld id="{55247812-3409-784D-BAE7-ABE53735D59F}" type="slidenum">
              <a:rPr lang="en-US" smtClean="0"/>
              <a:t>8</a:t>
            </a:fld>
            <a:endParaRPr lang="en-US" dirty="0"/>
          </a:p>
        </p:txBody>
      </p:sp>
    </p:spTree>
    <p:extLst>
      <p:ext uri="{BB962C8B-B14F-4D97-AF65-F5344CB8AC3E}">
        <p14:creationId xmlns:p14="http://schemas.microsoft.com/office/powerpoint/2010/main" val="361234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2509A-D60D-C2D9-A8A4-6EBA02A60C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E47B4-90BE-FC56-8C2B-DC0A13D74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E9D158-730A-F496-B26D-BE7D639CC5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DAC279-EDCD-7463-197B-F4D9BFAAD30D}"/>
              </a:ext>
            </a:extLst>
          </p:cNvPr>
          <p:cNvSpPr>
            <a:spLocks noGrp="1"/>
          </p:cNvSpPr>
          <p:nvPr>
            <p:ph type="sldNum" sz="quarter" idx="5"/>
          </p:nvPr>
        </p:nvSpPr>
        <p:spPr/>
        <p:txBody>
          <a:bodyPr/>
          <a:lstStyle/>
          <a:p>
            <a:fld id="{55247812-3409-784D-BAE7-ABE53735D59F}" type="slidenum">
              <a:rPr lang="en-US" smtClean="0"/>
              <a:t>9</a:t>
            </a:fld>
            <a:endParaRPr lang="en-US" dirty="0"/>
          </a:p>
        </p:txBody>
      </p:sp>
    </p:spTree>
    <p:extLst>
      <p:ext uri="{BB962C8B-B14F-4D97-AF65-F5344CB8AC3E}">
        <p14:creationId xmlns:p14="http://schemas.microsoft.com/office/powerpoint/2010/main" val="52205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A4451-CC42-081B-F175-7453DDBD44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734F28-C65A-30E8-AD6D-BA6A03D23C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C6DFB-DF28-9EBC-8F20-6E5D6B2E86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C1A4C0-0D42-184A-F72E-2E4FA4E9350B}"/>
              </a:ext>
            </a:extLst>
          </p:cNvPr>
          <p:cNvSpPr>
            <a:spLocks noGrp="1"/>
          </p:cNvSpPr>
          <p:nvPr>
            <p:ph type="sldNum" sz="quarter" idx="5"/>
          </p:nvPr>
        </p:nvSpPr>
        <p:spPr/>
        <p:txBody>
          <a:bodyPr/>
          <a:lstStyle/>
          <a:p>
            <a:fld id="{55247812-3409-784D-BAE7-ABE53735D59F}" type="slidenum">
              <a:rPr lang="en-US" smtClean="0"/>
              <a:t>10</a:t>
            </a:fld>
            <a:endParaRPr lang="en-US" dirty="0"/>
          </a:p>
        </p:txBody>
      </p:sp>
    </p:spTree>
    <p:extLst>
      <p:ext uri="{BB962C8B-B14F-4D97-AF65-F5344CB8AC3E}">
        <p14:creationId xmlns:p14="http://schemas.microsoft.com/office/powerpoint/2010/main" val="273550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3/31/2025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dirty="0"/>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3/31/2025</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dirty="0"/>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dirty="0"/>
              <a:t>Click icon to add picture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3/31/2025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3/31/2025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dirty="0"/>
              <a:t>Click icon to add picture</a:t>
            </a:r>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3/31/2025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3/31/2025</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dk1" tx1="lt1" bg2="dk2" tx2="lt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6.svg"/><Relationship Id="rId4" Type="http://schemas.microsoft.com/office/2007/relationships/hdphoto" Target="../media/hdphoto1.wdp"/><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imdb.com/chart/top/?ref_=nv_mv_250" TargetMode="Externa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extBox 8">
            <a:extLst>
              <a:ext uri="{FF2B5EF4-FFF2-40B4-BE49-F238E27FC236}">
                <a16:creationId xmlns:a16="http://schemas.microsoft.com/office/drawing/2014/main" id="{6B7818C2-1F34-AF9C-80D2-41C2F6DDCB6A}"/>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7" name="TextBox 6">
            <a:extLst>
              <a:ext uri="{FF2B5EF4-FFF2-40B4-BE49-F238E27FC236}">
                <a16:creationId xmlns:a16="http://schemas.microsoft.com/office/drawing/2014/main" id="{8D56C437-CB7D-50C6-EE4F-3206C94FBA0C}"/>
              </a:ext>
            </a:extLst>
          </p:cNvPr>
          <p:cNvSpPr txBox="1"/>
          <p:nvPr/>
        </p:nvSpPr>
        <p:spPr>
          <a:xfrm>
            <a:off x="0" y="582804"/>
            <a:ext cx="6179736" cy="1366576"/>
          </a:xfrm>
          <a:prstGeom prst="rect">
            <a:avLst/>
          </a:prstGeom>
          <a:noFill/>
        </p:spPr>
        <p:txBody>
          <a:bodyPr wrap="square" rtlCol="0">
            <a:spAutoFit/>
          </a:bodyPr>
          <a:lstStyle/>
          <a:p>
            <a:endParaRPr lang="en-CA" dirty="0"/>
          </a:p>
        </p:txBody>
      </p:sp>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697148" y="1142288"/>
            <a:ext cx="13586296" cy="5780317"/>
          </a:xfrm>
          <a:noFill/>
        </p:spPr>
        <p:txBody>
          <a:bodyPr/>
          <a:lstStyle/>
          <a:p>
            <a:r>
              <a:rPr lang="en-US" u="sng"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Watchlist Wizard</a:t>
            </a:r>
            <a:r>
              <a:rPr lang="en-US"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 </a:t>
            </a:r>
            <a:br>
              <a:rPr lang="en-US"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Adrian Todd </a:t>
            </a: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CPSC 3620 Final Project</a:t>
            </a: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endParaRPr lang="en-US" sz="3200" u="sng"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endParaRPr>
          </a:p>
        </p:txBody>
      </p:sp>
      <p:pic>
        <p:nvPicPr>
          <p:cNvPr id="3" name="Picture 2" descr="A person in a purple robe holding a tablet&#10;&#10;AI-generated content may be incorrect.">
            <a:extLst>
              <a:ext uri="{FF2B5EF4-FFF2-40B4-BE49-F238E27FC236}">
                <a16:creationId xmlns:a16="http://schemas.microsoft.com/office/drawing/2014/main" id="{7324040A-673E-D064-8EB9-64BC35C9C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442" y="2160394"/>
            <a:ext cx="4623282" cy="2636715"/>
          </a:xfrm>
          <a:prstGeom prst="rect">
            <a:avLst/>
          </a:prstGeom>
          <a:effectLst>
            <a:softEdge rad="101600"/>
          </a:effectLst>
        </p:spPr>
      </p:pic>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8CD47-B335-7875-8505-5E83712A69B9}"/>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29130B49-CECD-B26E-8521-B1120F5CC9EE}"/>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75C40B22-E70F-ED14-FE09-44DA6E775B53}"/>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C1CD61F1-66E0-D879-3CCD-2D491A16F348}"/>
              </a:ext>
            </a:extLst>
          </p:cNvPr>
          <p:cNvSpPr txBox="1"/>
          <p:nvPr/>
        </p:nvSpPr>
        <p:spPr>
          <a:xfrm>
            <a:off x="139147" y="109330"/>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3" name="TextBox 2">
            <a:extLst>
              <a:ext uri="{FF2B5EF4-FFF2-40B4-BE49-F238E27FC236}">
                <a16:creationId xmlns:a16="http://schemas.microsoft.com/office/drawing/2014/main" id="{BA4CCDDE-9EA2-C70B-0DC8-90DF22D42B65}"/>
              </a:ext>
            </a:extLst>
          </p:cNvPr>
          <p:cNvSpPr txBox="1"/>
          <p:nvPr/>
        </p:nvSpPr>
        <p:spPr>
          <a:xfrm>
            <a:off x="715920" y="385559"/>
            <a:ext cx="7195930" cy="769441"/>
          </a:xfrm>
          <a:prstGeom prst="rect">
            <a:avLst/>
          </a:prstGeom>
          <a:noFill/>
        </p:spPr>
        <p:txBody>
          <a:bodyPr wrap="square" rtlCol="0">
            <a:spAutoFit/>
          </a:bodyPr>
          <a:lstStyle/>
          <a:p>
            <a:r>
              <a:rPr lang="en-CA" sz="4400" u="sng" dirty="0">
                <a:solidFill>
                  <a:schemeClr val="tx1">
                    <a:lumMod val="85000"/>
                  </a:schemeClr>
                </a:solidFill>
              </a:rPr>
              <a:t>Conclusion</a:t>
            </a:r>
          </a:p>
        </p:txBody>
      </p:sp>
      <p:sp>
        <p:nvSpPr>
          <p:cNvPr id="4" name="TextBox 3">
            <a:extLst>
              <a:ext uri="{FF2B5EF4-FFF2-40B4-BE49-F238E27FC236}">
                <a16:creationId xmlns:a16="http://schemas.microsoft.com/office/drawing/2014/main" id="{5BF7F62A-B720-1568-6957-5B8F820E6E0F}"/>
              </a:ext>
            </a:extLst>
          </p:cNvPr>
          <p:cNvSpPr txBox="1"/>
          <p:nvPr/>
        </p:nvSpPr>
        <p:spPr>
          <a:xfrm>
            <a:off x="715919" y="1264330"/>
            <a:ext cx="5595428" cy="3693319"/>
          </a:xfrm>
          <a:prstGeom prst="rect">
            <a:avLst/>
          </a:prstGeom>
          <a:noFill/>
        </p:spPr>
        <p:txBody>
          <a:bodyPr wrap="square" rtlCol="0">
            <a:spAutoFit/>
          </a:bodyPr>
          <a:lstStyle/>
          <a:p>
            <a:pPr marL="285750" indent="-285750">
              <a:buFontTx/>
              <a:buChar char="-"/>
            </a:pPr>
            <a:r>
              <a:rPr lang="en-CA" dirty="0"/>
              <a:t>Successfully implemented the BFS algorithm in the creation of a web crawler that can scrape movie data on the internet. </a:t>
            </a:r>
          </a:p>
          <a:p>
            <a:pPr marL="285750" indent="-285750">
              <a:buFontTx/>
              <a:buChar char="-"/>
            </a:pPr>
            <a:endParaRPr lang="en-CA" dirty="0"/>
          </a:p>
          <a:p>
            <a:pPr marL="285750" indent="-285750">
              <a:buFontTx/>
              <a:buChar char="-"/>
            </a:pPr>
            <a:r>
              <a:rPr lang="en-CA" dirty="0"/>
              <a:t>Used queue and set data structures to assist in scraping data.</a:t>
            </a:r>
          </a:p>
          <a:p>
            <a:endParaRPr lang="en-CA" dirty="0"/>
          </a:p>
          <a:p>
            <a:pPr marL="285750" indent="-285750">
              <a:buFontTx/>
              <a:buChar char="-"/>
            </a:pPr>
            <a:r>
              <a:rPr lang="en-CA" dirty="0"/>
              <a:t>Demonstrated ability to populate a database via web scraping.</a:t>
            </a:r>
          </a:p>
          <a:p>
            <a:pPr marL="285750" indent="-285750">
              <a:buFontTx/>
              <a:buChar char="-"/>
            </a:pPr>
            <a:endParaRPr lang="en-CA" dirty="0"/>
          </a:p>
          <a:p>
            <a:pPr marL="285750" indent="-285750">
              <a:buFontTx/>
              <a:buChar char="-"/>
            </a:pPr>
            <a:r>
              <a:rPr lang="en-CA" dirty="0"/>
              <a:t>Built a solid foundation for a web application movie recommendation system.</a:t>
            </a:r>
          </a:p>
          <a:p>
            <a:pPr marL="285750" indent="-285750">
              <a:buFontTx/>
              <a:buChar char="-"/>
            </a:pPr>
            <a:endParaRPr lang="en-CA" dirty="0"/>
          </a:p>
        </p:txBody>
      </p:sp>
      <p:pic>
        <p:nvPicPr>
          <p:cNvPr id="6" name="Graphic 5" descr="Film reel with solid fill">
            <a:extLst>
              <a:ext uri="{FF2B5EF4-FFF2-40B4-BE49-F238E27FC236}">
                <a16:creationId xmlns:a16="http://schemas.microsoft.com/office/drawing/2014/main" id="{EE8D29DD-5118-BF66-E0D5-EB05A326CE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4713" y="4367864"/>
            <a:ext cx="2365515" cy="2365515"/>
          </a:xfrm>
          <a:prstGeom prst="rect">
            <a:avLst/>
          </a:prstGeom>
        </p:spPr>
      </p:pic>
      <p:pic>
        <p:nvPicPr>
          <p:cNvPr id="7" name="Graphic 6" descr="Video camera outline">
            <a:extLst>
              <a:ext uri="{FF2B5EF4-FFF2-40B4-BE49-F238E27FC236}">
                <a16:creationId xmlns:a16="http://schemas.microsoft.com/office/drawing/2014/main" id="{AAB638EE-3D7A-3DE4-07AF-C48889BBB5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77726" y="1717615"/>
            <a:ext cx="1696475" cy="1696475"/>
          </a:xfrm>
          <a:prstGeom prst="rect">
            <a:avLst/>
          </a:prstGeom>
        </p:spPr>
      </p:pic>
      <p:pic>
        <p:nvPicPr>
          <p:cNvPr id="8" name="Graphic 7" descr="Clapper board outline">
            <a:extLst>
              <a:ext uri="{FF2B5EF4-FFF2-40B4-BE49-F238E27FC236}">
                <a16:creationId xmlns:a16="http://schemas.microsoft.com/office/drawing/2014/main" id="{4EC292D3-392F-7E06-3670-8BF82A5C29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2652" y="1850534"/>
            <a:ext cx="1430635" cy="1430635"/>
          </a:xfrm>
          <a:prstGeom prst="rect">
            <a:avLst/>
          </a:prstGeom>
        </p:spPr>
      </p:pic>
      <p:pic>
        <p:nvPicPr>
          <p:cNvPr id="9" name="Graphic 8" descr="Lightbulb outline">
            <a:extLst>
              <a:ext uri="{FF2B5EF4-FFF2-40B4-BE49-F238E27FC236}">
                <a16:creationId xmlns:a16="http://schemas.microsoft.com/office/drawing/2014/main" id="{CE3F204A-9409-D882-35F5-173D86C46D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14224" y="1650666"/>
            <a:ext cx="1626720" cy="1626720"/>
          </a:xfrm>
          <a:prstGeom prst="rect">
            <a:avLst/>
          </a:prstGeom>
        </p:spPr>
      </p:pic>
      <p:sp>
        <p:nvSpPr>
          <p:cNvPr id="10" name="TextBox 9">
            <a:extLst>
              <a:ext uri="{FF2B5EF4-FFF2-40B4-BE49-F238E27FC236}">
                <a16:creationId xmlns:a16="http://schemas.microsoft.com/office/drawing/2014/main" id="{DDC7ECBC-7C69-44C8-3737-B9A7069BB0EE}"/>
              </a:ext>
            </a:extLst>
          </p:cNvPr>
          <p:cNvSpPr txBox="1"/>
          <p:nvPr/>
        </p:nvSpPr>
        <p:spPr>
          <a:xfrm>
            <a:off x="5946131" y="6169441"/>
            <a:ext cx="6093560" cy="461665"/>
          </a:xfrm>
          <a:prstGeom prst="rect">
            <a:avLst/>
          </a:prstGeom>
          <a:noFill/>
        </p:spPr>
        <p:txBody>
          <a:bodyPr wrap="square" rtlCol="0">
            <a:spAutoFit/>
          </a:bodyPr>
          <a:lstStyle/>
          <a:p>
            <a:r>
              <a:rPr lang="en-CA" sz="2400" dirty="0">
                <a:solidFill>
                  <a:schemeClr val="tx1">
                    <a:lumMod val="85000"/>
                  </a:schemeClr>
                </a:solidFill>
              </a:rPr>
              <a:t>And.. That’s a wrap for this presentation.</a:t>
            </a:r>
          </a:p>
        </p:txBody>
      </p:sp>
    </p:spTree>
    <p:extLst>
      <p:ext uri="{BB962C8B-B14F-4D97-AF65-F5344CB8AC3E}">
        <p14:creationId xmlns:p14="http://schemas.microsoft.com/office/powerpoint/2010/main" val="266903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9B3C44EE-1A10-454E-6BC2-E96C92C3653D}"/>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37543D08-0DCA-7053-03F7-663F8C2E348D}"/>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1C334D6B-EE5E-E435-4080-094E3640759D}"/>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096000" y="595232"/>
            <a:ext cx="4837176" cy="735497"/>
          </a:xfrm>
          <a:noFill/>
        </p:spPr>
        <p:txBody>
          <a:bodyPr anchor="b">
            <a:noAutofit/>
          </a:bodyPr>
          <a:lstStyle/>
          <a:p>
            <a:r>
              <a:rPr lang="en-US" u="sng" dirty="0">
                <a:solidFill>
                  <a:schemeClr val="tx1">
                    <a:lumMod val="85000"/>
                  </a:schemeClr>
                </a:solidFill>
              </a:rPr>
              <a:t>AGENDA</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096000" y="1806692"/>
            <a:ext cx="5727032" cy="4917754"/>
          </a:xfrm>
          <a:noFill/>
        </p:spPr>
        <p:txBody>
          <a:bodyPr anchor="t">
            <a:normAutofit/>
          </a:bodyPr>
          <a:lstStyle/>
          <a:p>
            <a:r>
              <a:rPr lang="en-US" dirty="0">
                <a:solidFill>
                  <a:schemeClr val="tx1">
                    <a:lumMod val="85000"/>
                  </a:schemeClr>
                </a:solidFill>
              </a:rPr>
              <a:t>INTRODUCTION</a:t>
            </a:r>
          </a:p>
          <a:p>
            <a:r>
              <a:rPr lang="en-US" dirty="0">
                <a:solidFill>
                  <a:schemeClr val="tx1">
                    <a:lumMod val="85000"/>
                  </a:schemeClr>
                </a:solidFill>
              </a:rPr>
              <a:t>System Overview</a:t>
            </a:r>
          </a:p>
          <a:p>
            <a:r>
              <a:rPr lang="en-US" dirty="0">
                <a:solidFill>
                  <a:schemeClr val="tx1">
                    <a:lumMod val="85000"/>
                  </a:schemeClr>
                </a:solidFill>
              </a:rPr>
              <a:t>Algorithm Explanation</a:t>
            </a:r>
          </a:p>
          <a:p>
            <a:r>
              <a:rPr lang="en-US" dirty="0">
                <a:solidFill>
                  <a:schemeClr val="tx1">
                    <a:lumMod val="85000"/>
                  </a:schemeClr>
                </a:solidFill>
              </a:rPr>
              <a:t>App Demo</a:t>
            </a:r>
          </a:p>
          <a:p>
            <a:r>
              <a:rPr lang="en-US" dirty="0">
                <a:solidFill>
                  <a:schemeClr val="tx1">
                    <a:lumMod val="85000"/>
                  </a:schemeClr>
                </a:solidFill>
              </a:rPr>
              <a:t>Challenges and Future Improvements</a:t>
            </a:r>
          </a:p>
        </p:txBody>
      </p:sp>
      <p:pic>
        <p:nvPicPr>
          <p:cNvPr id="13" name="Graphic 12" descr="Video camera outline">
            <a:extLst>
              <a:ext uri="{FF2B5EF4-FFF2-40B4-BE49-F238E27FC236}">
                <a16:creationId xmlns:a16="http://schemas.microsoft.com/office/drawing/2014/main" id="{D219ED16-CEC5-7D2E-61E9-40FFA9B965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4982" y="2458635"/>
            <a:ext cx="2305076" cy="2305076"/>
          </a:xfrm>
          <a:prstGeom prst="rect">
            <a:avLst/>
          </a:prstGeom>
        </p:spPr>
      </p:pic>
      <p:pic>
        <p:nvPicPr>
          <p:cNvPr id="16" name="Graphic 15" descr="Clapper board outline">
            <a:extLst>
              <a:ext uri="{FF2B5EF4-FFF2-40B4-BE49-F238E27FC236}">
                <a16:creationId xmlns:a16="http://schemas.microsoft.com/office/drawing/2014/main" id="{F2A7BB72-E2A1-E944-B347-19AFA81ECC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8196" y="4661488"/>
            <a:ext cx="1943867" cy="1943867"/>
          </a:xfrm>
          <a:prstGeom prst="rect">
            <a:avLst/>
          </a:prstGeom>
        </p:spPr>
      </p:pic>
      <p:pic>
        <p:nvPicPr>
          <p:cNvPr id="18" name="Graphic 17" descr="Lightbulb outline">
            <a:extLst>
              <a:ext uri="{FF2B5EF4-FFF2-40B4-BE49-F238E27FC236}">
                <a16:creationId xmlns:a16="http://schemas.microsoft.com/office/drawing/2014/main" id="{07912C38-5E7C-2650-20B3-F551F93082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84982" y="364346"/>
            <a:ext cx="2210297" cy="2210297"/>
          </a:xfrm>
          <a:prstGeom prst="rect">
            <a:avLst/>
          </a:prstGeom>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7" descr="abstract image">
            <a:extLst>
              <a:ext uri="{FF2B5EF4-FFF2-40B4-BE49-F238E27FC236}">
                <a16:creationId xmlns:a16="http://schemas.microsoft.com/office/drawing/2014/main" id="{1EC66C9B-D652-A1D3-6776-8AA903B327FD}"/>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9" name="TextBox 8">
            <a:extLst>
              <a:ext uri="{FF2B5EF4-FFF2-40B4-BE49-F238E27FC236}">
                <a16:creationId xmlns:a16="http://schemas.microsoft.com/office/drawing/2014/main" id="{A96A868C-A2C7-9888-C147-5656E4BE4F5C}"/>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10" name="TextBox 9">
            <a:extLst>
              <a:ext uri="{FF2B5EF4-FFF2-40B4-BE49-F238E27FC236}">
                <a16:creationId xmlns:a16="http://schemas.microsoft.com/office/drawing/2014/main" id="{65F6F948-EE34-B527-1D65-C150470EA543}"/>
              </a:ext>
            </a:extLst>
          </p:cNvPr>
          <p:cNvSpPr txBox="1"/>
          <p:nvPr/>
        </p:nvSpPr>
        <p:spPr>
          <a:xfrm>
            <a:off x="884583" y="1023372"/>
            <a:ext cx="5693198" cy="4462760"/>
          </a:xfrm>
          <a:prstGeom prst="rect">
            <a:avLst/>
          </a:prstGeom>
          <a:noFill/>
        </p:spPr>
        <p:txBody>
          <a:bodyPr wrap="square" rtlCol="0">
            <a:spAutoFit/>
          </a:bodyPr>
          <a:lstStyle/>
          <a:p>
            <a:r>
              <a:rPr lang="en-CA" sz="3200" u="sng" dirty="0">
                <a:solidFill>
                  <a:schemeClr val="tx1">
                    <a:lumMod val="85000"/>
                  </a:schemeClr>
                </a:solidFill>
                <a:latin typeface="+mj-lt"/>
              </a:rPr>
              <a:t>Project Goals:</a:t>
            </a:r>
          </a:p>
          <a:p>
            <a:endParaRPr lang="en-CA" dirty="0">
              <a:solidFill>
                <a:schemeClr val="tx1">
                  <a:lumMod val="85000"/>
                </a:schemeClr>
              </a:solidFill>
            </a:endParaRPr>
          </a:p>
          <a:p>
            <a:r>
              <a:rPr lang="en-CA" dirty="0">
                <a:solidFill>
                  <a:schemeClr val="tx1">
                    <a:lumMod val="85000"/>
                  </a:schemeClr>
                </a:solidFill>
              </a:rPr>
              <a:t>Build a system that scrapes movie/person data from IMDb</a:t>
            </a:r>
          </a:p>
          <a:p>
            <a:endParaRPr lang="en-CA" dirty="0">
              <a:solidFill>
                <a:schemeClr val="tx1">
                  <a:lumMod val="85000"/>
                </a:schemeClr>
              </a:solidFill>
            </a:endParaRPr>
          </a:p>
          <a:p>
            <a:r>
              <a:rPr lang="en-CA" dirty="0">
                <a:solidFill>
                  <a:schemeClr val="tx1">
                    <a:lumMod val="85000"/>
                  </a:schemeClr>
                </a:solidFill>
              </a:rPr>
              <a:t>Store data in a robust and normalized relational database for movie data built for CPSC 3660.</a:t>
            </a:r>
          </a:p>
          <a:p>
            <a:endParaRPr lang="en-CA" dirty="0">
              <a:solidFill>
                <a:schemeClr val="tx1">
                  <a:lumMod val="85000"/>
                </a:schemeClr>
              </a:solidFill>
            </a:endParaRPr>
          </a:p>
          <a:p>
            <a:r>
              <a:rPr lang="en-CA" dirty="0">
                <a:solidFill>
                  <a:schemeClr val="tx1">
                    <a:lumMod val="85000"/>
                  </a:schemeClr>
                </a:solidFill>
              </a:rPr>
              <a:t>Incorporate BFS into the Web Crawler.</a:t>
            </a:r>
          </a:p>
          <a:p>
            <a:endParaRPr lang="en-CA" dirty="0">
              <a:solidFill>
                <a:schemeClr val="tx1">
                  <a:lumMod val="85000"/>
                </a:schemeClr>
              </a:solidFill>
            </a:endParaRPr>
          </a:p>
          <a:p>
            <a:r>
              <a:rPr lang="en-CA" dirty="0">
                <a:solidFill>
                  <a:schemeClr val="tx1">
                    <a:lumMod val="85000"/>
                  </a:schemeClr>
                </a:solidFill>
              </a:rPr>
              <a:t>Populate the database using data scraped from a real-world source.  In this case I used IMDb</a:t>
            </a:r>
          </a:p>
          <a:p>
            <a:endParaRPr lang="en-CA" dirty="0">
              <a:solidFill>
                <a:schemeClr val="tx1">
                  <a:lumMod val="85000"/>
                </a:schemeClr>
              </a:solidFill>
            </a:endParaRPr>
          </a:p>
          <a:p>
            <a:r>
              <a:rPr lang="en-CA" dirty="0">
                <a:solidFill>
                  <a:schemeClr val="tx1">
                    <a:lumMod val="85000"/>
                  </a:schemeClr>
                </a:solidFill>
              </a:rPr>
              <a:t>Overarching goal was to gain experience using the queue and set data structures in Python to implement a BFS algorithm.</a:t>
            </a:r>
          </a:p>
        </p:txBody>
      </p:sp>
      <p:pic>
        <p:nvPicPr>
          <p:cNvPr id="15" name="Graphic 14" descr="Lightbulb outline">
            <a:extLst>
              <a:ext uri="{FF2B5EF4-FFF2-40B4-BE49-F238E27FC236}">
                <a16:creationId xmlns:a16="http://schemas.microsoft.com/office/drawing/2014/main" id="{1470CCBB-4846-A811-2C3F-FA4CC96D4F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53939" y="2014169"/>
            <a:ext cx="2644218" cy="2644218"/>
          </a:xfrm>
          <a:prstGeom prst="rect">
            <a:avLst/>
          </a:prstGeom>
        </p:spPr>
      </p:pic>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31B2C-E192-AE94-46A1-9BCAA0478431}"/>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6B0EEEC9-46ED-3897-693F-D9DE13FDE9E3}"/>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3700E407-3BAB-06BF-C601-C75CCD74CABA}"/>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F6F6A6DD-89D4-1BC8-3927-E1BB26AB6E71}"/>
              </a:ext>
            </a:extLst>
          </p:cNvPr>
          <p:cNvSpPr txBox="1"/>
          <p:nvPr/>
        </p:nvSpPr>
        <p:spPr>
          <a:xfrm>
            <a:off x="137491" y="119269"/>
            <a:ext cx="11917017" cy="6609521"/>
          </a:xfrm>
          <a:prstGeom prst="rect">
            <a:avLst/>
          </a:prstGeom>
          <a:solidFill>
            <a:schemeClr val="bg1">
              <a:lumMod val="95000"/>
              <a:lumOff val="5000"/>
              <a:alpha val="7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73FD4F2-9AB0-F7F5-67CA-DCDB3E8375E5}"/>
              </a:ext>
            </a:extLst>
          </p:cNvPr>
          <p:cNvSpPr>
            <a:spLocks noGrp="1"/>
          </p:cNvSpPr>
          <p:nvPr>
            <p:ph type="title"/>
          </p:nvPr>
        </p:nvSpPr>
        <p:spPr>
          <a:xfrm>
            <a:off x="351181" y="194906"/>
            <a:ext cx="4837176" cy="735497"/>
          </a:xfrm>
          <a:noFill/>
        </p:spPr>
        <p:txBody>
          <a:bodyPr anchor="b">
            <a:noAutofit/>
          </a:bodyPr>
          <a:lstStyle/>
          <a:p>
            <a:r>
              <a:rPr lang="en-US" u="sng" dirty="0">
                <a:solidFill>
                  <a:schemeClr val="tx1">
                    <a:lumMod val="85000"/>
                  </a:schemeClr>
                </a:solidFill>
              </a:rPr>
              <a:t>System Overview</a:t>
            </a:r>
          </a:p>
        </p:txBody>
      </p:sp>
      <p:sp>
        <p:nvSpPr>
          <p:cNvPr id="6" name="TextBox 5">
            <a:extLst>
              <a:ext uri="{FF2B5EF4-FFF2-40B4-BE49-F238E27FC236}">
                <a16:creationId xmlns:a16="http://schemas.microsoft.com/office/drawing/2014/main" id="{FFADCD7D-EAC5-0C3B-3F28-043D7DE9B426}"/>
              </a:ext>
            </a:extLst>
          </p:cNvPr>
          <p:cNvSpPr txBox="1"/>
          <p:nvPr/>
        </p:nvSpPr>
        <p:spPr>
          <a:xfrm>
            <a:off x="351181" y="1104771"/>
            <a:ext cx="5334002" cy="5447645"/>
          </a:xfrm>
          <a:prstGeom prst="rect">
            <a:avLst/>
          </a:prstGeom>
          <a:gradFill>
            <a:gsLst>
              <a:gs pos="0">
                <a:srgbClr val="7030A0">
                  <a:alpha val="30000"/>
                </a:srgbClr>
              </a:gs>
              <a:gs pos="39000">
                <a:schemeClr val="accent1">
                  <a:lumMod val="75000"/>
                  <a:alpha val="30000"/>
                </a:schemeClr>
              </a:gs>
              <a:gs pos="64000">
                <a:schemeClr val="accent1">
                  <a:lumMod val="75000"/>
                  <a:alpha val="30000"/>
                </a:schemeClr>
              </a:gs>
              <a:gs pos="100000">
                <a:srgbClr val="00B0F0">
                  <a:alpha val="30000"/>
                </a:srgbClr>
              </a:gs>
            </a:gsLst>
            <a:lin ang="5400000" scaled="1"/>
          </a:gradFill>
          <a:ln>
            <a:noFill/>
          </a:ln>
        </p:spPr>
        <p:txBody>
          <a:bodyPr wrap="square" rtlCol="0">
            <a:spAutoFit/>
          </a:bodyPr>
          <a:lstStyle/>
          <a:p>
            <a:r>
              <a:rPr lang="en-CA" sz="2400" u="sng" dirty="0">
                <a:solidFill>
                  <a:schemeClr val="tx1">
                    <a:lumMod val="85000"/>
                  </a:schemeClr>
                </a:solidFill>
              </a:rPr>
              <a:t>Web Crawler:</a:t>
            </a:r>
          </a:p>
          <a:p>
            <a:endParaRPr lang="en-CA" dirty="0">
              <a:solidFill>
                <a:schemeClr val="tx1">
                  <a:lumMod val="85000"/>
                </a:schemeClr>
              </a:solidFill>
            </a:endParaRPr>
          </a:p>
          <a:p>
            <a:r>
              <a:rPr lang="en-CA" dirty="0">
                <a:solidFill>
                  <a:schemeClr val="tx1">
                    <a:lumMod val="85000"/>
                  </a:schemeClr>
                </a:solidFill>
              </a:rPr>
              <a:t>Uses a BFS to scrape movie and people links from IMDb</a:t>
            </a:r>
          </a:p>
          <a:p>
            <a:endParaRPr lang="en-CA" dirty="0">
              <a:solidFill>
                <a:schemeClr val="tx1">
                  <a:lumMod val="85000"/>
                </a:schemeClr>
              </a:solidFill>
            </a:endParaRPr>
          </a:p>
          <a:p>
            <a:r>
              <a:rPr lang="en-CA" dirty="0">
                <a:solidFill>
                  <a:schemeClr val="tx1">
                    <a:lumMod val="85000"/>
                  </a:schemeClr>
                </a:solidFill>
              </a:rPr>
              <a:t>Built with Python:</a:t>
            </a:r>
          </a:p>
          <a:p>
            <a:pPr marL="285750" indent="-285750">
              <a:buFontTx/>
              <a:buChar char="-"/>
            </a:pPr>
            <a:r>
              <a:rPr lang="en-CA" dirty="0">
                <a:solidFill>
                  <a:schemeClr val="tx1">
                    <a:lumMod val="85000"/>
                  </a:schemeClr>
                </a:solidFill>
              </a:rPr>
              <a:t>Main Libraries used:</a:t>
            </a:r>
          </a:p>
          <a:p>
            <a:pPr marL="742950" lvl="1" indent="-285750">
              <a:buFontTx/>
              <a:buChar char="-"/>
            </a:pPr>
            <a:r>
              <a:rPr lang="en-CA" dirty="0">
                <a:solidFill>
                  <a:schemeClr val="tx1">
                    <a:lumMod val="85000"/>
                  </a:schemeClr>
                </a:solidFill>
              </a:rPr>
              <a:t>mysql-connector-python</a:t>
            </a:r>
          </a:p>
          <a:p>
            <a:pPr marL="1200150" lvl="2" indent="-285750">
              <a:buFontTx/>
              <a:buChar char="-"/>
            </a:pPr>
            <a:r>
              <a:rPr lang="en-CA" dirty="0">
                <a:solidFill>
                  <a:schemeClr val="tx1">
                    <a:lumMod val="85000"/>
                  </a:schemeClr>
                </a:solidFill>
              </a:rPr>
              <a:t>Used to connect to and query DB</a:t>
            </a:r>
          </a:p>
          <a:p>
            <a:pPr marL="742950" lvl="1" indent="-285750">
              <a:buFontTx/>
              <a:buChar char="-"/>
            </a:pPr>
            <a:r>
              <a:rPr lang="en-CA" dirty="0">
                <a:solidFill>
                  <a:schemeClr val="tx1">
                    <a:lumMod val="85000"/>
                  </a:schemeClr>
                </a:solidFill>
              </a:rPr>
              <a:t>requests </a:t>
            </a:r>
          </a:p>
          <a:p>
            <a:pPr marL="1200150" lvl="2" indent="-285750">
              <a:buFontTx/>
              <a:buChar char="-"/>
            </a:pPr>
            <a:r>
              <a:rPr lang="en-CA" dirty="0">
                <a:solidFill>
                  <a:schemeClr val="tx1">
                    <a:lumMod val="85000"/>
                  </a:schemeClr>
                </a:solidFill>
              </a:rPr>
              <a:t>HTTP library</a:t>
            </a:r>
          </a:p>
          <a:p>
            <a:pPr marL="742950" lvl="1" indent="-285750">
              <a:buFontTx/>
              <a:buChar char="-"/>
            </a:pPr>
            <a:r>
              <a:rPr lang="en-CA" dirty="0">
                <a:solidFill>
                  <a:schemeClr val="tx1">
                    <a:lumMod val="85000"/>
                  </a:schemeClr>
                </a:solidFill>
              </a:rPr>
              <a:t>urllib</a:t>
            </a:r>
          </a:p>
          <a:p>
            <a:pPr marL="742950" lvl="1" indent="-285750">
              <a:buFontTx/>
              <a:buChar char="-"/>
            </a:pPr>
            <a:r>
              <a:rPr lang="en-CA" dirty="0">
                <a:solidFill>
                  <a:schemeClr val="tx1">
                    <a:lumMod val="85000"/>
                  </a:schemeClr>
                </a:solidFill>
              </a:rPr>
              <a:t>BeautifulSoup</a:t>
            </a:r>
          </a:p>
          <a:p>
            <a:pPr marL="1200150" lvl="2" indent="-285750">
              <a:buFontTx/>
              <a:buChar char="-"/>
            </a:pPr>
            <a:r>
              <a:rPr lang="en-CA" dirty="0">
                <a:solidFill>
                  <a:schemeClr val="tx1">
                    <a:lumMod val="85000"/>
                  </a:schemeClr>
                </a:solidFill>
              </a:rPr>
              <a:t>Data structure library for representing parsed HTML</a:t>
            </a:r>
          </a:p>
          <a:p>
            <a:pPr marL="742950" lvl="1" indent="-285750">
              <a:buFontTx/>
              <a:buChar char="-"/>
            </a:pPr>
            <a:r>
              <a:rPr lang="en-CA" dirty="0">
                <a:solidFill>
                  <a:schemeClr val="tx1">
                    <a:lumMod val="85000"/>
                  </a:schemeClr>
                </a:solidFill>
              </a:rPr>
              <a:t>Seleneium</a:t>
            </a:r>
          </a:p>
          <a:p>
            <a:pPr marL="1200150" lvl="2" indent="-285750">
              <a:buFontTx/>
              <a:buChar char="-"/>
            </a:pPr>
            <a:r>
              <a:rPr lang="en-CA" dirty="0">
                <a:solidFill>
                  <a:schemeClr val="tx1">
                    <a:lumMod val="85000"/>
                  </a:schemeClr>
                </a:solidFill>
              </a:rPr>
              <a:t>WebDriver to control the browser</a:t>
            </a:r>
          </a:p>
          <a:p>
            <a:pPr marL="742950" lvl="1" indent="-285750">
              <a:buFontTx/>
              <a:buChar char="-"/>
            </a:pPr>
            <a:r>
              <a:rPr lang="en-CA" dirty="0">
                <a:solidFill>
                  <a:schemeClr val="tx1">
                    <a:lumMod val="85000"/>
                  </a:schemeClr>
                </a:solidFill>
              </a:rPr>
              <a:t>nltk</a:t>
            </a:r>
          </a:p>
          <a:p>
            <a:pPr marL="1200150" lvl="2" indent="-285750">
              <a:buFontTx/>
              <a:buChar char="-"/>
            </a:pPr>
            <a:r>
              <a:rPr lang="en-CA" dirty="0">
                <a:solidFill>
                  <a:schemeClr val="tx1">
                    <a:lumMod val="85000"/>
                  </a:schemeClr>
                </a:solidFill>
              </a:rPr>
              <a:t>Open-source library for Natural Language processing.</a:t>
            </a:r>
          </a:p>
        </p:txBody>
      </p:sp>
      <p:sp>
        <p:nvSpPr>
          <p:cNvPr id="7" name="TextBox 6">
            <a:extLst>
              <a:ext uri="{FF2B5EF4-FFF2-40B4-BE49-F238E27FC236}">
                <a16:creationId xmlns:a16="http://schemas.microsoft.com/office/drawing/2014/main" id="{12C441FE-4222-9466-C1FC-D0EA20FCB126}"/>
              </a:ext>
            </a:extLst>
          </p:cNvPr>
          <p:cNvSpPr txBox="1"/>
          <p:nvPr/>
        </p:nvSpPr>
        <p:spPr>
          <a:xfrm>
            <a:off x="7275443" y="1104771"/>
            <a:ext cx="4641574" cy="1569660"/>
          </a:xfrm>
          <a:prstGeom prst="rect">
            <a:avLst/>
          </a:prstGeom>
          <a:solidFill>
            <a:srgbClr val="7030A0">
              <a:alpha val="30000"/>
            </a:srgbClr>
          </a:solidFill>
          <a:ln>
            <a:noFill/>
          </a:ln>
        </p:spPr>
        <p:txBody>
          <a:bodyPr wrap="square" rtlCol="0">
            <a:spAutoFit/>
          </a:bodyPr>
          <a:lstStyle/>
          <a:p>
            <a:r>
              <a:rPr lang="en-CA" sz="2400" u="sng" dirty="0">
                <a:solidFill>
                  <a:schemeClr val="tx1">
                    <a:lumMod val="85000"/>
                  </a:schemeClr>
                </a:solidFill>
              </a:rPr>
              <a:t>MySQL Database:</a:t>
            </a:r>
          </a:p>
          <a:p>
            <a:pPr marL="285750" indent="-285750">
              <a:buFontTx/>
              <a:buChar char="-"/>
            </a:pPr>
            <a:r>
              <a:rPr lang="en-CA" dirty="0">
                <a:solidFill>
                  <a:schemeClr val="tx1">
                    <a:lumMod val="85000"/>
                  </a:schemeClr>
                </a:solidFill>
              </a:rPr>
              <a:t>Implementation of relational schema design</a:t>
            </a:r>
          </a:p>
          <a:p>
            <a:pPr marL="285750" indent="-285750">
              <a:buFontTx/>
              <a:buChar char="-"/>
            </a:pPr>
            <a:r>
              <a:rPr lang="en-CA" dirty="0">
                <a:solidFill>
                  <a:schemeClr val="tx1">
                    <a:lumMod val="85000"/>
                  </a:schemeClr>
                </a:solidFill>
              </a:rPr>
              <a:t>Central Repository storing structured information scraped from IMDb enabling efficient querying for the Backend API</a:t>
            </a:r>
          </a:p>
        </p:txBody>
      </p:sp>
      <p:pic>
        <p:nvPicPr>
          <p:cNvPr id="8" name="Graphic 7" descr="Lightbulb outline">
            <a:extLst>
              <a:ext uri="{FF2B5EF4-FFF2-40B4-BE49-F238E27FC236}">
                <a16:creationId xmlns:a16="http://schemas.microsoft.com/office/drawing/2014/main" id="{43161264-DBBF-FAF0-5500-A281670FE7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51988" y="129210"/>
            <a:ext cx="936369" cy="936369"/>
          </a:xfrm>
          <a:prstGeom prst="rect">
            <a:avLst/>
          </a:prstGeom>
        </p:spPr>
      </p:pic>
      <p:sp>
        <p:nvSpPr>
          <p:cNvPr id="9" name="TextBox 8">
            <a:extLst>
              <a:ext uri="{FF2B5EF4-FFF2-40B4-BE49-F238E27FC236}">
                <a16:creationId xmlns:a16="http://schemas.microsoft.com/office/drawing/2014/main" id="{DDBDF7BA-5D02-362D-6592-BD0A0613EA47}"/>
              </a:ext>
            </a:extLst>
          </p:cNvPr>
          <p:cNvSpPr txBox="1"/>
          <p:nvPr/>
        </p:nvSpPr>
        <p:spPr>
          <a:xfrm>
            <a:off x="7229059" y="3182262"/>
            <a:ext cx="4641574" cy="1569660"/>
          </a:xfrm>
          <a:prstGeom prst="rect">
            <a:avLst/>
          </a:prstGeom>
          <a:solidFill>
            <a:schemeClr val="accent1">
              <a:lumMod val="75000"/>
              <a:alpha val="30000"/>
            </a:schemeClr>
          </a:solidFill>
          <a:ln>
            <a:noFill/>
          </a:ln>
        </p:spPr>
        <p:txBody>
          <a:bodyPr wrap="square" rtlCol="0">
            <a:spAutoFit/>
          </a:bodyPr>
          <a:lstStyle/>
          <a:p>
            <a:r>
              <a:rPr lang="en-CA" sz="2400" u="sng" dirty="0">
                <a:solidFill>
                  <a:schemeClr val="tx1">
                    <a:lumMod val="85000"/>
                  </a:schemeClr>
                </a:solidFill>
              </a:rPr>
              <a:t>Backend:</a:t>
            </a:r>
          </a:p>
          <a:p>
            <a:pPr marL="285750" indent="-285750">
              <a:buFontTx/>
              <a:buChar char="-"/>
            </a:pPr>
            <a:r>
              <a:rPr lang="en-CA" dirty="0">
                <a:solidFill>
                  <a:schemeClr val="tx1">
                    <a:lumMod val="85000"/>
                  </a:schemeClr>
                </a:solidFill>
              </a:rPr>
              <a:t>Built using Python and the Flask web application framework</a:t>
            </a:r>
          </a:p>
          <a:p>
            <a:pPr marL="285750" indent="-285750">
              <a:buFontTx/>
              <a:buChar char="-"/>
            </a:pPr>
            <a:r>
              <a:rPr lang="en-CA" dirty="0">
                <a:solidFill>
                  <a:schemeClr val="tx1">
                    <a:lumMod val="85000"/>
                  </a:schemeClr>
                </a:solidFill>
              </a:rPr>
              <a:t>Connects to MySQL database</a:t>
            </a:r>
          </a:p>
          <a:p>
            <a:pPr marL="285750" indent="-285750">
              <a:buFontTx/>
              <a:buChar char="-"/>
            </a:pPr>
            <a:r>
              <a:rPr lang="en-CA" dirty="0">
                <a:solidFill>
                  <a:schemeClr val="tx1">
                    <a:lumMod val="85000"/>
                  </a:schemeClr>
                </a:solidFill>
              </a:rPr>
              <a:t>Responds to API endpoint requests</a:t>
            </a:r>
          </a:p>
        </p:txBody>
      </p:sp>
      <p:sp>
        <p:nvSpPr>
          <p:cNvPr id="10" name="TextBox 9">
            <a:extLst>
              <a:ext uri="{FF2B5EF4-FFF2-40B4-BE49-F238E27FC236}">
                <a16:creationId xmlns:a16="http://schemas.microsoft.com/office/drawing/2014/main" id="{6321D240-C270-EAC5-FD2B-253599AFABFE}"/>
              </a:ext>
            </a:extLst>
          </p:cNvPr>
          <p:cNvSpPr txBox="1"/>
          <p:nvPr/>
        </p:nvSpPr>
        <p:spPr>
          <a:xfrm>
            <a:off x="7275443" y="5259754"/>
            <a:ext cx="4565376" cy="1292662"/>
          </a:xfrm>
          <a:prstGeom prst="rect">
            <a:avLst/>
          </a:prstGeom>
          <a:solidFill>
            <a:srgbClr val="00B0F0">
              <a:alpha val="30000"/>
            </a:srgbClr>
          </a:solidFill>
          <a:ln>
            <a:noFill/>
          </a:ln>
        </p:spPr>
        <p:txBody>
          <a:bodyPr wrap="square" rtlCol="0">
            <a:spAutoFit/>
          </a:bodyPr>
          <a:lstStyle/>
          <a:p>
            <a:r>
              <a:rPr lang="en-CA" sz="2400" u="sng" dirty="0">
                <a:solidFill>
                  <a:schemeClr val="tx1">
                    <a:lumMod val="85000"/>
                  </a:schemeClr>
                </a:solidFill>
              </a:rPr>
              <a:t>Frontend:</a:t>
            </a:r>
          </a:p>
          <a:p>
            <a:pPr marL="285750" indent="-285750">
              <a:buFontTx/>
              <a:buChar char="-"/>
            </a:pPr>
            <a:r>
              <a:rPr lang="en-CA" dirty="0">
                <a:solidFill>
                  <a:schemeClr val="tx1">
                    <a:lumMod val="85000"/>
                  </a:schemeClr>
                </a:solidFill>
              </a:rPr>
              <a:t>Next.js frontend implemented with React and Typescript</a:t>
            </a:r>
          </a:p>
          <a:p>
            <a:pPr marL="285750" indent="-285750">
              <a:buFontTx/>
              <a:buChar char="-"/>
            </a:pPr>
            <a:r>
              <a:rPr lang="en-CA" dirty="0">
                <a:solidFill>
                  <a:schemeClr val="tx1">
                    <a:lumMod val="85000"/>
                  </a:schemeClr>
                </a:solidFill>
              </a:rPr>
              <a:t>Allows for user interaction</a:t>
            </a:r>
          </a:p>
        </p:txBody>
      </p:sp>
      <p:cxnSp>
        <p:nvCxnSpPr>
          <p:cNvPr id="14" name="Straight Arrow Connector 13">
            <a:extLst>
              <a:ext uri="{FF2B5EF4-FFF2-40B4-BE49-F238E27FC236}">
                <a16:creationId xmlns:a16="http://schemas.microsoft.com/office/drawing/2014/main" id="{A658B10C-D375-CA34-606D-763A9C8EA9FA}"/>
              </a:ext>
            </a:extLst>
          </p:cNvPr>
          <p:cNvCxnSpPr>
            <a:cxnSpLocks/>
            <a:endCxn id="9" idx="0"/>
          </p:cNvCxnSpPr>
          <p:nvPr/>
        </p:nvCxnSpPr>
        <p:spPr>
          <a:xfrm flipH="1">
            <a:off x="9549846" y="2674431"/>
            <a:ext cx="8285" cy="507831"/>
          </a:xfrm>
          <a:prstGeom prst="straightConnector1">
            <a:avLst/>
          </a:prstGeom>
          <a:ln w="63500">
            <a:gradFill>
              <a:gsLst>
                <a:gs pos="0">
                  <a:srgbClr val="7030A0"/>
                </a:gs>
                <a:gs pos="74000">
                  <a:schemeClr val="accent1">
                    <a:lumMod val="75000"/>
                  </a:schemeClr>
                </a:gs>
                <a:gs pos="83000">
                  <a:schemeClr val="accent1">
                    <a:lumMod val="75000"/>
                  </a:schemeClr>
                </a:gs>
                <a:gs pos="100000">
                  <a:schemeClr val="accent1">
                    <a:lumMod val="75000"/>
                  </a:schemeClr>
                </a:gs>
              </a:gsLst>
              <a:lin ang="5400000" scaled="1"/>
            </a:gra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B433CF9-9272-C8DB-8EBD-10054798F6B5}"/>
              </a:ext>
            </a:extLst>
          </p:cNvPr>
          <p:cNvCxnSpPr>
            <a:cxnSpLocks/>
          </p:cNvCxnSpPr>
          <p:nvPr/>
        </p:nvCxnSpPr>
        <p:spPr>
          <a:xfrm>
            <a:off x="5685183" y="1749287"/>
            <a:ext cx="1590260" cy="0"/>
          </a:xfrm>
          <a:prstGeom prst="straightConnector1">
            <a:avLst/>
          </a:prstGeom>
          <a:ln w="101600">
            <a:solidFill>
              <a:srgbClr val="7030A0">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91CFF36-B9E4-20BF-5AFC-D197EFE7F6CC}"/>
              </a:ext>
            </a:extLst>
          </p:cNvPr>
          <p:cNvCxnSpPr>
            <a:cxnSpLocks/>
            <a:stCxn id="9" idx="2"/>
            <a:endCxn id="10" idx="0"/>
          </p:cNvCxnSpPr>
          <p:nvPr/>
        </p:nvCxnSpPr>
        <p:spPr>
          <a:xfrm>
            <a:off x="9549846" y="4751922"/>
            <a:ext cx="8285" cy="507832"/>
          </a:xfrm>
          <a:prstGeom prst="straightConnector1">
            <a:avLst/>
          </a:prstGeom>
          <a:ln w="63500">
            <a:gradFill>
              <a:gsLst>
                <a:gs pos="0">
                  <a:schemeClr val="accent1">
                    <a:lumMod val="75000"/>
                    <a:alpha val="30000"/>
                  </a:schemeClr>
                </a:gs>
                <a:gs pos="74000">
                  <a:schemeClr val="accent3">
                    <a:lumMod val="75000"/>
                  </a:schemeClr>
                </a:gs>
                <a:gs pos="83000">
                  <a:schemeClr val="accent5">
                    <a:lumMod val="75000"/>
                  </a:schemeClr>
                </a:gs>
                <a:gs pos="100000">
                  <a:schemeClr val="accent5">
                    <a:lumMod val="75000"/>
                    <a:alpha val="30000"/>
                  </a:schemeClr>
                </a:gs>
              </a:gsLst>
              <a:lin ang="5400000" scaled="1"/>
            </a:gra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419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32FDC-2C73-4FC9-EE3E-E79DF984F2C5}"/>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A96F17B2-3EA9-4CE7-189F-0AE9FEE7C9DF}"/>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CB5BDE2F-14CB-67DA-2B59-3E510F04681B}"/>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5FB77E0C-0A7B-F169-ECDF-BA5CC350B4BF}"/>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2" name="Title 1">
            <a:extLst>
              <a:ext uri="{FF2B5EF4-FFF2-40B4-BE49-F238E27FC236}">
                <a16:creationId xmlns:a16="http://schemas.microsoft.com/office/drawing/2014/main" id="{3A0F9628-73C1-24C7-4BBA-6C97136BA10A}"/>
              </a:ext>
            </a:extLst>
          </p:cNvPr>
          <p:cNvSpPr>
            <a:spLocks noGrp="1"/>
          </p:cNvSpPr>
          <p:nvPr>
            <p:ph type="title"/>
          </p:nvPr>
        </p:nvSpPr>
        <p:spPr>
          <a:xfrm>
            <a:off x="135835" y="191556"/>
            <a:ext cx="6175513" cy="495739"/>
          </a:xfrm>
          <a:noFill/>
        </p:spPr>
        <p:txBody>
          <a:bodyPr anchor="b">
            <a:noAutofit/>
          </a:bodyPr>
          <a:lstStyle/>
          <a:p>
            <a:r>
              <a:rPr lang="en-US" u="sng" dirty="0">
                <a:solidFill>
                  <a:schemeClr val="tx1">
                    <a:lumMod val="85000"/>
                  </a:schemeClr>
                </a:solidFill>
              </a:rPr>
              <a:t>Breadth First Search (BFS)</a:t>
            </a:r>
          </a:p>
        </p:txBody>
      </p:sp>
      <p:sp>
        <p:nvSpPr>
          <p:cNvPr id="4" name="TextBox 3">
            <a:extLst>
              <a:ext uri="{FF2B5EF4-FFF2-40B4-BE49-F238E27FC236}">
                <a16:creationId xmlns:a16="http://schemas.microsoft.com/office/drawing/2014/main" id="{713088A1-C1BA-1556-0E32-43B7F1915317}"/>
              </a:ext>
            </a:extLst>
          </p:cNvPr>
          <p:cNvSpPr txBox="1"/>
          <p:nvPr/>
        </p:nvSpPr>
        <p:spPr>
          <a:xfrm>
            <a:off x="139147" y="645966"/>
            <a:ext cx="4191647" cy="5940088"/>
          </a:xfrm>
          <a:prstGeom prst="rect">
            <a:avLst/>
          </a:prstGeom>
          <a:noFill/>
        </p:spPr>
        <p:txBody>
          <a:bodyPr wrap="square" rtlCol="0">
            <a:spAutoFit/>
          </a:bodyPr>
          <a:lstStyle/>
          <a:p>
            <a:pPr algn="l"/>
            <a:r>
              <a:rPr lang="en-US" sz="2000" b="0" i="0" u="none" strike="noStrike" baseline="0" dirty="0">
                <a:latin typeface="F57"/>
              </a:rPr>
              <a:t>Pseudocode for BFS</a:t>
            </a:r>
          </a:p>
          <a:p>
            <a:pPr algn="l"/>
            <a:endParaRPr lang="en-US" sz="2000" b="0" i="0" u="none" strike="noStrike" baseline="0" dirty="0">
              <a:latin typeface="F57"/>
            </a:endParaRPr>
          </a:p>
          <a:p>
            <a:pPr algn="l"/>
            <a:r>
              <a:rPr lang="en-US" sz="2000" b="0" i="0" u="none" strike="noStrike" baseline="0" dirty="0">
                <a:latin typeface="F57"/>
              </a:rPr>
              <a:t>Function </a:t>
            </a:r>
            <a:r>
              <a:rPr lang="en-US" sz="2000" b="0" i="0" u="none" strike="noStrike" baseline="0" dirty="0">
                <a:latin typeface="F52"/>
              </a:rPr>
              <a:t>BFS(V </a:t>
            </a:r>
            <a:r>
              <a:rPr lang="en-US" sz="2000" b="0" i="0" u="none" strike="noStrike" baseline="0" dirty="0">
                <a:latin typeface="F37"/>
              </a:rPr>
              <a:t>; </a:t>
            </a:r>
            <a:r>
              <a:rPr lang="en-US" sz="2000" b="0" i="0" u="none" strike="noStrike" baseline="0" dirty="0">
                <a:latin typeface="F52"/>
              </a:rPr>
              <a:t>E</a:t>
            </a:r>
            <a:r>
              <a:rPr lang="en-US" sz="2000" b="0" i="0" u="none" strike="noStrike" baseline="0" dirty="0">
                <a:latin typeface="F37"/>
              </a:rPr>
              <a:t>; </a:t>
            </a:r>
            <a:r>
              <a:rPr lang="en-US" sz="2000" b="0" i="0" u="none" strike="noStrike" baseline="0" dirty="0">
                <a:latin typeface="F52"/>
              </a:rPr>
              <a:t>s)</a:t>
            </a:r>
          </a:p>
          <a:p>
            <a:pPr algn="l"/>
            <a:r>
              <a:rPr lang="en-US" sz="2000" dirty="0">
                <a:latin typeface="F57"/>
              </a:rPr>
              <a:t>    </a:t>
            </a:r>
            <a:r>
              <a:rPr lang="en-US" sz="2000" b="0" i="0" u="none" strike="noStrike" baseline="0" dirty="0">
                <a:latin typeface="F57"/>
              </a:rPr>
              <a:t>for </a:t>
            </a:r>
            <a:r>
              <a:rPr lang="en-US" sz="2000" b="0" i="0" u="none" strike="noStrike" baseline="0" dirty="0">
                <a:latin typeface="F52"/>
              </a:rPr>
              <a:t>each vertex v </a:t>
            </a:r>
            <a:r>
              <a:rPr lang="en-US" sz="2000" b="0" i="0" u="none" strike="noStrike" baseline="0" dirty="0">
                <a:latin typeface="F40"/>
              </a:rPr>
              <a:t>2 </a:t>
            </a:r>
            <a:r>
              <a:rPr lang="en-US" sz="2000" b="0" i="0" u="none" strike="noStrike" baseline="0" dirty="0">
                <a:latin typeface="F52"/>
              </a:rPr>
              <a:t>V </a:t>
            </a:r>
            <a:r>
              <a:rPr lang="en-US" sz="2000" b="0" i="0" u="none" strike="noStrike" baseline="0" dirty="0">
                <a:latin typeface="F57"/>
              </a:rPr>
              <a:t>do</a:t>
            </a:r>
          </a:p>
          <a:p>
            <a:pPr algn="l"/>
            <a:r>
              <a:rPr lang="en-CA" sz="2000" dirty="0">
                <a:latin typeface="F52"/>
              </a:rPr>
              <a:t>        </a:t>
            </a:r>
            <a:r>
              <a:rPr lang="en-CA" sz="2000" b="0" i="0" u="none" strike="noStrike" baseline="0" dirty="0">
                <a:latin typeface="F52"/>
              </a:rPr>
              <a:t>d</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Cambria Math" panose="02040503050406030204" pitchFamily="18" charset="0"/>
                <a:ea typeface="Cambria Math" panose="02040503050406030204" pitchFamily="18" charset="0"/>
              </a:rPr>
              <a:t>∞</a:t>
            </a:r>
            <a:endParaRPr lang="en-CA" sz="2000" b="0" i="0" u="none" strike="noStrike" baseline="0" dirty="0">
              <a:latin typeface="F40"/>
            </a:endParaRPr>
          </a:p>
          <a:p>
            <a:pPr algn="l"/>
            <a:r>
              <a:rPr lang="en-CA" sz="2000" b="0" i="0" u="none" strike="noStrike" baseline="0" dirty="0">
                <a:latin typeface="CMSS9"/>
              </a:rPr>
              <a:t>        </a:t>
            </a:r>
            <a:r>
              <a:rPr lang="en-CA" sz="2000" b="0" i="0" u="none" strike="noStrike" baseline="0" dirty="0">
                <a:latin typeface="Times New Roman" panose="02020603050405020304" pitchFamily="18" charset="0"/>
                <a:cs typeface="Times New Roman" panose="02020603050405020304" pitchFamily="18" charset="0"/>
              </a:rPr>
              <a:t>ℼ</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F27"/>
              </a:rPr>
              <a:t>NIL</a:t>
            </a:r>
          </a:p>
          <a:p>
            <a:pPr algn="l"/>
            <a:r>
              <a:rPr lang="en-CA" sz="2000" b="0" i="0" u="none" strike="noStrike" baseline="0" dirty="0">
                <a:latin typeface="F52"/>
              </a:rPr>
              <a:t>    L</a:t>
            </a:r>
            <a:r>
              <a:rPr lang="en-CA" sz="2000" b="0" i="0" u="none" strike="noStrike" baseline="0" dirty="0">
                <a:latin typeface="F34"/>
              </a:rPr>
              <a:t>0 </a:t>
            </a:r>
            <a:r>
              <a:rPr lang="en-CA" sz="2000" b="0" i="0" u="none" strike="noStrike" baseline="0" dirty="0">
                <a:latin typeface="CMSS9"/>
              </a:rPr>
              <a:t>:= </a:t>
            </a:r>
            <a:r>
              <a:rPr lang="en-CA" sz="2000" dirty="0">
                <a:latin typeface="F40"/>
              </a:rPr>
              <a:t>{</a:t>
            </a:r>
            <a:r>
              <a:rPr lang="en-CA" sz="2000" b="0" i="0" u="none" strike="noStrike" baseline="0" dirty="0">
                <a:latin typeface="F52"/>
              </a:rPr>
              <a:t>s</a:t>
            </a:r>
            <a:r>
              <a:rPr lang="en-CA" sz="2000" dirty="0">
                <a:latin typeface="F40"/>
              </a:rPr>
              <a:t>}</a:t>
            </a:r>
            <a:endParaRPr lang="en-CA" sz="2000" b="0" i="0" u="none" strike="noStrike" baseline="0" dirty="0">
              <a:latin typeface="F40"/>
            </a:endParaRPr>
          </a:p>
          <a:p>
            <a:pPr algn="l"/>
            <a:r>
              <a:rPr lang="en-CA" sz="2000" b="0" i="0" u="none" strike="noStrike" baseline="0" dirty="0">
                <a:latin typeface="F52"/>
              </a:rPr>
              <a:t>    i </a:t>
            </a:r>
            <a:r>
              <a:rPr lang="en-CA" sz="2000" b="0" i="0" u="none" strike="noStrike" baseline="0" dirty="0">
                <a:latin typeface="CMSS9"/>
              </a:rPr>
              <a:t>:= </a:t>
            </a:r>
            <a:r>
              <a:rPr lang="en-CA" sz="2000" b="0" i="0" u="none" strike="noStrike" baseline="0" dirty="0">
                <a:latin typeface="F27"/>
              </a:rPr>
              <a:t>0</a:t>
            </a:r>
          </a:p>
          <a:p>
            <a:pPr algn="l"/>
            <a:r>
              <a:rPr lang="en-CA" sz="2000" b="0" i="0" u="none" strike="noStrike" baseline="0" dirty="0">
                <a:latin typeface="F52"/>
              </a:rPr>
              <a:t>    d</a:t>
            </a:r>
            <a:r>
              <a:rPr lang="en-CA" sz="2000" b="0" i="0" u="none" strike="noStrike" baseline="0" dirty="0">
                <a:latin typeface="CMSS9"/>
              </a:rPr>
              <a:t>[</a:t>
            </a:r>
            <a:r>
              <a:rPr lang="en-CA" sz="2000" b="0" i="0" u="none" strike="noStrike" baseline="0" dirty="0">
                <a:latin typeface="F52"/>
              </a:rPr>
              <a:t>s</a:t>
            </a:r>
            <a:r>
              <a:rPr lang="en-CA" sz="2000" b="0" i="0" u="none" strike="noStrike" baseline="0" dirty="0">
                <a:latin typeface="CMSS9"/>
              </a:rPr>
              <a:t>] := </a:t>
            </a:r>
            <a:r>
              <a:rPr lang="en-CA" sz="2000" b="0" i="0" u="none" strike="noStrike" baseline="0" dirty="0">
                <a:latin typeface="F27"/>
              </a:rPr>
              <a:t>0</a:t>
            </a:r>
          </a:p>
          <a:p>
            <a:pPr algn="l"/>
            <a:r>
              <a:rPr lang="en-CA" sz="2000" b="0" i="0" u="none" strike="noStrike" baseline="0" dirty="0">
                <a:latin typeface="F57"/>
              </a:rPr>
              <a:t>    while </a:t>
            </a:r>
            <a:r>
              <a:rPr lang="en-CA" sz="2000" b="0" i="0" u="none" strike="noStrike" baseline="0" dirty="0">
                <a:latin typeface="F52"/>
              </a:rPr>
              <a:t>L</a:t>
            </a:r>
            <a:r>
              <a:rPr lang="en-CA" sz="2000" b="0" i="0" u="none" strike="noStrike" baseline="0" dirty="0">
                <a:latin typeface="F53"/>
              </a:rPr>
              <a:t>i </a:t>
            </a:r>
            <a:r>
              <a:rPr lang="en-CA" sz="2000" b="0" i="0" u="none" strike="noStrike" baseline="0" dirty="0">
                <a:latin typeface="F40"/>
              </a:rPr>
              <a:t>6</a:t>
            </a:r>
            <a:r>
              <a:rPr lang="en-CA" sz="2000" b="0" i="0" u="none" strike="noStrike" baseline="0" dirty="0">
                <a:latin typeface="CMSS9"/>
              </a:rPr>
              <a:t>= </a:t>
            </a:r>
            <a:r>
              <a:rPr lang="en-CA" sz="2000" b="0" i="0" u="none" strike="noStrike" baseline="0" dirty="0">
                <a:latin typeface="F40"/>
              </a:rPr>
              <a:t>; </a:t>
            </a:r>
            <a:r>
              <a:rPr lang="en-CA" sz="2000" b="0" i="0" u="none" strike="noStrike" baseline="0" dirty="0">
                <a:latin typeface="F57"/>
              </a:rPr>
              <a:t>do</a:t>
            </a:r>
          </a:p>
          <a:p>
            <a:pPr algn="l"/>
            <a:r>
              <a:rPr lang="en-CA" sz="2000" dirty="0">
                <a:latin typeface="F52"/>
              </a:rPr>
              <a:t>        </a:t>
            </a:r>
            <a:r>
              <a:rPr lang="en-CA" sz="2000" b="0" i="0" u="none" strike="noStrike" baseline="0" dirty="0">
                <a:latin typeface="F52"/>
              </a:rPr>
              <a:t>L</a:t>
            </a:r>
            <a:r>
              <a:rPr lang="en-CA" sz="2000" b="0" i="0" u="none" strike="noStrike" baseline="0" dirty="0">
                <a:latin typeface="F53"/>
              </a:rPr>
              <a:t>i</a:t>
            </a:r>
            <a:r>
              <a:rPr lang="en-CA" sz="2000" b="0" i="0" u="none" strike="noStrike" baseline="0" dirty="0">
                <a:latin typeface="CMSS8"/>
              </a:rPr>
              <a:t>+</a:t>
            </a:r>
            <a:r>
              <a:rPr lang="en-CA" sz="2000" b="0" i="0" u="none" strike="noStrike" baseline="0" dirty="0">
                <a:latin typeface="F34"/>
              </a:rPr>
              <a:t>1 </a:t>
            </a:r>
            <a:r>
              <a:rPr lang="en-CA" sz="2000" b="0" i="0" u="none" strike="noStrike" baseline="0" dirty="0">
                <a:latin typeface="CMSS9"/>
              </a:rPr>
              <a:t>:= </a:t>
            </a:r>
            <a:r>
              <a:rPr lang="en-CA" sz="2000" b="0" i="0" u="none" strike="noStrike" baseline="0" dirty="0">
                <a:latin typeface="F40"/>
              </a:rPr>
              <a:t>;</a:t>
            </a:r>
          </a:p>
          <a:p>
            <a:pPr algn="l"/>
            <a:r>
              <a:rPr lang="en-CA" sz="2000" b="0" i="0" u="none" strike="noStrike" baseline="0" dirty="0">
                <a:latin typeface="F57"/>
              </a:rPr>
              <a:t>        </a:t>
            </a:r>
            <a:r>
              <a:rPr lang="pl-PL" sz="2000" b="0" i="0" u="none" strike="noStrike" baseline="0" dirty="0">
                <a:latin typeface="F57"/>
              </a:rPr>
              <a:t>for </a:t>
            </a:r>
            <a:r>
              <a:rPr lang="pl-PL" sz="2000" b="0" i="0" u="none" strike="noStrike" baseline="0" dirty="0">
                <a:latin typeface="F52"/>
              </a:rPr>
              <a:t>u </a:t>
            </a:r>
            <a:r>
              <a:rPr lang="pl-PL" sz="2000" b="0" i="0" u="none" strike="noStrike" baseline="0" dirty="0">
                <a:latin typeface="F40"/>
              </a:rPr>
              <a:t>2 </a:t>
            </a:r>
            <a:r>
              <a:rPr lang="pl-PL" sz="2000" b="0" i="0" u="none" strike="noStrike" baseline="0" dirty="0">
                <a:latin typeface="F52"/>
              </a:rPr>
              <a:t>L</a:t>
            </a:r>
            <a:r>
              <a:rPr lang="pl-PL" sz="2000" b="0" i="0" u="none" strike="noStrike" baseline="0" dirty="0">
                <a:latin typeface="F53"/>
              </a:rPr>
              <a:t>i </a:t>
            </a:r>
            <a:r>
              <a:rPr lang="pl-PL" sz="2000" b="0" i="0" u="none" strike="noStrike" baseline="0" dirty="0">
                <a:latin typeface="F57"/>
              </a:rPr>
              <a:t>do</a:t>
            </a:r>
          </a:p>
          <a:p>
            <a:pPr algn="l"/>
            <a:r>
              <a:rPr lang="en-CA" sz="2000" dirty="0">
                <a:latin typeface="F57"/>
              </a:rPr>
              <a:t>            </a:t>
            </a:r>
            <a:r>
              <a:rPr lang="pl-PL" sz="2000" b="0" i="0" u="none" strike="noStrike" baseline="0" dirty="0">
                <a:latin typeface="F57"/>
              </a:rPr>
              <a:t>for </a:t>
            </a:r>
            <a:r>
              <a:rPr lang="pl-PL" sz="2000" b="0" i="0" u="none" strike="noStrike" baseline="0" dirty="0">
                <a:latin typeface="F52"/>
              </a:rPr>
              <a:t>v </a:t>
            </a:r>
            <a:r>
              <a:rPr lang="pl-PL" sz="2000" b="0" i="0" u="none" strike="noStrike" baseline="0" dirty="0">
                <a:latin typeface="F40"/>
              </a:rPr>
              <a:t>2 </a:t>
            </a:r>
            <a:r>
              <a:rPr lang="pl-PL" sz="2000" b="0" i="0" u="none" strike="noStrike" baseline="0" dirty="0">
                <a:latin typeface="F52"/>
              </a:rPr>
              <a:t>adj</a:t>
            </a:r>
            <a:r>
              <a:rPr lang="pl-PL" sz="2000" b="0" i="0" u="none" strike="noStrike" baseline="0" dirty="0">
                <a:latin typeface="CMSS9"/>
              </a:rPr>
              <a:t>(</a:t>
            </a:r>
            <a:r>
              <a:rPr lang="pl-PL" sz="2000" b="0" i="0" u="none" strike="noStrike" baseline="0" dirty="0">
                <a:latin typeface="F52"/>
              </a:rPr>
              <a:t>u</a:t>
            </a:r>
            <a:r>
              <a:rPr lang="pl-PL" sz="2000" b="0" i="0" u="none" strike="noStrike" baseline="0" dirty="0">
                <a:latin typeface="CMSS9"/>
              </a:rPr>
              <a:t>) </a:t>
            </a:r>
            <a:r>
              <a:rPr lang="pl-PL" sz="2000" b="0" i="0" u="none" strike="noStrike" baseline="0" dirty="0">
                <a:latin typeface="F57"/>
              </a:rPr>
              <a:t>do</a:t>
            </a:r>
          </a:p>
          <a:p>
            <a:pPr algn="l"/>
            <a:r>
              <a:rPr lang="en-US" sz="2000" b="0" i="0" u="none" strike="noStrike" baseline="0" dirty="0">
                <a:latin typeface="F57"/>
              </a:rPr>
              <a:t>                if </a:t>
            </a:r>
            <a:r>
              <a:rPr lang="en-US" sz="2000" b="0" i="0" u="none" strike="noStrike" baseline="0" dirty="0">
                <a:latin typeface="F52"/>
              </a:rPr>
              <a:t>d</a:t>
            </a:r>
            <a:r>
              <a:rPr lang="en-US" sz="2000" b="0" i="0" u="none" strike="noStrike" baseline="0" dirty="0">
                <a:latin typeface="CMSS9"/>
              </a:rPr>
              <a:t>[</a:t>
            </a:r>
            <a:r>
              <a:rPr lang="en-US" sz="2000" b="0" i="0" u="none" strike="noStrike" baseline="0" dirty="0">
                <a:latin typeface="F52"/>
              </a:rPr>
              <a:t>v</a:t>
            </a:r>
            <a:r>
              <a:rPr lang="en-US" sz="2000" b="0" i="0" u="none" strike="noStrike" baseline="0" dirty="0">
                <a:latin typeface="CMSS9"/>
              </a:rPr>
              <a:t>] = </a:t>
            </a:r>
            <a:r>
              <a:rPr lang="en-CA" sz="2000" dirty="0">
                <a:latin typeface="Cambria Math" panose="02040503050406030204" pitchFamily="18" charset="0"/>
                <a:ea typeface="Cambria Math" panose="02040503050406030204" pitchFamily="18" charset="0"/>
              </a:rPr>
              <a:t>∞</a:t>
            </a:r>
            <a:r>
              <a:rPr lang="en-US" sz="2000" b="0" i="0" u="none" strike="noStrike" baseline="0" dirty="0">
                <a:latin typeface="F40"/>
              </a:rPr>
              <a:t> </a:t>
            </a:r>
            <a:r>
              <a:rPr lang="en-US" sz="2000" b="0" i="0" u="none" strike="noStrike" baseline="0" dirty="0">
                <a:latin typeface="F57"/>
              </a:rPr>
              <a:t>then</a:t>
            </a:r>
          </a:p>
          <a:p>
            <a:pPr algn="l"/>
            <a:r>
              <a:rPr lang="en-CA" sz="2000" dirty="0">
                <a:latin typeface="F52"/>
              </a:rPr>
              <a:t>                    </a:t>
            </a:r>
            <a:r>
              <a:rPr lang="en-CA" sz="2000" b="0" i="0" u="none" strike="noStrike" baseline="0" dirty="0">
                <a:latin typeface="F52"/>
              </a:rPr>
              <a:t>d</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F52"/>
              </a:rPr>
              <a:t>i </a:t>
            </a:r>
            <a:r>
              <a:rPr lang="en-CA" sz="2000" b="0" i="0" u="none" strike="noStrike" baseline="0" dirty="0">
                <a:latin typeface="CMSS9"/>
              </a:rPr>
              <a:t>+ </a:t>
            </a:r>
            <a:r>
              <a:rPr lang="en-CA" sz="2000" b="0" i="0" u="none" strike="noStrike" baseline="0" dirty="0">
                <a:latin typeface="F27"/>
              </a:rPr>
              <a:t>1</a:t>
            </a:r>
          </a:p>
          <a:p>
            <a:pPr algn="l"/>
            <a:r>
              <a:rPr lang="en-CA" sz="2000" b="0" i="0" u="none" strike="noStrike" baseline="0" dirty="0">
                <a:latin typeface="CMSS9"/>
              </a:rPr>
              <a:t>                    </a:t>
            </a:r>
            <a:r>
              <a:rPr lang="en-CA" sz="2000" b="0" i="0" u="none" strike="noStrike" baseline="0" dirty="0">
                <a:latin typeface="Times New Roman" panose="02020603050405020304" pitchFamily="18" charset="0"/>
                <a:cs typeface="Times New Roman" panose="02020603050405020304" pitchFamily="18" charset="0"/>
              </a:rPr>
              <a:t>ℼ</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F52"/>
              </a:rPr>
              <a:t>u</a:t>
            </a:r>
          </a:p>
          <a:p>
            <a:pPr algn="l"/>
            <a:r>
              <a:rPr lang="it-IT" sz="2000" b="0" i="0" u="none" strike="noStrike" baseline="0" dirty="0">
                <a:latin typeface="F52"/>
              </a:rPr>
              <a:t>                    L</a:t>
            </a:r>
            <a:r>
              <a:rPr lang="it-IT" sz="2000" b="0" i="0" u="none" strike="noStrike" baseline="0" dirty="0">
                <a:latin typeface="F53"/>
              </a:rPr>
              <a:t>i</a:t>
            </a:r>
            <a:r>
              <a:rPr lang="it-IT" sz="2000" b="0" i="0" u="none" strike="noStrike" baseline="0" dirty="0">
                <a:latin typeface="CMSS8"/>
              </a:rPr>
              <a:t>+</a:t>
            </a:r>
            <a:r>
              <a:rPr lang="it-IT" sz="2000" b="0" i="0" u="none" strike="noStrike" baseline="0" dirty="0">
                <a:latin typeface="F34"/>
              </a:rPr>
              <a:t>1 </a:t>
            </a:r>
            <a:r>
              <a:rPr lang="it-IT" sz="2000" b="0" i="0" u="none" strike="noStrike" baseline="0" dirty="0">
                <a:latin typeface="CMSS9"/>
              </a:rPr>
              <a:t>:= </a:t>
            </a:r>
            <a:r>
              <a:rPr lang="it-IT" sz="2000" b="0" i="0" u="none" strike="noStrike" baseline="0" dirty="0">
                <a:latin typeface="F52"/>
              </a:rPr>
              <a:t>L</a:t>
            </a:r>
            <a:r>
              <a:rPr lang="it-IT" sz="2000" b="0" i="0" u="none" strike="noStrike" baseline="0" dirty="0">
                <a:latin typeface="F53"/>
              </a:rPr>
              <a:t>i</a:t>
            </a:r>
            <a:r>
              <a:rPr lang="it-IT" sz="2000" b="0" i="0" u="none" strike="noStrike" baseline="0" dirty="0">
                <a:latin typeface="CMSS8"/>
              </a:rPr>
              <a:t>+</a:t>
            </a:r>
            <a:r>
              <a:rPr lang="it-IT" sz="2000" b="0" i="0" u="none" strike="noStrike" baseline="0" dirty="0">
                <a:latin typeface="F34"/>
              </a:rPr>
              <a:t>1 </a:t>
            </a:r>
            <a:r>
              <a:rPr lang="it-IT" sz="2000" dirty="0">
                <a:latin typeface="F40"/>
              </a:rPr>
              <a:t>U</a:t>
            </a:r>
            <a:r>
              <a:rPr lang="it-IT" sz="2000" b="0" i="0" u="none" strike="noStrike" baseline="0" dirty="0">
                <a:latin typeface="F40"/>
              </a:rPr>
              <a:t> {</a:t>
            </a:r>
            <a:r>
              <a:rPr lang="it-IT" sz="2000" b="0" i="0" u="none" strike="noStrike" baseline="0" dirty="0">
                <a:latin typeface="F52"/>
              </a:rPr>
              <a:t>v</a:t>
            </a:r>
            <a:r>
              <a:rPr lang="it-IT" sz="2000" dirty="0">
                <a:latin typeface="F40"/>
              </a:rPr>
              <a:t>}</a:t>
            </a:r>
            <a:endParaRPr lang="it-IT" sz="2000" b="0" i="0" u="none" strike="noStrike" baseline="0" dirty="0">
              <a:latin typeface="F40"/>
            </a:endParaRPr>
          </a:p>
          <a:p>
            <a:pPr algn="l"/>
            <a:r>
              <a:rPr lang="en-CA" sz="2000" b="0" i="0" u="none" strike="noStrike" baseline="0" dirty="0">
                <a:latin typeface="F52"/>
              </a:rPr>
              <a:t>        i </a:t>
            </a:r>
            <a:r>
              <a:rPr lang="en-CA" sz="2000" b="0" i="0" u="none" strike="noStrike" baseline="0" dirty="0">
                <a:latin typeface="CMSS9"/>
              </a:rPr>
              <a:t>:= </a:t>
            </a:r>
            <a:r>
              <a:rPr lang="en-CA" sz="2000" b="0" i="0" u="none" strike="noStrike" baseline="0" dirty="0">
                <a:latin typeface="F52"/>
              </a:rPr>
              <a:t>i </a:t>
            </a:r>
            <a:r>
              <a:rPr lang="en-CA" sz="2000" b="0" i="0" u="none" strike="noStrike" baseline="0" dirty="0">
                <a:latin typeface="CMSS9"/>
              </a:rPr>
              <a:t>+ </a:t>
            </a:r>
            <a:r>
              <a:rPr lang="en-CA" sz="2000" b="0" i="0" u="none" strike="noStrike" baseline="0" dirty="0">
                <a:latin typeface="F27"/>
              </a:rPr>
              <a:t>1</a:t>
            </a:r>
            <a:endParaRPr lang="en-CA" sz="2000" dirty="0"/>
          </a:p>
          <a:p>
            <a:pPr algn="l"/>
            <a:endParaRPr lang="en-CA" sz="2000" b="0" i="0" u="none" strike="noStrike" baseline="0" dirty="0">
              <a:latin typeface="F57"/>
            </a:endParaRPr>
          </a:p>
        </p:txBody>
      </p:sp>
      <p:sp>
        <p:nvSpPr>
          <p:cNvPr id="5" name="TextBox 4">
            <a:extLst>
              <a:ext uri="{FF2B5EF4-FFF2-40B4-BE49-F238E27FC236}">
                <a16:creationId xmlns:a16="http://schemas.microsoft.com/office/drawing/2014/main" id="{E4E288F6-6379-A694-2FCF-00276B96AF4F}"/>
              </a:ext>
            </a:extLst>
          </p:cNvPr>
          <p:cNvSpPr txBox="1"/>
          <p:nvPr/>
        </p:nvSpPr>
        <p:spPr>
          <a:xfrm>
            <a:off x="3223591" y="687295"/>
            <a:ext cx="8787814" cy="6186309"/>
          </a:xfrm>
          <a:prstGeom prst="rect">
            <a:avLst/>
          </a:prstGeom>
          <a:noFill/>
        </p:spPr>
        <p:txBody>
          <a:bodyPr wrap="square" rtlCol="0">
            <a:spAutoFit/>
          </a:bodyPr>
          <a:lstStyle/>
          <a:p>
            <a:r>
              <a:rPr lang="en-CA" dirty="0"/>
              <a:t>Web Crawler BFS</a:t>
            </a:r>
          </a:p>
          <a:p>
            <a:endParaRPr lang="en-CA" dirty="0"/>
          </a:p>
          <a:p>
            <a:pPr marL="285750" indent="-285750">
              <a:buFontTx/>
              <a:buChar char="-"/>
            </a:pPr>
            <a:r>
              <a:rPr lang="en-CA" dirty="0"/>
              <a:t>V = Vertices = The set of all reachable URLs from my chosen starting URL.  Each URL represents a vertex v</a:t>
            </a:r>
          </a:p>
          <a:p>
            <a:pPr marL="285750" indent="-285750">
              <a:buFontTx/>
              <a:buChar char="-"/>
            </a:pPr>
            <a:r>
              <a:rPr lang="en-CA" dirty="0"/>
              <a:t>E = Edges = The hyperlinks (mostly &lt;a&gt; tags with href attributes) found within the HTML of one URL that point to another URL.  node; relating to the pseudocode, an edge exists from URL u to URL v if page u contains a link to page v</a:t>
            </a:r>
          </a:p>
          <a:p>
            <a:pPr marL="285750" indent="-285750">
              <a:buFontTx/>
              <a:buChar char="-"/>
            </a:pPr>
            <a:r>
              <a:rPr lang="en-CA" dirty="0"/>
              <a:t>s = Starting Vertex = </a:t>
            </a:r>
            <a:r>
              <a:rPr lang="en-CA" dirty="0">
                <a:hlinkClick r:id="rId5"/>
              </a:rPr>
              <a:t>https://www.imdb.com/chart/top/?ref_=nv_mv_250</a:t>
            </a:r>
            <a:endParaRPr lang="en-CA" dirty="0"/>
          </a:p>
          <a:p>
            <a:pPr marL="285750" indent="-285750">
              <a:buFontTx/>
              <a:buChar char="-"/>
            </a:pPr>
            <a:r>
              <a:rPr lang="en-CA" dirty="0"/>
              <a:t>In the web crawler I don’t need a loop to pre-initialize all possible URLs because they are discovered dynamically so the for each vertex v in V do loop is not needed.</a:t>
            </a:r>
          </a:p>
          <a:p>
            <a:pPr marL="285750" indent="-285750">
              <a:buFontTx/>
              <a:buChar char="-"/>
            </a:pPr>
            <a:r>
              <a:rPr lang="en-CA" dirty="0"/>
              <a:t>d[v] = </a:t>
            </a:r>
            <a:r>
              <a:rPr lang="en-CA" sz="1800" b="0" i="0" u="none" strike="noStrike" baseline="0" dirty="0">
                <a:latin typeface="Cambria Math" panose="02040503050406030204" pitchFamily="18" charset="0"/>
                <a:ea typeface="Cambria Math" panose="02040503050406030204" pitchFamily="18" charset="0"/>
              </a:rPr>
              <a:t>∞</a:t>
            </a:r>
            <a:r>
              <a:rPr lang="en-CA" dirty="0"/>
              <a:t> essentially marks all nodes as unvisited or infinitely far away.  In my web crawler I implement this a little differently using a set called visited  and if a URL is not in the set that means it has not been processed yet so conceptually its distance is infinity.</a:t>
            </a:r>
          </a:p>
          <a:p>
            <a:pPr marL="285750" indent="-285750">
              <a:buFontTx/>
              <a:buChar char="-"/>
            </a:pPr>
            <a:r>
              <a:rPr lang="en-CA" sz="1800" b="0" i="0" u="none" strike="noStrike" baseline="0" dirty="0">
                <a:latin typeface="Times New Roman" panose="02020603050405020304" pitchFamily="18" charset="0"/>
                <a:cs typeface="Times New Roman" panose="02020603050405020304" pitchFamily="18" charset="0"/>
              </a:rPr>
              <a:t>ℼ</a:t>
            </a:r>
            <a:r>
              <a:rPr lang="en-CA" sz="1800" b="0" i="0" u="none" strike="noStrike" baseline="0" dirty="0">
                <a:latin typeface="CMSS9"/>
              </a:rPr>
              <a:t>[</a:t>
            </a:r>
            <a:r>
              <a:rPr lang="en-CA" sz="1800" b="0" i="0" u="none" strike="noStrike" baseline="0" dirty="0">
                <a:latin typeface="F52"/>
              </a:rPr>
              <a:t>v</a:t>
            </a:r>
            <a:r>
              <a:rPr lang="en-CA" sz="1800" b="0" i="0" u="none" strike="noStrike" baseline="0" dirty="0">
                <a:latin typeface="CMSS9"/>
              </a:rPr>
              <a:t>] = </a:t>
            </a:r>
            <a:r>
              <a:rPr lang="en-CA" sz="1800" b="0" i="0" u="none" strike="noStrike" baseline="0" dirty="0">
                <a:latin typeface="F27"/>
              </a:rPr>
              <a:t>NIL is used to reconstruct the path taken to reach a node, however the goal of a web crawler is discovery and data extraction, not finding the shortest path back to the start so I don’t need to reconstruct th</a:t>
            </a:r>
            <a:r>
              <a:rPr lang="en-CA" dirty="0">
                <a:latin typeface="F27"/>
              </a:rPr>
              <a:t>e path taken to reach a node in my implementation.</a:t>
            </a:r>
          </a:p>
          <a:p>
            <a:pPr marL="285750" indent="-285750">
              <a:buFontTx/>
              <a:buChar char="-"/>
            </a:pPr>
            <a:r>
              <a:rPr lang="en-CA" dirty="0"/>
              <a:t>L0 = {s} maps to initializing my queue with the starting URL</a:t>
            </a:r>
          </a:p>
          <a:p>
            <a:pPr marL="285750" indent="-285750">
              <a:buFontTx/>
              <a:buChar char="-"/>
            </a:pPr>
            <a:r>
              <a:rPr lang="en-CA" dirty="0"/>
              <a:t>i = 0 I don’t have a variable to increment levels in the same way as the pseudocode, instead the queue data structure being FIFO naturally processes nodes level by level.</a:t>
            </a:r>
          </a:p>
          <a:p>
            <a:pPr marL="285750" indent="-285750">
              <a:buFontTx/>
              <a:buChar char="-"/>
            </a:pPr>
            <a:r>
              <a:rPr lang="en-CA" dirty="0"/>
              <a:t>d[s] = 0 By adding the start URL to the queue first this basically sets my start distance to 0</a:t>
            </a:r>
          </a:p>
          <a:p>
            <a:pPr marL="285750" indent="-285750">
              <a:buFontTx/>
              <a:buChar char="-"/>
            </a:pPr>
            <a:r>
              <a:rPr lang="en-CA" dirty="0"/>
              <a:t>While Li != do this maps to my while queue loop that continues as long as there are URLs in the queue waiting to be processed.</a:t>
            </a:r>
          </a:p>
        </p:txBody>
      </p:sp>
    </p:spTree>
    <p:extLst>
      <p:ext uri="{BB962C8B-B14F-4D97-AF65-F5344CB8AC3E}">
        <p14:creationId xmlns:p14="http://schemas.microsoft.com/office/powerpoint/2010/main" val="3892378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133A-4DFC-54E7-D96F-A43A530EAE5E}"/>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A514D319-2D0A-6F57-1A6E-82BFFE7F16AD}"/>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3CE07D48-0084-63CF-9A34-DA0F87648267}"/>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B2C23182-CF02-6A71-807F-F52302B3DE05}"/>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2" name="Title 1">
            <a:extLst>
              <a:ext uri="{FF2B5EF4-FFF2-40B4-BE49-F238E27FC236}">
                <a16:creationId xmlns:a16="http://schemas.microsoft.com/office/drawing/2014/main" id="{D6D8866F-0F94-29B6-CA50-039922A9FB28}"/>
              </a:ext>
            </a:extLst>
          </p:cNvPr>
          <p:cNvSpPr>
            <a:spLocks noGrp="1"/>
          </p:cNvSpPr>
          <p:nvPr>
            <p:ph type="title"/>
          </p:nvPr>
        </p:nvSpPr>
        <p:spPr>
          <a:xfrm>
            <a:off x="135835" y="129210"/>
            <a:ext cx="8558986" cy="735497"/>
          </a:xfrm>
          <a:noFill/>
        </p:spPr>
        <p:txBody>
          <a:bodyPr anchor="b">
            <a:noAutofit/>
          </a:bodyPr>
          <a:lstStyle/>
          <a:p>
            <a:r>
              <a:rPr lang="en-US" u="sng" dirty="0">
                <a:solidFill>
                  <a:schemeClr val="tx1">
                    <a:lumMod val="85000"/>
                  </a:schemeClr>
                </a:solidFill>
              </a:rPr>
              <a:t>Breadth First Search Continued (BFS)</a:t>
            </a:r>
          </a:p>
        </p:txBody>
      </p:sp>
      <p:sp>
        <p:nvSpPr>
          <p:cNvPr id="4" name="TextBox 3">
            <a:extLst>
              <a:ext uri="{FF2B5EF4-FFF2-40B4-BE49-F238E27FC236}">
                <a16:creationId xmlns:a16="http://schemas.microsoft.com/office/drawing/2014/main" id="{6B9A15C6-39F2-D2E4-0E0A-0688727D380B}"/>
              </a:ext>
            </a:extLst>
          </p:cNvPr>
          <p:cNvSpPr txBox="1"/>
          <p:nvPr/>
        </p:nvSpPr>
        <p:spPr>
          <a:xfrm>
            <a:off x="235973" y="1071716"/>
            <a:ext cx="4191647" cy="5632311"/>
          </a:xfrm>
          <a:prstGeom prst="rect">
            <a:avLst/>
          </a:prstGeom>
          <a:noFill/>
        </p:spPr>
        <p:txBody>
          <a:bodyPr wrap="square" rtlCol="0">
            <a:spAutoFit/>
          </a:bodyPr>
          <a:lstStyle/>
          <a:p>
            <a:pPr algn="l"/>
            <a:r>
              <a:rPr lang="en-US" sz="2000" b="0" i="0" u="none" strike="noStrike" baseline="0" dirty="0">
                <a:latin typeface="F57"/>
              </a:rPr>
              <a:t>Pseudocode for BFS</a:t>
            </a:r>
          </a:p>
          <a:p>
            <a:pPr algn="l"/>
            <a:endParaRPr lang="en-US" sz="2000" b="0" i="0" u="none" strike="noStrike" baseline="0" dirty="0">
              <a:latin typeface="F57"/>
            </a:endParaRPr>
          </a:p>
          <a:p>
            <a:pPr algn="l"/>
            <a:r>
              <a:rPr lang="en-US" sz="2000" b="0" i="0" u="none" strike="noStrike" baseline="0" dirty="0">
                <a:latin typeface="F57"/>
              </a:rPr>
              <a:t>Function </a:t>
            </a:r>
            <a:r>
              <a:rPr lang="en-US" sz="2000" b="0" i="0" u="none" strike="noStrike" baseline="0" dirty="0">
                <a:latin typeface="F52"/>
              </a:rPr>
              <a:t>BFS(V </a:t>
            </a:r>
            <a:r>
              <a:rPr lang="en-US" sz="2000" b="0" i="0" u="none" strike="noStrike" baseline="0" dirty="0">
                <a:latin typeface="F37"/>
              </a:rPr>
              <a:t>; </a:t>
            </a:r>
            <a:r>
              <a:rPr lang="en-US" sz="2000" b="0" i="0" u="none" strike="noStrike" baseline="0" dirty="0">
                <a:latin typeface="F52"/>
              </a:rPr>
              <a:t>E</a:t>
            </a:r>
            <a:r>
              <a:rPr lang="en-US" sz="2000" b="0" i="0" u="none" strike="noStrike" baseline="0" dirty="0">
                <a:latin typeface="F37"/>
              </a:rPr>
              <a:t>; </a:t>
            </a:r>
            <a:r>
              <a:rPr lang="en-US" sz="2000" b="0" i="0" u="none" strike="noStrike" baseline="0" dirty="0">
                <a:latin typeface="F52"/>
              </a:rPr>
              <a:t>s)</a:t>
            </a:r>
          </a:p>
          <a:p>
            <a:pPr algn="l"/>
            <a:r>
              <a:rPr lang="en-US" sz="2000" dirty="0">
                <a:latin typeface="F57"/>
              </a:rPr>
              <a:t>    </a:t>
            </a:r>
            <a:r>
              <a:rPr lang="en-US" sz="2000" b="0" i="0" u="none" strike="noStrike" baseline="0" dirty="0">
                <a:latin typeface="F57"/>
              </a:rPr>
              <a:t>for </a:t>
            </a:r>
            <a:r>
              <a:rPr lang="en-US" sz="2000" b="0" i="0" u="none" strike="noStrike" baseline="0" dirty="0">
                <a:latin typeface="F52"/>
              </a:rPr>
              <a:t>each vertex v </a:t>
            </a:r>
            <a:r>
              <a:rPr lang="en-US" sz="2000" b="0" i="0" u="none" strike="noStrike" baseline="0" dirty="0">
                <a:latin typeface="F40"/>
              </a:rPr>
              <a:t>2 </a:t>
            </a:r>
            <a:r>
              <a:rPr lang="en-US" sz="2000" b="0" i="0" u="none" strike="noStrike" baseline="0" dirty="0">
                <a:latin typeface="F52"/>
              </a:rPr>
              <a:t>V </a:t>
            </a:r>
            <a:r>
              <a:rPr lang="en-US" sz="2000" b="0" i="0" u="none" strike="noStrike" baseline="0" dirty="0">
                <a:latin typeface="F57"/>
              </a:rPr>
              <a:t>do</a:t>
            </a:r>
          </a:p>
          <a:p>
            <a:pPr algn="l"/>
            <a:r>
              <a:rPr lang="en-CA" sz="2000" dirty="0">
                <a:latin typeface="F52"/>
              </a:rPr>
              <a:t>        </a:t>
            </a:r>
            <a:r>
              <a:rPr lang="en-CA" sz="2000" b="0" i="0" u="none" strike="noStrike" baseline="0" dirty="0">
                <a:latin typeface="F52"/>
              </a:rPr>
              <a:t>d</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Cambria Math" panose="02040503050406030204" pitchFamily="18" charset="0"/>
                <a:ea typeface="Cambria Math" panose="02040503050406030204" pitchFamily="18" charset="0"/>
              </a:rPr>
              <a:t>∞</a:t>
            </a:r>
            <a:endParaRPr lang="en-CA" sz="2000" b="0" i="0" u="none" strike="noStrike" baseline="0" dirty="0">
              <a:latin typeface="F40"/>
            </a:endParaRPr>
          </a:p>
          <a:p>
            <a:pPr algn="l"/>
            <a:r>
              <a:rPr lang="en-CA" sz="2000" b="0" i="0" u="none" strike="noStrike" baseline="0" dirty="0">
                <a:latin typeface="CMSS9"/>
              </a:rPr>
              <a:t>        </a:t>
            </a:r>
            <a:r>
              <a:rPr lang="en-CA" sz="2000" b="0" i="0" u="none" strike="noStrike" baseline="0" dirty="0">
                <a:latin typeface="Times New Roman" panose="02020603050405020304" pitchFamily="18" charset="0"/>
                <a:cs typeface="Times New Roman" panose="02020603050405020304" pitchFamily="18" charset="0"/>
              </a:rPr>
              <a:t>ℼ</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F27"/>
              </a:rPr>
              <a:t>NIL</a:t>
            </a:r>
          </a:p>
          <a:p>
            <a:pPr algn="l"/>
            <a:r>
              <a:rPr lang="en-CA" sz="2000" b="0" i="0" u="none" strike="noStrike" baseline="0" dirty="0">
                <a:latin typeface="F52"/>
              </a:rPr>
              <a:t>    L</a:t>
            </a:r>
            <a:r>
              <a:rPr lang="en-CA" sz="2000" b="0" i="0" u="none" strike="noStrike" baseline="0" dirty="0">
                <a:latin typeface="F34"/>
              </a:rPr>
              <a:t>0 </a:t>
            </a:r>
            <a:r>
              <a:rPr lang="en-CA" sz="2000" b="0" i="0" u="none" strike="noStrike" baseline="0" dirty="0">
                <a:latin typeface="CMSS9"/>
              </a:rPr>
              <a:t>:= </a:t>
            </a:r>
            <a:r>
              <a:rPr lang="en-CA" sz="2000" dirty="0">
                <a:latin typeface="F40"/>
              </a:rPr>
              <a:t>{</a:t>
            </a:r>
            <a:r>
              <a:rPr lang="en-CA" sz="2000" b="0" i="0" u="none" strike="noStrike" baseline="0" dirty="0">
                <a:latin typeface="F52"/>
              </a:rPr>
              <a:t>s</a:t>
            </a:r>
            <a:r>
              <a:rPr lang="en-CA" sz="2000" dirty="0">
                <a:latin typeface="F40"/>
              </a:rPr>
              <a:t>}</a:t>
            </a:r>
            <a:endParaRPr lang="en-CA" sz="2000" b="0" i="0" u="none" strike="noStrike" baseline="0" dirty="0">
              <a:latin typeface="F40"/>
            </a:endParaRPr>
          </a:p>
          <a:p>
            <a:pPr algn="l"/>
            <a:r>
              <a:rPr lang="en-CA" sz="2000" b="0" i="0" u="none" strike="noStrike" baseline="0" dirty="0">
                <a:latin typeface="F52"/>
              </a:rPr>
              <a:t>    i </a:t>
            </a:r>
            <a:r>
              <a:rPr lang="en-CA" sz="2000" b="0" i="0" u="none" strike="noStrike" baseline="0" dirty="0">
                <a:latin typeface="CMSS9"/>
              </a:rPr>
              <a:t>:= </a:t>
            </a:r>
            <a:r>
              <a:rPr lang="en-CA" sz="2000" b="0" i="0" u="none" strike="noStrike" baseline="0" dirty="0">
                <a:latin typeface="F27"/>
              </a:rPr>
              <a:t>0</a:t>
            </a:r>
          </a:p>
          <a:p>
            <a:pPr algn="l"/>
            <a:r>
              <a:rPr lang="en-CA" sz="2000" b="0" i="0" u="none" strike="noStrike" baseline="0" dirty="0">
                <a:latin typeface="F52"/>
              </a:rPr>
              <a:t>    d</a:t>
            </a:r>
            <a:r>
              <a:rPr lang="en-CA" sz="2000" b="0" i="0" u="none" strike="noStrike" baseline="0" dirty="0">
                <a:latin typeface="CMSS9"/>
              </a:rPr>
              <a:t>[</a:t>
            </a:r>
            <a:r>
              <a:rPr lang="en-CA" sz="2000" b="0" i="0" u="none" strike="noStrike" baseline="0" dirty="0">
                <a:latin typeface="F52"/>
              </a:rPr>
              <a:t>s</a:t>
            </a:r>
            <a:r>
              <a:rPr lang="en-CA" sz="2000" b="0" i="0" u="none" strike="noStrike" baseline="0" dirty="0">
                <a:latin typeface="CMSS9"/>
              </a:rPr>
              <a:t>] := </a:t>
            </a:r>
            <a:r>
              <a:rPr lang="en-CA" sz="2000" b="0" i="0" u="none" strike="noStrike" baseline="0" dirty="0">
                <a:latin typeface="F27"/>
              </a:rPr>
              <a:t>0</a:t>
            </a:r>
          </a:p>
          <a:p>
            <a:pPr algn="l"/>
            <a:r>
              <a:rPr lang="en-CA" sz="2000" b="0" i="0" u="none" strike="noStrike" baseline="0" dirty="0">
                <a:latin typeface="F57"/>
              </a:rPr>
              <a:t>    while </a:t>
            </a:r>
            <a:r>
              <a:rPr lang="en-CA" sz="2000" b="0" i="0" u="none" strike="noStrike" baseline="0" dirty="0">
                <a:latin typeface="F52"/>
              </a:rPr>
              <a:t>L</a:t>
            </a:r>
            <a:r>
              <a:rPr lang="en-CA" sz="2000" b="0" i="0" u="none" strike="noStrike" baseline="0" dirty="0">
                <a:latin typeface="F53"/>
              </a:rPr>
              <a:t>i </a:t>
            </a:r>
            <a:r>
              <a:rPr lang="en-CA" sz="2000" b="0" i="0" u="none" strike="noStrike" baseline="0" dirty="0">
                <a:latin typeface="F40"/>
              </a:rPr>
              <a:t>6</a:t>
            </a:r>
            <a:r>
              <a:rPr lang="en-CA" sz="2000" b="0" i="0" u="none" strike="noStrike" baseline="0" dirty="0">
                <a:latin typeface="CMSS9"/>
              </a:rPr>
              <a:t>= </a:t>
            </a:r>
            <a:r>
              <a:rPr lang="en-CA" sz="2000" b="0" i="0" u="none" strike="noStrike" baseline="0" dirty="0">
                <a:latin typeface="F40"/>
              </a:rPr>
              <a:t>; </a:t>
            </a:r>
            <a:r>
              <a:rPr lang="en-CA" sz="2000" b="0" i="0" u="none" strike="noStrike" baseline="0" dirty="0">
                <a:latin typeface="F57"/>
              </a:rPr>
              <a:t>do</a:t>
            </a:r>
          </a:p>
          <a:p>
            <a:pPr algn="l"/>
            <a:r>
              <a:rPr lang="en-CA" sz="2000" dirty="0">
                <a:latin typeface="F52"/>
              </a:rPr>
              <a:t>        </a:t>
            </a:r>
            <a:r>
              <a:rPr lang="en-CA" sz="2000" b="0" i="0" u="none" strike="noStrike" baseline="0" dirty="0">
                <a:latin typeface="F52"/>
              </a:rPr>
              <a:t>L</a:t>
            </a:r>
            <a:r>
              <a:rPr lang="en-CA" sz="2000" b="0" i="0" u="none" strike="noStrike" baseline="0" dirty="0">
                <a:latin typeface="F53"/>
              </a:rPr>
              <a:t>i</a:t>
            </a:r>
            <a:r>
              <a:rPr lang="en-CA" sz="2000" b="0" i="0" u="none" strike="noStrike" baseline="0" dirty="0">
                <a:latin typeface="CMSS8"/>
              </a:rPr>
              <a:t>+</a:t>
            </a:r>
            <a:r>
              <a:rPr lang="en-CA" sz="2000" b="0" i="0" u="none" strike="noStrike" baseline="0" dirty="0">
                <a:latin typeface="F34"/>
              </a:rPr>
              <a:t>1 </a:t>
            </a:r>
            <a:r>
              <a:rPr lang="en-CA" sz="2000" b="0" i="0" u="none" strike="noStrike" baseline="0" dirty="0">
                <a:latin typeface="CMSS9"/>
              </a:rPr>
              <a:t>:= </a:t>
            </a:r>
            <a:r>
              <a:rPr lang="en-CA" sz="2000" b="0" i="0" u="none" strike="noStrike" baseline="0" dirty="0">
                <a:latin typeface="F40"/>
              </a:rPr>
              <a:t>;</a:t>
            </a:r>
          </a:p>
          <a:p>
            <a:pPr algn="l"/>
            <a:r>
              <a:rPr lang="en-CA" sz="2000" b="0" i="0" u="none" strike="noStrike" baseline="0" dirty="0">
                <a:latin typeface="F57"/>
              </a:rPr>
              <a:t>        </a:t>
            </a:r>
            <a:r>
              <a:rPr lang="pl-PL" sz="2000" b="0" i="0" u="none" strike="noStrike" baseline="0" dirty="0">
                <a:latin typeface="F57"/>
              </a:rPr>
              <a:t>for </a:t>
            </a:r>
            <a:r>
              <a:rPr lang="pl-PL" sz="2000" b="0" i="0" u="none" strike="noStrike" baseline="0" dirty="0">
                <a:latin typeface="F52"/>
              </a:rPr>
              <a:t>u </a:t>
            </a:r>
            <a:r>
              <a:rPr lang="pl-PL" sz="2000" b="0" i="0" u="none" strike="noStrike" baseline="0" dirty="0">
                <a:latin typeface="F40"/>
              </a:rPr>
              <a:t>2 </a:t>
            </a:r>
            <a:r>
              <a:rPr lang="pl-PL" sz="2000" b="0" i="0" u="none" strike="noStrike" baseline="0" dirty="0">
                <a:latin typeface="F52"/>
              </a:rPr>
              <a:t>L</a:t>
            </a:r>
            <a:r>
              <a:rPr lang="pl-PL" sz="2000" b="0" i="0" u="none" strike="noStrike" baseline="0" dirty="0">
                <a:latin typeface="F53"/>
              </a:rPr>
              <a:t>i </a:t>
            </a:r>
            <a:r>
              <a:rPr lang="pl-PL" sz="2000" b="0" i="0" u="none" strike="noStrike" baseline="0" dirty="0">
                <a:latin typeface="F57"/>
              </a:rPr>
              <a:t>do</a:t>
            </a:r>
          </a:p>
          <a:p>
            <a:pPr algn="l"/>
            <a:r>
              <a:rPr lang="en-CA" sz="2000" dirty="0">
                <a:latin typeface="F57"/>
              </a:rPr>
              <a:t>            </a:t>
            </a:r>
            <a:r>
              <a:rPr lang="pl-PL" sz="2000" b="0" i="0" u="none" strike="noStrike" baseline="0" dirty="0">
                <a:latin typeface="F57"/>
              </a:rPr>
              <a:t>for </a:t>
            </a:r>
            <a:r>
              <a:rPr lang="pl-PL" sz="2000" b="0" i="0" u="none" strike="noStrike" baseline="0" dirty="0">
                <a:latin typeface="F52"/>
              </a:rPr>
              <a:t>v </a:t>
            </a:r>
            <a:r>
              <a:rPr lang="pl-PL" sz="2000" b="0" i="0" u="none" strike="noStrike" baseline="0" dirty="0">
                <a:latin typeface="F40"/>
              </a:rPr>
              <a:t>2 </a:t>
            </a:r>
            <a:r>
              <a:rPr lang="pl-PL" sz="2000" b="0" i="0" u="none" strike="noStrike" baseline="0" dirty="0">
                <a:latin typeface="F52"/>
              </a:rPr>
              <a:t>adj</a:t>
            </a:r>
            <a:r>
              <a:rPr lang="pl-PL" sz="2000" b="0" i="0" u="none" strike="noStrike" baseline="0" dirty="0">
                <a:latin typeface="CMSS9"/>
              </a:rPr>
              <a:t>(</a:t>
            </a:r>
            <a:r>
              <a:rPr lang="pl-PL" sz="2000" b="0" i="0" u="none" strike="noStrike" baseline="0" dirty="0">
                <a:latin typeface="F52"/>
              </a:rPr>
              <a:t>u</a:t>
            </a:r>
            <a:r>
              <a:rPr lang="pl-PL" sz="2000" b="0" i="0" u="none" strike="noStrike" baseline="0" dirty="0">
                <a:latin typeface="CMSS9"/>
              </a:rPr>
              <a:t>) </a:t>
            </a:r>
            <a:r>
              <a:rPr lang="pl-PL" sz="2000" b="0" i="0" u="none" strike="noStrike" baseline="0" dirty="0">
                <a:latin typeface="F57"/>
              </a:rPr>
              <a:t>do</a:t>
            </a:r>
          </a:p>
          <a:p>
            <a:pPr algn="l"/>
            <a:r>
              <a:rPr lang="en-US" sz="2000" b="0" i="0" u="none" strike="noStrike" baseline="0" dirty="0">
                <a:latin typeface="F57"/>
              </a:rPr>
              <a:t>                if </a:t>
            </a:r>
            <a:r>
              <a:rPr lang="en-US" sz="2000" b="0" i="0" u="none" strike="noStrike" baseline="0" dirty="0">
                <a:latin typeface="F52"/>
              </a:rPr>
              <a:t>d</a:t>
            </a:r>
            <a:r>
              <a:rPr lang="en-US" sz="2000" b="0" i="0" u="none" strike="noStrike" baseline="0" dirty="0">
                <a:latin typeface="CMSS9"/>
              </a:rPr>
              <a:t>[</a:t>
            </a:r>
            <a:r>
              <a:rPr lang="en-US" sz="2000" b="0" i="0" u="none" strike="noStrike" baseline="0" dirty="0">
                <a:latin typeface="F52"/>
              </a:rPr>
              <a:t>v</a:t>
            </a:r>
            <a:r>
              <a:rPr lang="en-US" sz="2000" b="0" i="0" u="none" strike="noStrike" baseline="0" dirty="0">
                <a:latin typeface="CMSS9"/>
              </a:rPr>
              <a:t>] = </a:t>
            </a:r>
            <a:r>
              <a:rPr lang="en-CA" sz="2000" dirty="0">
                <a:latin typeface="Cambria Math" panose="02040503050406030204" pitchFamily="18" charset="0"/>
                <a:ea typeface="Cambria Math" panose="02040503050406030204" pitchFamily="18" charset="0"/>
              </a:rPr>
              <a:t>∞</a:t>
            </a:r>
            <a:r>
              <a:rPr lang="en-US" sz="2000" b="0" i="0" u="none" strike="noStrike" baseline="0" dirty="0">
                <a:latin typeface="F40"/>
              </a:rPr>
              <a:t> </a:t>
            </a:r>
            <a:r>
              <a:rPr lang="en-US" sz="2000" b="0" i="0" u="none" strike="noStrike" baseline="0" dirty="0">
                <a:latin typeface="F57"/>
              </a:rPr>
              <a:t>then</a:t>
            </a:r>
          </a:p>
          <a:p>
            <a:pPr algn="l"/>
            <a:r>
              <a:rPr lang="en-CA" sz="2000" dirty="0">
                <a:latin typeface="F52"/>
              </a:rPr>
              <a:t>                    </a:t>
            </a:r>
            <a:r>
              <a:rPr lang="en-CA" sz="2000" b="0" i="0" u="none" strike="noStrike" baseline="0" dirty="0">
                <a:latin typeface="F52"/>
              </a:rPr>
              <a:t>d</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F52"/>
              </a:rPr>
              <a:t>i </a:t>
            </a:r>
            <a:r>
              <a:rPr lang="en-CA" sz="2000" b="0" i="0" u="none" strike="noStrike" baseline="0" dirty="0">
                <a:latin typeface="CMSS9"/>
              </a:rPr>
              <a:t>+ </a:t>
            </a:r>
            <a:r>
              <a:rPr lang="en-CA" sz="2000" b="0" i="0" u="none" strike="noStrike" baseline="0" dirty="0">
                <a:latin typeface="F27"/>
              </a:rPr>
              <a:t>1</a:t>
            </a:r>
          </a:p>
          <a:p>
            <a:pPr algn="l"/>
            <a:r>
              <a:rPr lang="en-CA" sz="2000" b="0" i="0" u="none" strike="noStrike" baseline="0" dirty="0">
                <a:latin typeface="CMSS9"/>
              </a:rPr>
              <a:t>                    </a:t>
            </a:r>
            <a:r>
              <a:rPr lang="en-CA" sz="2000" b="0" i="0" u="none" strike="noStrike" baseline="0" dirty="0">
                <a:latin typeface="Times New Roman" panose="02020603050405020304" pitchFamily="18" charset="0"/>
                <a:cs typeface="Times New Roman" panose="02020603050405020304" pitchFamily="18" charset="0"/>
              </a:rPr>
              <a:t>ℼ</a:t>
            </a:r>
            <a:r>
              <a:rPr lang="en-CA" sz="2000" b="0" i="0" u="none" strike="noStrike" baseline="0" dirty="0">
                <a:latin typeface="CMSS9"/>
              </a:rPr>
              <a:t>[</a:t>
            </a:r>
            <a:r>
              <a:rPr lang="en-CA" sz="2000" b="0" i="0" u="none" strike="noStrike" baseline="0" dirty="0">
                <a:latin typeface="F52"/>
              </a:rPr>
              <a:t>v</a:t>
            </a:r>
            <a:r>
              <a:rPr lang="en-CA" sz="2000" b="0" i="0" u="none" strike="noStrike" baseline="0" dirty="0">
                <a:latin typeface="CMSS9"/>
              </a:rPr>
              <a:t>] = </a:t>
            </a:r>
            <a:r>
              <a:rPr lang="en-CA" sz="2000" b="0" i="0" u="none" strike="noStrike" baseline="0" dirty="0">
                <a:latin typeface="F52"/>
              </a:rPr>
              <a:t>u</a:t>
            </a:r>
          </a:p>
          <a:p>
            <a:pPr algn="l"/>
            <a:r>
              <a:rPr lang="it-IT" sz="2000" b="0" i="0" u="none" strike="noStrike" baseline="0" dirty="0">
                <a:latin typeface="F52"/>
              </a:rPr>
              <a:t>                    L</a:t>
            </a:r>
            <a:r>
              <a:rPr lang="it-IT" sz="2000" b="0" i="0" u="none" strike="noStrike" baseline="0" dirty="0">
                <a:latin typeface="F53"/>
              </a:rPr>
              <a:t>i</a:t>
            </a:r>
            <a:r>
              <a:rPr lang="it-IT" sz="2000" b="0" i="0" u="none" strike="noStrike" baseline="0" dirty="0">
                <a:latin typeface="CMSS8"/>
              </a:rPr>
              <a:t>+</a:t>
            </a:r>
            <a:r>
              <a:rPr lang="it-IT" sz="2000" b="0" i="0" u="none" strike="noStrike" baseline="0" dirty="0">
                <a:latin typeface="F34"/>
              </a:rPr>
              <a:t>1 </a:t>
            </a:r>
            <a:r>
              <a:rPr lang="it-IT" sz="2000" b="0" i="0" u="none" strike="noStrike" baseline="0" dirty="0">
                <a:latin typeface="CMSS9"/>
              </a:rPr>
              <a:t>:= </a:t>
            </a:r>
            <a:r>
              <a:rPr lang="it-IT" sz="2000" b="0" i="0" u="none" strike="noStrike" baseline="0" dirty="0">
                <a:latin typeface="F52"/>
              </a:rPr>
              <a:t>L</a:t>
            </a:r>
            <a:r>
              <a:rPr lang="it-IT" sz="2000" b="0" i="0" u="none" strike="noStrike" baseline="0" dirty="0">
                <a:latin typeface="F53"/>
              </a:rPr>
              <a:t>i</a:t>
            </a:r>
            <a:r>
              <a:rPr lang="it-IT" sz="2000" b="0" i="0" u="none" strike="noStrike" baseline="0" dirty="0">
                <a:latin typeface="CMSS8"/>
              </a:rPr>
              <a:t>+</a:t>
            </a:r>
            <a:r>
              <a:rPr lang="it-IT" sz="2000" b="0" i="0" u="none" strike="noStrike" baseline="0" dirty="0">
                <a:latin typeface="F34"/>
              </a:rPr>
              <a:t>1 </a:t>
            </a:r>
            <a:r>
              <a:rPr lang="it-IT" sz="2000" dirty="0">
                <a:latin typeface="F40"/>
              </a:rPr>
              <a:t>U</a:t>
            </a:r>
            <a:r>
              <a:rPr lang="it-IT" sz="2000" b="0" i="0" u="none" strike="noStrike" baseline="0" dirty="0">
                <a:latin typeface="F40"/>
              </a:rPr>
              <a:t> {</a:t>
            </a:r>
            <a:r>
              <a:rPr lang="it-IT" sz="2000" b="0" i="0" u="none" strike="noStrike" baseline="0" dirty="0">
                <a:latin typeface="F52"/>
              </a:rPr>
              <a:t>v</a:t>
            </a:r>
            <a:r>
              <a:rPr lang="it-IT" sz="2000" dirty="0">
                <a:latin typeface="F40"/>
              </a:rPr>
              <a:t>}</a:t>
            </a:r>
            <a:endParaRPr lang="it-IT" sz="2000" b="0" i="0" u="none" strike="noStrike" baseline="0" dirty="0">
              <a:latin typeface="F40"/>
            </a:endParaRPr>
          </a:p>
          <a:p>
            <a:pPr algn="l"/>
            <a:r>
              <a:rPr lang="en-CA" sz="2000" b="0" i="0" u="none" strike="noStrike" baseline="0" dirty="0">
                <a:latin typeface="F52"/>
              </a:rPr>
              <a:t>        i </a:t>
            </a:r>
            <a:r>
              <a:rPr lang="en-CA" sz="2000" b="0" i="0" u="none" strike="noStrike" baseline="0" dirty="0">
                <a:latin typeface="CMSS9"/>
              </a:rPr>
              <a:t>:= </a:t>
            </a:r>
            <a:r>
              <a:rPr lang="en-CA" sz="2000" b="0" i="0" u="none" strike="noStrike" baseline="0" dirty="0">
                <a:latin typeface="F52"/>
              </a:rPr>
              <a:t>i </a:t>
            </a:r>
            <a:r>
              <a:rPr lang="en-CA" sz="2000" b="0" i="0" u="none" strike="noStrike" baseline="0" dirty="0">
                <a:latin typeface="CMSS9"/>
              </a:rPr>
              <a:t>+ </a:t>
            </a:r>
            <a:r>
              <a:rPr lang="en-CA" sz="2000" b="0" i="0" u="none" strike="noStrike" baseline="0" dirty="0">
                <a:latin typeface="F27"/>
              </a:rPr>
              <a:t>1</a:t>
            </a:r>
            <a:endParaRPr lang="en-CA" sz="2000" dirty="0"/>
          </a:p>
        </p:txBody>
      </p:sp>
      <p:sp>
        <p:nvSpPr>
          <p:cNvPr id="5" name="TextBox 4">
            <a:extLst>
              <a:ext uri="{FF2B5EF4-FFF2-40B4-BE49-F238E27FC236}">
                <a16:creationId xmlns:a16="http://schemas.microsoft.com/office/drawing/2014/main" id="{75E9A2D0-35A4-9573-2A82-C08EB4E2D341}"/>
              </a:ext>
            </a:extLst>
          </p:cNvPr>
          <p:cNvSpPr txBox="1"/>
          <p:nvPr/>
        </p:nvSpPr>
        <p:spPr>
          <a:xfrm>
            <a:off x="3271661" y="1071716"/>
            <a:ext cx="8787814" cy="5355312"/>
          </a:xfrm>
          <a:prstGeom prst="rect">
            <a:avLst/>
          </a:prstGeom>
          <a:noFill/>
        </p:spPr>
        <p:txBody>
          <a:bodyPr wrap="square" rtlCol="0">
            <a:spAutoFit/>
          </a:bodyPr>
          <a:lstStyle/>
          <a:p>
            <a:r>
              <a:rPr lang="en-CA" dirty="0"/>
              <a:t>Web Crawler BFS</a:t>
            </a:r>
          </a:p>
          <a:p>
            <a:endParaRPr lang="en-CA" dirty="0"/>
          </a:p>
          <a:p>
            <a:endParaRPr lang="en-CA" dirty="0"/>
          </a:p>
          <a:p>
            <a:pPr marL="285750" indent="-285750">
              <a:buFontTx/>
              <a:buChar char="-"/>
            </a:pPr>
            <a:r>
              <a:rPr lang="en-CA" dirty="0"/>
              <a:t>Li+1 = in the pseudocode initializes the next level of BFS  and is not needed in my web crawler implementation as new nodes are simply appended to the existing queue.</a:t>
            </a:r>
          </a:p>
          <a:p>
            <a:pPr marL="285750" indent="-285750">
              <a:buFontTx/>
              <a:buChar char="-"/>
            </a:pPr>
            <a:r>
              <a:rPr lang="en-CA" dirty="0"/>
              <a:t>This for u 2 Li do loop corresponds to processing a URL popped from the queue, processing the URL is like processing a node u from the current level.</a:t>
            </a:r>
          </a:p>
          <a:p>
            <a:pPr marL="285750" indent="-285750">
              <a:buFontTx/>
              <a:buChar char="-"/>
            </a:pPr>
            <a:r>
              <a:rPr lang="en-CA" dirty="0"/>
              <a:t>The next for loop corresponds to finding all the valid hyperlinks within the HTML using soup.find_all('a', href=True) or similar which represent the adjacent URLs (v)</a:t>
            </a:r>
          </a:p>
          <a:p>
            <a:pPr marL="285750" indent="-285750">
              <a:buFontTx/>
              <a:buChar char="-"/>
            </a:pPr>
            <a:r>
              <a:rPr lang="en-CA" dirty="0"/>
              <a:t>If d[v] = </a:t>
            </a:r>
            <a:r>
              <a:rPr lang="en-CA" dirty="0">
                <a:latin typeface="Cambria Math" panose="02040503050406030204" pitchFamily="18" charset="0"/>
                <a:ea typeface="Cambria Math" panose="02040503050406030204" pitchFamily="18" charset="0"/>
              </a:rPr>
              <a:t>∞ then checks if this neighbor has been seen before in the web crawler this is accomplished by checking the visited set.  This step is very important in the BFS implementation logic to avoid cycles and performing redundant work.</a:t>
            </a:r>
          </a:p>
          <a:p>
            <a:pPr marL="285750" indent="-285750">
              <a:buFontTx/>
              <a:buChar char="-"/>
            </a:pPr>
            <a:r>
              <a:rPr lang="en-CA" dirty="0">
                <a:latin typeface="Cambria Math" panose="02040503050406030204" pitchFamily="18" charset="0"/>
                <a:ea typeface="Cambria Math" panose="02040503050406030204" pitchFamily="18" charset="0"/>
              </a:rPr>
              <a:t>Li + 1 = Li + 1 {v} Collects all newly discovered neighbors for the next iteration.  In the web crawler this is implemented by adding a new unvisited URL to the end of the queue to be processed after all URLs in the queue from the previous level have been processed.</a:t>
            </a:r>
          </a:p>
          <a:p>
            <a:pPr marL="285750" indent="-285750">
              <a:buFontTx/>
              <a:buChar char="-"/>
            </a:pPr>
            <a:r>
              <a:rPr lang="en-CA" dirty="0"/>
              <a:t>Again, i is handled implicitly by the queue, once all nodes from the first level are dequeued and their neighbors added, the nodes at the front of the queue will naturally become those belonging to the next level.</a:t>
            </a:r>
          </a:p>
        </p:txBody>
      </p:sp>
    </p:spTree>
    <p:extLst>
      <p:ext uri="{BB962C8B-B14F-4D97-AF65-F5344CB8AC3E}">
        <p14:creationId xmlns:p14="http://schemas.microsoft.com/office/powerpoint/2010/main" val="20615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1CFEF-14DF-FF7C-54C7-5FFA88ECFB6D}"/>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86263B23-0A51-5D3E-C799-B8F3A4B6BC70}"/>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3616A011-2447-D7F6-FB7D-1990AA3849AB}"/>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9BCE8F23-C7B4-05E8-B264-D65F761E5906}"/>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pic>
        <p:nvPicPr>
          <p:cNvPr id="11" name="Picture 10" descr="A screenshot of a computer&#10;&#10;AI-generated content may be incorrect.">
            <a:extLst>
              <a:ext uri="{FF2B5EF4-FFF2-40B4-BE49-F238E27FC236}">
                <a16:creationId xmlns:a16="http://schemas.microsoft.com/office/drawing/2014/main" id="{A166FAF4-07A9-4F53-885F-C90864790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8469" y="119269"/>
            <a:ext cx="6535062" cy="6599580"/>
          </a:xfrm>
          <a:prstGeom prst="rect">
            <a:avLst/>
          </a:prstGeom>
        </p:spPr>
      </p:pic>
    </p:spTree>
    <p:extLst>
      <p:ext uri="{BB962C8B-B14F-4D97-AF65-F5344CB8AC3E}">
        <p14:creationId xmlns:p14="http://schemas.microsoft.com/office/powerpoint/2010/main" val="52340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5B03B-97EC-52A6-31DC-2871FCA9171E}"/>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07098A06-CDE5-2E44-A7DA-166DF31A80F0}"/>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932851D8-B3B7-E1D1-70CB-A11E9DD46DE4}"/>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2A98074A-67E3-8C32-B1D8-4595F806FCB6}"/>
              </a:ext>
            </a:extLst>
          </p:cNvPr>
          <p:cNvSpPr txBox="1"/>
          <p:nvPr/>
        </p:nvSpPr>
        <p:spPr>
          <a:xfrm>
            <a:off x="139147" y="109330"/>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pic>
        <p:nvPicPr>
          <p:cNvPr id="2" name="Graphic 1" descr="Clapper board outline">
            <a:extLst>
              <a:ext uri="{FF2B5EF4-FFF2-40B4-BE49-F238E27FC236}">
                <a16:creationId xmlns:a16="http://schemas.microsoft.com/office/drawing/2014/main" id="{FFA53E8B-1E1D-F92D-3811-026E44D4C8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30796" y="2332823"/>
            <a:ext cx="1943867" cy="1943867"/>
          </a:xfrm>
          <a:prstGeom prst="rect">
            <a:avLst/>
          </a:prstGeom>
        </p:spPr>
      </p:pic>
      <p:sp>
        <p:nvSpPr>
          <p:cNvPr id="3" name="TextBox 2">
            <a:extLst>
              <a:ext uri="{FF2B5EF4-FFF2-40B4-BE49-F238E27FC236}">
                <a16:creationId xmlns:a16="http://schemas.microsoft.com/office/drawing/2014/main" id="{970ABE55-9884-7AFC-6EEA-17D1C0D33B53}"/>
              </a:ext>
            </a:extLst>
          </p:cNvPr>
          <p:cNvSpPr txBox="1"/>
          <p:nvPr/>
        </p:nvSpPr>
        <p:spPr>
          <a:xfrm>
            <a:off x="2117337" y="2920037"/>
            <a:ext cx="7195930" cy="769441"/>
          </a:xfrm>
          <a:prstGeom prst="rect">
            <a:avLst/>
          </a:prstGeom>
          <a:noFill/>
        </p:spPr>
        <p:txBody>
          <a:bodyPr wrap="square" rtlCol="0">
            <a:spAutoFit/>
          </a:bodyPr>
          <a:lstStyle/>
          <a:p>
            <a:r>
              <a:rPr lang="en-CA" sz="4400" u="sng" dirty="0">
                <a:solidFill>
                  <a:schemeClr val="tx1">
                    <a:lumMod val="85000"/>
                  </a:schemeClr>
                </a:solidFill>
              </a:rPr>
              <a:t>Web App Demo</a:t>
            </a:r>
          </a:p>
        </p:txBody>
      </p:sp>
    </p:spTree>
    <p:extLst>
      <p:ext uri="{BB962C8B-B14F-4D97-AF65-F5344CB8AC3E}">
        <p14:creationId xmlns:p14="http://schemas.microsoft.com/office/powerpoint/2010/main" val="136695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9A747-2AA7-0B5C-1A47-B686A48CB4B8}"/>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910691C8-3871-2474-89C4-BD6A24DDBD89}"/>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6FDB6454-EDD8-9ADB-31F9-1B67B749D3FC}"/>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52583FC0-E13B-EEBB-1863-E767D121A2F4}"/>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3" name="TextBox 2">
            <a:extLst>
              <a:ext uri="{FF2B5EF4-FFF2-40B4-BE49-F238E27FC236}">
                <a16:creationId xmlns:a16="http://schemas.microsoft.com/office/drawing/2014/main" id="{7D04A81C-63C3-C8FB-2F56-70E2F84948F9}"/>
              </a:ext>
            </a:extLst>
          </p:cNvPr>
          <p:cNvSpPr txBox="1"/>
          <p:nvPr/>
        </p:nvSpPr>
        <p:spPr>
          <a:xfrm>
            <a:off x="495300" y="425316"/>
            <a:ext cx="8350526" cy="769441"/>
          </a:xfrm>
          <a:prstGeom prst="rect">
            <a:avLst/>
          </a:prstGeom>
          <a:noFill/>
        </p:spPr>
        <p:txBody>
          <a:bodyPr wrap="square" rtlCol="0">
            <a:spAutoFit/>
          </a:bodyPr>
          <a:lstStyle/>
          <a:p>
            <a:r>
              <a:rPr lang="en-CA" sz="4400" u="sng" dirty="0">
                <a:solidFill>
                  <a:schemeClr val="tx1">
                    <a:lumMod val="85000"/>
                  </a:schemeClr>
                </a:solidFill>
              </a:rPr>
              <a:t>Challenges &amp; Future Improvements</a:t>
            </a:r>
          </a:p>
        </p:txBody>
      </p:sp>
      <p:pic>
        <p:nvPicPr>
          <p:cNvPr id="4" name="Graphic 3" descr="Video camera outline">
            <a:extLst>
              <a:ext uri="{FF2B5EF4-FFF2-40B4-BE49-F238E27FC236}">
                <a16:creationId xmlns:a16="http://schemas.microsoft.com/office/drawing/2014/main" id="{C13F144D-9B4F-4994-F27C-65AA0058DB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01979" y="2285964"/>
            <a:ext cx="2305076" cy="2305076"/>
          </a:xfrm>
          <a:prstGeom prst="rect">
            <a:avLst/>
          </a:prstGeom>
        </p:spPr>
      </p:pic>
      <p:pic>
        <p:nvPicPr>
          <p:cNvPr id="5" name="Graphic 4" descr="Clapper board outline">
            <a:extLst>
              <a:ext uri="{FF2B5EF4-FFF2-40B4-BE49-F238E27FC236}">
                <a16:creationId xmlns:a16="http://schemas.microsoft.com/office/drawing/2014/main" id="{2C943619-3B38-D35F-AEEC-2D653E8BF8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35193" y="4488817"/>
            <a:ext cx="1943867" cy="1943867"/>
          </a:xfrm>
          <a:prstGeom prst="rect">
            <a:avLst/>
          </a:prstGeom>
        </p:spPr>
      </p:pic>
      <p:pic>
        <p:nvPicPr>
          <p:cNvPr id="6" name="Graphic 5" descr="Lightbulb outline">
            <a:extLst>
              <a:ext uri="{FF2B5EF4-FFF2-40B4-BE49-F238E27FC236}">
                <a16:creationId xmlns:a16="http://schemas.microsoft.com/office/drawing/2014/main" id="{F9378162-C292-1E31-4408-53E1AFB95D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1979" y="191675"/>
            <a:ext cx="2210297" cy="2210297"/>
          </a:xfrm>
          <a:prstGeom prst="rect">
            <a:avLst/>
          </a:prstGeom>
        </p:spPr>
      </p:pic>
      <p:sp>
        <p:nvSpPr>
          <p:cNvPr id="7" name="TextBox 6">
            <a:extLst>
              <a:ext uri="{FF2B5EF4-FFF2-40B4-BE49-F238E27FC236}">
                <a16:creationId xmlns:a16="http://schemas.microsoft.com/office/drawing/2014/main" id="{F6E3BF50-E885-C630-F1AE-10E555DBA5D9}"/>
              </a:ext>
            </a:extLst>
          </p:cNvPr>
          <p:cNvSpPr txBox="1"/>
          <p:nvPr/>
        </p:nvSpPr>
        <p:spPr>
          <a:xfrm>
            <a:off x="567015" y="1253417"/>
            <a:ext cx="8030817" cy="3693319"/>
          </a:xfrm>
          <a:prstGeom prst="rect">
            <a:avLst/>
          </a:prstGeom>
          <a:noFill/>
        </p:spPr>
        <p:txBody>
          <a:bodyPr wrap="square" rtlCol="0">
            <a:spAutoFit/>
          </a:bodyPr>
          <a:lstStyle/>
          <a:p>
            <a:r>
              <a:rPr lang="en-CA" dirty="0"/>
              <a:t>Web Scraping Data:</a:t>
            </a:r>
          </a:p>
          <a:p>
            <a:endParaRPr lang="en-CA" dirty="0"/>
          </a:p>
          <a:p>
            <a:pPr marL="285750" indent="-285750">
              <a:buFontTx/>
              <a:buChar char="-"/>
            </a:pPr>
            <a:r>
              <a:rPr lang="en-CA" dirty="0"/>
              <a:t>Initial sleuthing through IMDb’s HTML to find the right elements and classes containing the data I wanted to extract.</a:t>
            </a:r>
          </a:p>
          <a:p>
            <a:pPr marL="285750" indent="-285750">
              <a:buFontTx/>
              <a:buChar char="-"/>
            </a:pPr>
            <a:r>
              <a:rPr lang="en-CA" dirty="0"/>
              <a:t>Handling Dynamically loaded content.</a:t>
            </a:r>
          </a:p>
          <a:p>
            <a:pPr marL="285750" indent="-285750">
              <a:buFontTx/>
              <a:buChar char="-"/>
            </a:pPr>
            <a:r>
              <a:rPr lang="en-CA" dirty="0"/>
              <a:t>Learning about the limits placed on web scraping. robots.txt and adding delays to limit how fast my web scraper was submitting requests.</a:t>
            </a:r>
          </a:p>
          <a:p>
            <a:pPr marL="285750" indent="-285750">
              <a:buFontTx/>
              <a:buChar char="-"/>
            </a:pPr>
            <a:endParaRPr lang="en-CA" dirty="0"/>
          </a:p>
          <a:p>
            <a:r>
              <a:rPr lang="en-CA" dirty="0"/>
              <a:t>Structure of Movie Awards on IMDb:</a:t>
            </a:r>
          </a:p>
          <a:p>
            <a:endParaRPr lang="en-CA" dirty="0"/>
          </a:p>
          <a:p>
            <a:pPr marL="285750" indent="-285750">
              <a:buFontTx/>
              <a:buChar char="-"/>
            </a:pPr>
            <a:r>
              <a:rPr lang="en-CA" dirty="0"/>
              <a:t>So many different types of awards so the data was going to be to time consuming to parse and scrape.</a:t>
            </a:r>
          </a:p>
          <a:p>
            <a:endParaRPr lang="en-CA" dirty="0"/>
          </a:p>
        </p:txBody>
      </p:sp>
      <p:sp>
        <p:nvSpPr>
          <p:cNvPr id="11" name="TextBox 10">
            <a:extLst>
              <a:ext uri="{FF2B5EF4-FFF2-40B4-BE49-F238E27FC236}">
                <a16:creationId xmlns:a16="http://schemas.microsoft.com/office/drawing/2014/main" id="{0C23B050-9CA3-2C2F-306E-BD1FF3B7F07E}"/>
              </a:ext>
            </a:extLst>
          </p:cNvPr>
          <p:cNvSpPr txBox="1"/>
          <p:nvPr/>
        </p:nvSpPr>
        <p:spPr>
          <a:xfrm>
            <a:off x="527272" y="4723874"/>
            <a:ext cx="8030817" cy="1754326"/>
          </a:xfrm>
          <a:prstGeom prst="rect">
            <a:avLst/>
          </a:prstGeom>
          <a:noFill/>
        </p:spPr>
        <p:txBody>
          <a:bodyPr wrap="square" rtlCol="0">
            <a:spAutoFit/>
          </a:bodyPr>
          <a:lstStyle/>
          <a:p>
            <a:r>
              <a:rPr lang="en-CA" dirty="0"/>
              <a:t>Implement User accounts and a recommendation algorithm:</a:t>
            </a:r>
          </a:p>
          <a:p>
            <a:endParaRPr lang="en-CA" dirty="0"/>
          </a:p>
          <a:p>
            <a:pPr marL="285750" indent="-285750">
              <a:buFontTx/>
              <a:buChar char="-"/>
            </a:pPr>
            <a:r>
              <a:rPr lang="en-CA" dirty="0"/>
              <a:t>Add user accounts system so they can keep track of watched movies, create a watchlist, and rate movies they have watched.</a:t>
            </a:r>
          </a:p>
          <a:p>
            <a:pPr marL="285750" indent="-285750">
              <a:buFontTx/>
              <a:buChar char="-"/>
            </a:pPr>
            <a:r>
              <a:rPr lang="en-CA" dirty="0"/>
              <a:t>Add TV Show Data</a:t>
            </a:r>
          </a:p>
          <a:p>
            <a:pPr marL="285750" indent="-285750">
              <a:buFontTx/>
              <a:buChar char="-"/>
            </a:pPr>
            <a:r>
              <a:rPr lang="en-CA" dirty="0"/>
              <a:t>Expand the depth of web crawling.</a:t>
            </a:r>
          </a:p>
        </p:txBody>
      </p:sp>
    </p:spTree>
    <p:extLst>
      <p:ext uri="{BB962C8B-B14F-4D97-AF65-F5344CB8AC3E}">
        <p14:creationId xmlns:p14="http://schemas.microsoft.com/office/powerpoint/2010/main" val="287292927"/>
      </p:ext>
    </p:extLst>
  </p:cSld>
  <p:clrMapOvr>
    <a:masterClrMapping/>
  </p:clrMapOvr>
</p:sld>
</file>

<file path=ppt/theme/theme1.xml><?xml version="1.0" encoding="utf-8"?>
<a:theme xmlns:a="http://schemas.openxmlformats.org/drawingml/2006/main" name="Cust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1573</TotalTime>
  <Words>1285</Words>
  <Application>Microsoft Office PowerPoint</Application>
  <PresentationFormat>Widescreen</PresentationFormat>
  <Paragraphs>139</Paragraphs>
  <Slides>10</Slides>
  <Notes>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vt:i4>
      </vt:variant>
    </vt:vector>
  </HeadingPairs>
  <TitlesOfParts>
    <vt:vector size="27" baseType="lpstr">
      <vt:lpstr>Aptos</vt:lpstr>
      <vt:lpstr>Arial</vt:lpstr>
      <vt:lpstr>Calibri</vt:lpstr>
      <vt:lpstr>Calibri Light</vt:lpstr>
      <vt:lpstr>Cambria Math</vt:lpstr>
      <vt:lpstr>CMSS8</vt:lpstr>
      <vt:lpstr>CMSS9</vt:lpstr>
      <vt:lpstr>F27</vt:lpstr>
      <vt:lpstr>F34</vt:lpstr>
      <vt:lpstr>F37</vt:lpstr>
      <vt:lpstr>F40</vt:lpstr>
      <vt:lpstr>F52</vt:lpstr>
      <vt:lpstr>F53</vt:lpstr>
      <vt:lpstr>F57</vt:lpstr>
      <vt:lpstr>Times New Roman</vt:lpstr>
      <vt:lpstr>Wingdings</vt:lpstr>
      <vt:lpstr>Custom</vt:lpstr>
      <vt:lpstr>Watchlist Wizard:           Adrian Todd  CPSC 3620 Final Project  </vt:lpstr>
      <vt:lpstr>AGENDA</vt:lpstr>
      <vt:lpstr>PowerPoint Presentation</vt:lpstr>
      <vt:lpstr>System Overview</vt:lpstr>
      <vt:lpstr>Breadth First Search (BFS)</vt:lpstr>
      <vt:lpstr>Breadth First Search Continued (BFS)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Todd, Adrian</dc:creator>
  <cp:lastModifiedBy>Todd, Adrian</cp:lastModifiedBy>
  <cp:revision>3</cp:revision>
  <dcterms:created xsi:type="dcterms:W3CDTF">2025-03-31T16:36:31Z</dcterms:created>
  <dcterms:modified xsi:type="dcterms:W3CDTF">2025-04-01T22:28:40Z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