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1" r:id="rId5"/>
    <p:sldId id="284" r:id="rId6"/>
    <p:sldId id="280" r:id="rId7"/>
    <p:sldId id="293" r:id="rId8"/>
    <p:sldId id="294" r:id="rId9"/>
    <p:sldId id="295" r:id="rId10"/>
    <p:sldId id="296" r:id="rId11"/>
    <p:sldId id="297" r:id="rId12"/>
    <p:sldId id="298" r:id="rId13"/>
    <p:sldId id="29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E8D52-9D06-CBE5-9CE5-A615A5D90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DD08B0-DD9A-452F-B708-4D3321A852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A162D-0A85-8397-9580-93D3255786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19119-5C04-6A7E-52A2-36ABB20A7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5247812-3409-784D-BAE7-ABE53735D5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123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588A-72EF-88B0-5EEF-7C0CDA370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76B129-8783-FF6E-3B4F-DF39F588D8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4F8A28-55C3-D223-9DA8-95C18FBC5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72952-7608-74FE-EF5D-FDA1C1C68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35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75871-ED0D-2DC6-3CB6-5085D8CBE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165E70-D5BA-FB0C-87BC-3295BFD49D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81B3F5-CAD2-DAC2-541C-5BD140DE8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DACA4-91CA-BABE-CE51-2236BF2C5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70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54C06-857A-583F-E73E-BA7A79F23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C4B10-8C60-40D4-C8F4-30088E33A6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379322-3AE8-77B9-964C-DBA20016B5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D86BD-7978-007D-83E6-2D0C198FEE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05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4EEF8-1866-74BE-059B-6F050CD23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8D79B9-6B73-196E-0636-2980F8C90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63555E-186E-352E-00BA-DCA8A9B03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DF198-2253-CFD0-972C-6615F7177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349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2509A-D60D-C2D9-A8A4-6EBA02A60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2E47B4-90BE-FC56-8C2B-DC0A13D74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E9D158-730A-F496-B26D-BE7D639CC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AC279-EDCD-7463-197B-F4D9BFAAD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55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A4451-CC42-081B-F175-7453DDBD4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734F28-C65A-30E8-AD6D-BA6A03D23C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1C6DFB-DF28-9EBC-8F20-6E5D6B2E86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1A4C0-0D42-184A-F72E-2E4FA4E935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00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11" Type="http://schemas.openxmlformats.org/officeDocument/2006/relationships/image" Target="../media/image7.png"/><Relationship Id="rId5" Type="http://schemas.openxmlformats.org/officeDocument/2006/relationships/image" Target="../media/image15.png"/><Relationship Id="rId10" Type="http://schemas.openxmlformats.org/officeDocument/2006/relationships/image" Target="../media/image6.sv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3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jpe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microsoft.com/office/2007/relationships/hdphoto" Target="../media/hdphoto1.wdp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7818C2-1F34-AF9C-80D2-41C2F6DDCB6A}"/>
              </a:ext>
            </a:extLst>
          </p:cNvPr>
          <p:cNvSpPr txBox="1"/>
          <p:nvPr/>
        </p:nvSpPr>
        <p:spPr>
          <a:xfrm>
            <a:off x="139147" y="119269"/>
            <a:ext cx="11917017" cy="6609521"/>
          </a:xfrm>
          <a:prstGeom prst="rect">
            <a:avLst/>
          </a:prstGeom>
          <a:solidFill>
            <a:schemeClr val="bg1">
              <a:lumMod val="95000"/>
              <a:lumOff val="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6C437-CB7D-50C6-EE4F-3206C94FBA0C}"/>
              </a:ext>
            </a:extLst>
          </p:cNvPr>
          <p:cNvSpPr txBox="1"/>
          <p:nvPr/>
        </p:nvSpPr>
        <p:spPr>
          <a:xfrm>
            <a:off x="0" y="582804"/>
            <a:ext cx="6179736" cy="1366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49065" y="914398"/>
            <a:ext cx="13586296" cy="5780317"/>
          </a:xfrm>
          <a:noFill/>
        </p:spPr>
        <p:txBody>
          <a:bodyPr/>
          <a:lstStyle/>
          <a:p>
            <a:r>
              <a:rPr lang="en-US" u="sng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7030A0"/>
                    </a:gs>
                    <a:gs pos="74000">
                      <a:srgbClr val="00B0F0"/>
                    </a:gs>
                    <a:gs pos="83000">
                      <a:srgbClr val="0070C0"/>
                    </a:gs>
                    <a:gs pos="100000">
                      <a:schemeClr val="accent5">
                        <a:lumMod val="25000"/>
                        <a:lumOff val="75000"/>
                      </a:schemeClr>
                    </a:gs>
                  </a:gsLst>
                  <a:lin ang="10800000" scaled="0"/>
                </a:gradFill>
              </a:rPr>
              <a:t>Watchlist Wizard</a:t>
            </a:r>
            <a:r>
              <a:rPr lang="en-US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7030A0"/>
                    </a:gs>
                    <a:gs pos="74000">
                      <a:srgbClr val="00B0F0"/>
                    </a:gs>
                    <a:gs pos="83000">
                      <a:srgbClr val="0070C0"/>
                    </a:gs>
                    <a:gs pos="100000">
                      <a:schemeClr val="accent5">
                        <a:lumMod val="25000"/>
                        <a:lumOff val="75000"/>
                      </a:schemeClr>
                    </a:gs>
                  </a:gsLst>
                  <a:lin ang="10800000" scaled="0"/>
                </a:gradFill>
              </a:rPr>
              <a:t>: </a:t>
            </a:r>
            <a:br>
              <a:rPr lang="en-US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7030A0"/>
                    </a:gs>
                    <a:gs pos="74000">
                      <a:srgbClr val="00B0F0"/>
                    </a:gs>
                    <a:gs pos="83000">
                      <a:srgbClr val="0070C0"/>
                    </a:gs>
                    <a:gs pos="100000">
                      <a:schemeClr val="accent5">
                        <a:lumMod val="25000"/>
                        <a:lumOff val="75000"/>
                      </a:schemeClr>
                    </a:gs>
                  </a:gsLst>
                  <a:lin ang="10800000" scaled="0"/>
                </a:gradFill>
              </a:rPr>
            </a:br>
            <a:r>
              <a:rPr lang="en-US" sz="32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7030A0"/>
                    </a:gs>
                    <a:gs pos="74000">
                      <a:srgbClr val="00B0F0"/>
                    </a:gs>
                    <a:gs pos="83000">
                      <a:srgbClr val="0070C0"/>
                    </a:gs>
                    <a:gs pos="100000">
                      <a:schemeClr val="accent5">
                        <a:lumMod val="25000"/>
                        <a:lumOff val="75000"/>
                      </a:schemeClr>
                    </a:gs>
                  </a:gsLst>
                  <a:lin ang="10800000" scaled="0"/>
                </a:gradFill>
              </a:rPr>
              <a:t>movie Database</a:t>
            </a:r>
            <a:br>
              <a:rPr lang="en-US" sz="32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7030A0"/>
                    </a:gs>
                    <a:gs pos="74000">
                      <a:srgbClr val="00B0F0"/>
                    </a:gs>
                    <a:gs pos="83000">
                      <a:srgbClr val="0070C0"/>
                    </a:gs>
                    <a:gs pos="100000">
                      <a:schemeClr val="accent5">
                        <a:lumMod val="25000"/>
                        <a:lumOff val="75000"/>
                      </a:schemeClr>
                    </a:gs>
                  </a:gsLst>
                  <a:lin ang="10800000" scaled="0"/>
                </a:gradFill>
              </a:rPr>
            </a:br>
            <a:br>
              <a:rPr lang="en-US" sz="32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7030A0"/>
                    </a:gs>
                    <a:gs pos="74000">
                      <a:srgbClr val="00B0F0"/>
                    </a:gs>
                    <a:gs pos="83000">
                      <a:srgbClr val="0070C0"/>
                    </a:gs>
                    <a:gs pos="100000">
                      <a:schemeClr val="accent5">
                        <a:lumMod val="25000"/>
                        <a:lumOff val="75000"/>
                      </a:schemeClr>
                    </a:gs>
                  </a:gsLst>
                  <a:lin ang="10800000" scaled="0"/>
                </a:gradFill>
              </a:rPr>
            </a:br>
            <a:br>
              <a:rPr lang="en-US" sz="32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7030A0"/>
                    </a:gs>
                    <a:gs pos="74000">
                      <a:srgbClr val="00B0F0"/>
                    </a:gs>
                    <a:gs pos="83000">
                      <a:srgbClr val="0070C0"/>
                    </a:gs>
                    <a:gs pos="100000">
                      <a:schemeClr val="accent5">
                        <a:lumMod val="25000"/>
                        <a:lumOff val="75000"/>
                      </a:schemeClr>
                    </a:gs>
                  </a:gsLst>
                  <a:lin ang="10800000" scaled="0"/>
                </a:gradFill>
              </a:rPr>
            </a:br>
            <a:br>
              <a:rPr lang="en-US" sz="32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7030A0"/>
                    </a:gs>
                    <a:gs pos="74000">
                      <a:srgbClr val="00B0F0"/>
                    </a:gs>
                    <a:gs pos="83000">
                      <a:srgbClr val="0070C0"/>
                    </a:gs>
                    <a:gs pos="100000">
                      <a:schemeClr val="accent5">
                        <a:lumMod val="25000"/>
                        <a:lumOff val="75000"/>
                      </a:schemeClr>
                    </a:gs>
                  </a:gsLst>
                  <a:lin ang="10800000" scaled="0"/>
                </a:gradFill>
              </a:rPr>
            </a:br>
            <a:br>
              <a:rPr lang="en-US" sz="32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7030A0"/>
                    </a:gs>
                    <a:gs pos="74000">
                      <a:srgbClr val="00B0F0"/>
                    </a:gs>
                    <a:gs pos="83000">
                      <a:srgbClr val="0070C0"/>
                    </a:gs>
                    <a:gs pos="100000">
                      <a:schemeClr val="accent5">
                        <a:lumMod val="25000"/>
                        <a:lumOff val="75000"/>
                      </a:schemeClr>
                    </a:gs>
                  </a:gsLst>
                  <a:lin ang="10800000" scaled="0"/>
                </a:gradFill>
              </a:rPr>
            </a:br>
            <a:br>
              <a:rPr lang="en-US" sz="32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7030A0"/>
                    </a:gs>
                    <a:gs pos="74000">
                      <a:srgbClr val="00B0F0"/>
                    </a:gs>
                    <a:gs pos="83000">
                      <a:srgbClr val="0070C0"/>
                    </a:gs>
                    <a:gs pos="100000">
                      <a:schemeClr val="accent5">
                        <a:lumMod val="25000"/>
                        <a:lumOff val="75000"/>
                      </a:schemeClr>
                    </a:gs>
                  </a:gsLst>
                  <a:lin ang="10800000" scaled="0"/>
                </a:gradFill>
              </a:rPr>
            </a:br>
            <a:br>
              <a:rPr lang="en-US" sz="32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7030A0"/>
                    </a:gs>
                    <a:gs pos="74000">
                      <a:srgbClr val="00B0F0"/>
                    </a:gs>
                    <a:gs pos="83000">
                      <a:srgbClr val="0070C0"/>
                    </a:gs>
                    <a:gs pos="100000">
                      <a:schemeClr val="accent5">
                        <a:lumMod val="25000"/>
                        <a:lumOff val="75000"/>
                      </a:schemeClr>
                    </a:gs>
                  </a:gsLst>
                  <a:lin ang="10800000" scaled="0"/>
                </a:gradFill>
              </a:rPr>
            </a:br>
            <a:br>
              <a:rPr lang="en-US" sz="32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7030A0"/>
                    </a:gs>
                    <a:gs pos="74000">
                      <a:srgbClr val="00B0F0"/>
                    </a:gs>
                    <a:gs pos="83000">
                      <a:srgbClr val="0070C0"/>
                    </a:gs>
                    <a:gs pos="100000">
                      <a:schemeClr val="accent5">
                        <a:lumMod val="25000"/>
                        <a:lumOff val="75000"/>
                      </a:schemeClr>
                    </a:gs>
                  </a:gsLst>
                  <a:lin ang="10800000" scaled="0"/>
                </a:gradFill>
              </a:rPr>
            </a:br>
            <a:br>
              <a:rPr lang="en-US" sz="32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7030A0"/>
                    </a:gs>
                    <a:gs pos="74000">
                      <a:srgbClr val="00B0F0"/>
                    </a:gs>
                    <a:gs pos="83000">
                      <a:srgbClr val="0070C0"/>
                    </a:gs>
                    <a:gs pos="100000">
                      <a:schemeClr val="accent5">
                        <a:lumMod val="25000"/>
                        <a:lumOff val="75000"/>
                      </a:schemeClr>
                    </a:gs>
                  </a:gsLst>
                  <a:lin ang="10800000" scaled="0"/>
                </a:gradFill>
              </a:rPr>
            </a:br>
            <a:r>
              <a:rPr lang="en-US" sz="32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7030A0"/>
                    </a:gs>
                    <a:gs pos="74000">
                      <a:srgbClr val="00B0F0"/>
                    </a:gs>
                    <a:gs pos="83000">
                      <a:srgbClr val="0070C0"/>
                    </a:gs>
                    <a:gs pos="100000">
                      <a:schemeClr val="accent5">
                        <a:lumMod val="25000"/>
                        <a:lumOff val="75000"/>
                      </a:schemeClr>
                    </a:gs>
                  </a:gsLst>
                  <a:lin ang="10800000" scaled="0"/>
                </a:gradFill>
              </a:rPr>
              <a:t>Adrian Todd </a:t>
            </a:r>
            <a:br>
              <a:rPr lang="en-US" sz="32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7030A0"/>
                    </a:gs>
                    <a:gs pos="74000">
                      <a:srgbClr val="00B0F0"/>
                    </a:gs>
                    <a:gs pos="83000">
                      <a:srgbClr val="0070C0"/>
                    </a:gs>
                    <a:gs pos="100000">
                      <a:schemeClr val="accent5">
                        <a:lumMod val="25000"/>
                        <a:lumOff val="75000"/>
                      </a:schemeClr>
                    </a:gs>
                  </a:gsLst>
                  <a:lin ang="10800000" scaled="0"/>
                </a:gradFill>
              </a:rPr>
            </a:br>
            <a:r>
              <a:rPr lang="en-US" sz="32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7030A0"/>
                    </a:gs>
                    <a:gs pos="74000">
                      <a:srgbClr val="00B0F0"/>
                    </a:gs>
                    <a:gs pos="83000">
                      <a:srgbClr val="0070C0"/>
                    </a:gs>
                    <a:gs pos="100000">
                      <a:schemeClr val="accent5">
                        <a:lumMod val="25000"/>
                        <a:lumOff val="75000"/>
                      </a:schemeClr>
                    </a:gs>
                  </a:gsLst>
                  <a:lin ang="10800000" scaled="0"/>
                </a:gradFill>
              </a:rPr>
              <a:t>CPSC 3660 Final Project</a:t>
            </a:r>
            <a:br>
              <a:rPr lang="en-US" sz="32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7030A0"/>
                    </a:gs>
                    <a:gs pos="74000">
                      <a:srgbClr val="00B0F0"/>
                    </a:gs>
                    <a:gs pos="83000">
                      <a:srgbClr val="0070C0"/>
                    </a:gs>
                    <a:gs pos="100000">
                      <a:schemeClr val="accent5">
                        <a:lumMod val="25000"/>
                        <a:lumOff val="75000"/>
                      </a:schemeClr>
                    </a:gs>
                  </a:gsLst>
                  <a:lin ang="10800000" scaled="0"/>
                </a:gradFill>
              </a:rPr>
            </a:br>
            <a:br>
              <a:rPr lang="en-US" sz="3200" dirty="0">
                <a:ln>
                  <a:solidFill>
                    <a:schemeClr val="tx1"/>
                  </a:solidFill>
                </a:ln>
                <a:gradFill>
                  <a:gsLst>
                    <a:gs pos="0">
                      <a:srgbClr val="7030A0"/>
                    </a:gs>
                    <a:gs pos="74000">
                      <a:srgbClr val="00B0F0"/>
                    </a:gs>
                    <a:gs pos="83000">
                      <a:srgbClr val="0070C0"/>
                    </a:gs>
                    <a:gs pos="100000">
                      <a:schemeClr val="accent5">
                        <a:lumMod val="25000"/>
                        <a:lumOff val="75000"/>
                      </a:schemeClr>
                    </a:gs>
                  </a:gsLst>
                  <a:lin ang="10800000" scaled="0"/>
                </a:gradFill>
              </a:rPr>
            </a:br>
            <a:endParaRPr lang="en-US" sz="3200" u="sng" dirty="0">
              <a:ln>
                <a:solidFill>
                  <a:schemeClr val="tx1"/>
                </a:solidFill>
              </a:ln>
              <a:gradFill>
                <a:gsLst>
                  <a:gs pos="0">
                    <a:srgbClr val="7030A0"/>
                  </a:gs>
                  <a:gs pos="74000">
                    <a:srgbClr val="00B0F0"/>
                  </a:gs>
                  <a:gs pos="83000">
                    <a:srgbClr val="0070C0"/>
                  </a:gs>
                  <a:gs pos="100000">
                    <a:schemeClr val="accent5">
                      <a:lumMod val="25000"/>
                      <a:lumOff val="75000"/>
                    </a:schemeClr>
                  </a:gs>
                </a:gsLst>
                <a:lin ang="10800000" scaled="0"/>
              </a:gradFill>
            </a:endParaRPr>
          </a:p>
        </p:txBody>
      </p:sp>
      <p:pic>
        <p:nvPicPr>
          <p:cNvPr id="3" name="Picture 2" descr="A person in a purple robe holding a tablet&#10;&#10;AI-generated content may be incorrect.">
            <a:extLst>
              <a:ext uri="{FF2B5EF4-FFF2-40B4-BE49-F238E27FC236}">
                <a16:creationId xmlns:a16="http://schemas.microsoft.com/office/drawing/2014/main" id="{7324040A-673E-D064-8EB9-64BC35C9C2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442" y="2160394"/>
            <a:ext cx="4623282" cy="2636715"/>
          </a:xfrm>
          <a:prstGeom prst="rect">
            <a:avLst/>
          </a:prstGeom>
          <a:effectLst>
            <a:softEdge rad="101600"/>
          </a:effectLst>
        </p:spPr>
      </p:pic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8CD47-B335-7875-8505-5E83712A6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7" descr="abstract image">
            <a:extLst>
              <a:ext uri="{FF2B5EF4-FFF2-40B4-BE49-F238E27FC236}">
                <a16:creationId xmlns:a16="http://schemas.microsoft.com/office/drawing/2014/main" id="{29130B49-CECD-B26E-8521-B1120F5CC9E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5C40B22-E70F-ED14-FE09-44DA6E775B53}"/>
              </a:ext>
            </a:extLst>
          </p:cNvPr>
          <p:cNvSpPr/>
          <p:nvPr/>
        </p:nvSpPr>
        <p:spPr>
          <a:xfrm>
            <a:off x="6311348" y="6122504"/>
            <a:ext cx="3518452" cy="73549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1CD61F1-66E0-D879-3CCD-2D491A16F348}"/>
              </a:ext>
            </a:extLst>
          </p:cNvPr>
          <p:cNvSpPr txBox="1"/>
          <p:nvPr/>
        </p:nvSpPr>
        <p:spPr>
          <a:xfrm>
            <a:off x="139147" y="109330"/>
            <a:ext cx="11917017" cy="6609521"/>
          </a:xfrm>
          <a:prstGeom prst="rect">
            <a:avLst/>
          </a:prstGeom>
          <a:solidFill>
            <a:schemeClr val="bg1">
              <a:lumMod val="95000"/>
              <a:lumOff val="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CCDDE-9EA2-C70B-0DC8-90DF22D42B65}"/>
              </a:ext>
            </a:extLst>
          </p:cNvPr>
          <p:cNvSpPr txBox="1"/>
          <p:nvPr/>
        </p:nvSpPr>
        <p:spPr>
          <a:xfrm>
            <a:off x="715920" y="385559"/>
            <a:ext cx="7195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u="sng" dirty="0">
                <a:solidFill>
                  <a:schemeClr val="tx1">
                    <a:lumMod val="85000"/>
                  </a:schemeClr>
                </a:solidFill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F7F62A-B720-1568-6957-5B8F820E6E0F}"/>
              </a:ext>
            </a:extLst>
          </p:cNvPr>
          <p:cNvSpPr txBox="1"/>
          <p:nvPr/>
        </p:nvSpPr>
        <p:spPr>
          <a:xfrm>
            <a:off x="715920" y="1441174"/>
            <a:ext cx="559542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CA" dirty="0"/>
              <a:t>Successfully designed and implemented a relational database for movie data.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Demonstrated ability to populate the database via web scraping.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Effectively </a:t>
            </a:r>
            <a:r>
              <a:rPr lang="en-CA" dirty="0" err="1"/>
              <a:t>utitlized</a:t>
            </a:r>
            <a:r>
              <a:rPr lang="en-CA" dirty="0"/>
              <a:t> various SQL queries to retrieve and manipulate data.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The robust database provides a solid foundation for further building out this application.</a:t>
            </a:r>
          </a:p>
        </p:txBody>
      </p:sp>
      <p:pic>
        <p:nvPicPr>
          <p:cNvPr id="6" name="Graphic 5" descr="Film reel with solid fill">
            <a:extLst>
              <a:ext uri="{FF2B5EF4-FFF2-40B4-BE49-F238E27FC236}">
                <a16:creationId xmlns:a16="http://schemas.microsoft.com/office/drawing/2014/main" id="{EE8D29DD-5118-BF66-E0D5-EB05A326C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84713" y="4367864"/>
            <a:ext cx="2365515" cy="2365515"/>
          </a:xfrm>
          <a:prstGeom prst="rect">
            <a:avLst/>
          </a:prstGeom>
        </p:spPr>
      </p:pic>
      <p:pic>
        <p:nvPicPr>
          <p:cNvPr id="7" name="Graphic 6" descr="Video camera outline">
            <a:extLst>
              <a:ext uri="{FF2B5EF4-FFF2-40B4-BE49-F238E27FC236}">
                <a16:creationId xmlns:a16="http://schemas.microsoft.com/office/drawing/2014/main" id="{AAB638EE-3D7A-3DE4-07AF-C48889BBB5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77726" y="1717615"/>
            <a:ext cx="1696475" cy="1696475"/>
          </a:xfrm>
          <a:prstGeom prst="rect">
            <a:avLst/>
          </a:prstGeom>
        </p:spPr>
      </p:pic>
      <p:pic>
        <p:nvPicPr>
          <p:cNvPr id="8" name="Graphic 7" descr="Clapper board outline">
            <a:extLst>
              <a:ext uri="{FF2B5EF4-FFF2-40B4-BE49-F238E27FC236}">
                <a16:creationId xmlns:a16="http://schemas.microsoft.com/office/drawing/2014/main" id="{4EC292D3-392F-7E06-3670-8BF82A5C29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22652" y="1850534"/>
            <a:ext cx="1430635" cy="1430635"/>
          </a:xfrm>
          <a:prstGeom prst="rect">
            <a:avLst/>
          </a:prstGeom>
        </p:spPr>
      </p:pic>
      <p:pic>
        <p:nvPicPr>
          <p:cNvPr id="9" name="Graphic 8" descr="Lightbulb outline">
            <a:extLst>
              <a:ext uri="{FF2B5EF4-FFF2-40B4-BE49-F238E27FC236}">
                <a16:creationId xmlns:a16="http://schemas.microsoft.com/office/drawing/2014/main" id="{CE3F204A-9409-D882-35F5-173D86C46D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14224" y="1650666"/>
            <a:ext cx="1626720" cy="16267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C7ECBC-7C69-44C8-3737-B9A7069BB0EE}"/>
              </a:ext>
            </a:extLst>
          </p:cNvPr>
          <p:cNvSpPr txBox="1"/>
          <p:nvPr/>
        </p:nvSpPr>
        <p:spPr>
          <a:xfrm>
            <a:off x="5946131" y="6169441"/>
            <a:ext cx="6093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>
                <a:solidFill>
                  <a:schemeClr val="tx1">
                    <a:lumMod val="85000"/>
                  </a:schemeClr>
                </a:solidFill>
              </a:rPr>
              <a:t>And.. That’s a wrap for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66903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7" descr="abstract image">
            <a:extLst>
              <a:ext uri="{FF2B5EF4-FFF2-40B4-BE49-F238E27FC236}">
                <a16:creationId xmlns:a16="http://schemas.microsoft.com/office/drawing/2014/main" id="{9B3C44EE-1A10-454E-6BC2-E96C92C3653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7543D08-0DCA-7053-03F7-663F8C2E348D}"/>
              </a:ext>
            </a:extLst>
          </p:cNvPr>
          <p:cNvSpPr/>
          <p:nvPr/>
        </p:nvSpPr>
        <p:spPr>
          <a:xfrm>
            <a:off x="6311348" y="6122504"/>
            <a:ext cx="3518452" cy="73549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334D6B-EE5E-E435-4080-094E3640759D}"/>
              </a:ext>
            </a:extLst>
          </p:cNvPr>
          <p:cNvSpPr txBox="1"/>
          <p:nvPr/>
        </p:nvSpPr>
        <p:spPr>
          <a:xfrm>
            <a:off x="139147" y="119269"/>
            <a:ext cx="11917017" cy="6609521"/>
          </a:xfrm>
          <a:prstGeom prst="rect">
            <a:avLst/>
          </a:prstGeom>
          <a:solidFill>
            <a:schemeClr val="bg1">
              <a:lumMod val="95000"/>
              <a:lumOff val="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595232"/>
            <a:ext cx="4837176" cy="735497"/>
          </a:xfrm>
          <a:noFill/>
        </p:spPr>
        <p:txBody>
          <a:bodyPr anchor="b">
            <a:noAutofit/>
          </a:bodyPr>
          <a:lstStyle/>
          <a:p>
            <a:r>
              <a:rPr lang="en-US" u="sng" dirty="0">
                <a:solidFill>
                  <a:schemeClr val="tx1">
                    <a:lumMod val="8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06692"/>
            <a:ext cx="4837174" cy="4917754"/>
          </a:xfrm>
          <a:noFill/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INTRODUCTION/System Overview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Conceptual and Logical Design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Implementation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SQL Queries Demo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App Demo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Challenges</a:t>
            </a:r>
          </a:p>
          <a:p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Future Improvements</a:t>
            </a:r>
          </a:p>
        </p:txBody>
      </p:sp>
      <p:pic>
        <p:nvPicPr>
          <p:cNvPr id="13" name="Graphic 12" descr="Video camera outline">
            <a:extLst>
              <a:ext uri="{FF2B5EF4-FFF2-40B4-BE49-F238E27FC236}">
                <a16:creationId xmlns:a16="http://schemas.microsoft.com/office/drawing/2014/main" id="{D219ED16-CEC5-7D2E-61E9-40FFA9B965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84982" y="2458635"/>
            <a:ext cx="2305076" cy="2305076"/>
          </a:xfrm>
          <a:prstGeom prst="rect">
            <a:avLst/>
          </a:prstGeom>
        </p:spPr>
      </p:pic>
      <p:pic>
        <p:nvPicPr>
          <p:cNvPr id="16" name="Graphic 15" descr="Clapper board outline">
            <a:extLst>
              <a:ext uri="{FF2B5EF4-FFF2-40B4-BE49-F238E27FC236}">
                <a16:creationId xmlns:a16="http://schemas.microsoft.com/office/drawing/2014/main" id="{F2A7BB72-E2A1-E944-B347-19AFA81ECC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18196" y="4661488"/>
            <a:ext cx="1943867" cy="1943867"/>
          </a:xfrm>
          <a:prstGeom prst="rect">
            <a:avLst/>
          </a:prstGeom>
        </p:spPr>
      </p:pic>
      <p:pic>
        <p:nvPicPr>
          <p:cNvPr id="18" name="Graphic 17" descr="Lightbulb outline">
            <a:extLst>
              <a:ext uri="{FF2B5EF4-FFF2-40B4-BE49-F238E27FC236}">
                <a16:creationId xmlns:a16="http://schemas.microsoft.com/office/drawing/2014/main" id="{07912C38-5E7C-2650-20B3-F551F930820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84982" y="364346"/>
            <a:ext cx="2210297" cy="221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7" descr="abstract image">
            <a:extLst>
              <a:ext uri="{FF2B5EF4-FFF2-40B4-BE49-F238E27FC236}">
                <a16:creationId xmlns:a16="http://schemas.microsoft.com/office/drawing/2014/main" id="{1EC66C9B-D652-A1D3-6776-8AA903B327F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6A868C-A2C7-9888-C147-5656E4BE4F5C}"/>
              </a:ext>
            </a:extLst>
          </p:cNvPr>
          <p:cNvSpPr txBox="1"/>
          <p:nvPr/>
        </p:nvSpPr>
        <p:spPr>
          <a:xfrm>
            <a:off x="139147" y="119269"/>
            <a:ext cx="11917017" cy="6609521"/>
          </a:xfrm>
          <a:prstGeom prst="rect">
            <a:avLst/>
          </a:prstGeom>
          <a:solidFill>
            <a:schemeClr val="bg1">
              <a:lumMod val="95000"/>
              <a:lumOff val="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F6F948-EE34-B527-1D65-C150470EA543}"/>
              </a:ext>
            </a:extLst>
          </p:cNvPr>
          <p:cNvSpPr txBox="1"/>
          <p:nvPr/>
        </p:nvSpPr>
        <p:spPr>
          <a:xfrm>
            <a:off x="884583" y="1023372"/>
            <a:ext cx="521141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>
                <a:solidFill>
                  <a:schemeClr val="tx1">
                    <a:lumMod val="85000"/>
                  </a:schemeClr>
                </a:solidFill>
                <a:latin typeface="+mj-lt"/>
              </a:rPr>
              <a:t>Project Goals:</a:t>
            </a:r>
          </a:p>
          <a:p>
            <a:endParaRPr lang="en-CA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Design a robust and normalized relational database schema for movie data.</a:t>
            </a:r>
          </a:p>
          <a:p>
            <a:endParaRPr lang="en-CA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Implement the schema using MySQL</a:t>
            </a:r>
          </a:p>
          <a:p>
            <a:endParaRPr lang="en-CA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Populate the database using data scraped from a real-world source.  In this case I used IMDb</a:t>
            </a:r>
          </a:p>
          <a:p>
            <a:endParaRPr lang="en-CA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Demonstrate effective retrieval and manipulation using various SQL queries</a:t>
            </a:r>
          </a:p>
          <a:p>
            <a:endParaRPr lang="en-CA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Overarching goal was to gain experience designing and implementing a functional relational database that I could integrate into a web application</a:t>
            </a:r>
          </a:p>
        </p:txBody>
      </p:sp>
      <p:pic>
        <p:nvPicPr>
          <p:cNvPr id="15" name="Graphic 14" descr="Lightbulb outline">
            <a:extLst>
              <a:ext uri="{FF2B5EF4-FFF2-40B4-BE49-F238E27FC236}">
                <a16:creationId xmlns:a16="http://schemas.microsoft.com/office/drawing/2014/main" id="{1470CCBB-4846-A811-2C3F-FA4CC96D4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53939" y="2014169"/>
            <a:ext cx="2644218" cy="2644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31B2C-E192-AE94-46A1-9BCAA0478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7" descr="abstract image">
            <a:extLst>
              <a:ext uri="{FF2B5EF4-FFF2-40B4-BE49-F238E27FC236}">
                <a16:creationId xmlns:a16="http://schemas.microsoft.com/office/drawing/2014/main" id="{6B0EEEC9-46ED-3897-693F-D9DE13FDE9E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700E407-3BAB-06BF-C601-C75CCD74CABA}"/>
              </a:ext>
            </a:extLst>
          </p:cNvPr>
          <p:cNvSpPr/>
          <p:nvPr/>
        </p:nvSpPr>
        <p:spPr>
          <a:xfrm>
            <a:off x="6311348" y="6122504"/>
            <a:ext cx="3518452" cy="73549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F6A6DD-89D4-1BC8-3927-E1BB26AB6E71}"/>
              </a:ext>
            </a:extLst>
          </p:cNvPr>
          <p:cNvSpPr txBox="1"/>
          <p:nvPr/>
        </p:nvSpPr>
        <p:spPr>
          <a:xfrm>
            <a:off x="137491" y="119269"/>
            <a:ext cx="11917017" cy="6609521"/>
          </a:xfrm>
          <a:prstGeom prst="rect">
            <a:avLst/>
          </a:prstGeom>
          <a:solidFill>
            <a:schemeClr val="bg1">
              <a:lumMod val="95000"/>
              <a:lumOff val="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FD4F2-9AB0-F7F5-67CA-DCDB3E83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181" y="194906"/>
            <a:ext cx="4837176" cy="735497"/>
          </a:xfrm>
          <a:noFill/>
        </p:spPr>
        <p:txBody>
          <a:bodyPr anchor="b">
            <a:noAutofit/>
          </a:bodyPr>
          <a:lstStyle/>
          <a:p>
            <a:r>
              <a:rPr lang="en-US" u="sng" dirty="0">
                <a:solidFill>
                  <a:schemeClr val="tx1">
                    <a:lumMod val="85000"/>
                  </a:schemeClr>
                </a:solidFill>
              </a:rPr>
              <a:t>System Overview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DCD7D-EAC5-0C3B-3F28-043D7DE9B426}"/>
              </a:ext>
            </a:extLst>
          </p:cNvPr>
          <p:cNvSpPr txBox="1"/>
          <p:nvPr/>
        </p:nvSpPr>
        <p:spPr>
          <a:xfrm>
            <a:off x="351181" y="1104771"/>
            <a:ext cx="5334002" cy="5447645"/>
          </a:xfrm>
          <a:prstGeom prst="rect">
            <a:avLst/>
          </a:prstGeom>
          <a:gradFill>
            <a:gsLst>
              <a:gs pos="0">
                <a:srgbClr val="7030A0">
                  <a:alpha val="30000"/>
                </a:srgbClr>
              </a:gs>
              <a:gs pos="39000">
                <a:schemeClr val="accent1">
                  <a:lumMod val="75000"/>
                  <a:alpha val="30000"/>
                </a:schemeClr>
              </a:gs>
              <a:gs pos="64000">
                <a:schemeClr val="accent1">
                  <a:lumMod val="75000"/>
                  <a:alpha val="30000"/>
                </a:schemeClr>
              </a:gs>
              <a:gs pos="100000">
                <a:srgbClr val="00B0F0">
                  <a:alpha val="30000"/>
                </a:srgbClr>
              </a:gs>
            </a:gsLst>
            <a:lin ang="5400000" scaled="1"/>
          </a:gra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400" u="sng" dirty="0">
                <a:solidFill>
                  <a:schemeClr val="tx1">
                    <a:lumMod val="85000"/>
                  </a:schemeClr>
                </a:solidFill>
              </a:rPr>
              <a:t>Web Crawler:</a:t>
            </a:r>
          </a:p>
          <a:p>
            <a:endParaRPr lang="en-CA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Uses a BFS to scrape movie and people links from IMDb</a:t>
            </a:r>
          </a:p>
          <a:p>
            <a:endParaRPr lang="en-CA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Built with Python:</a:t>
            </a: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Main Libraries used:</a:t>
            </a:r>
          </a:p>
          <a:p>
            <a:pPr marL="742950" lvl="1" indent="-285750">
              <a:buFontTx/>
              <a:buChar char="-"/>
            </a:pPr>
            <a:r>
              <a:rPr lang="en-CA" dirty="0" err="1">
                <a:solidFill>
                  <a:schemeClr val="tx1">
                    <a:lumMod val="85000"/>
                  </a:schemeClr>
                </a:solidFill>
              </a:rPr>
              <a:t>mysql</a:t>
            </a: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-connector-python</a:t>
            </a:r>
          </a:p>
          <a:p>
            <a:pPr marL="1200150" lvl="2" indent="-285750">
              <a:buFontTx/>
              <a:buChar char="-"/>
            </a:pP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Used to connect to and query DB</a:t>
            </a:r>
          </a:p>
          <a:p>
            <a:pPr marL="742950" lvl="1" indent="-285750">
              <a:buFontTx/>
              <a:buChar char="-"/>
            </a:pP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requests </a:t>
            </a:r>
          </a:p>
          <a:p>
            <a:pPr marL="1200150" lvl="2" indent="-285750">
              <a:buFontTx/>
              <a:buChar char="-"/>
            </a:pP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HTTP library</a:t>
            </a:r>
          </a:p>
          <a:p>
            <a:pPr marL="742950" lvl="1" indent="-285750">
              <a:buFontTx/>
              <a:buChar char="-"/>
            </a:pPr>
            <a:r>
              <a:rPr lang="en-CA" dirty="0" err="1">
                <a:solidFill>
                  <a:schemeClr val="tx1">
                    <a:lumMod val="85000"/>
                  </a:schemeClr>
                </a:solidFill>
              </a:rPr>
              <a:t>urllib</a:t>
            </a:r>
            <a:endParaRPr lang="en-CA" dirty="0">
              <a:solidFill>
                <a:schemeClr val="tx1">
                  <a:lumMod val="85000"/>
                </a:schemeClr>
              </a:solidFill>
            </a:endParaRPr>
          </a:p>
          <a:p>
            <a:pPr marL="742950" lvl="1" indent="-285750">
              <a:buFontTx/>
              <a:buChar char="-"/>
            </a:pPr>
            <a:r>
              <a:rPr lang="en-CA" dirty="0" err="1">
                <a:solidFill>
                  <a:schemeClr val="tx1">
                    <a:lumMod val="85000"/>
                  </a:schemeClr>
                </a:solidFill>
              </a:rPr>
              <a:t>BeautifulSoup</a:t>
            </a:r>
            <a:endParaRPr lang="en-CA" dirty="0">
              <a:solidFill>
                <a:schemeClr val="tx1">
                  <a:lumMod val="85000"/>
                </a:schemeClr>
              </a:solidFill>
            </a:endParaRPr>
          </a:p>
          <a:p>
            <a:pPr marL="1200150" lvl="2" indent="-285750">
              <a:buFontTx/>
              <a:buChar char="-"/>
            </a:pP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Data structure library for representing parsed HTML</a:t>
            </a:r>
          </a:p>
          <a:p>
            <a:pPr marL="742950" lvl="1" indent="-285750">
              <a:buFontTx/>
              <a:buChar char="-"/>
            </a:pPr>
            <a:r>
              <a:rPr lang="en-CA" dirty="0" err="1">
                <a:solidFill>
                  <a:schemeClr val="tx1">
                    <a:lumMod val="85000"/>
                  </a:schemeClr>
                </a:solidFill>
              </a:rPr>
              <a:t>Seleneium</a:t>
            </a:r>
            <a:endParaRPr lang="en-CA" dirty="0">
              <a:solidFill>
                <a:schemeClr val="tx1">
                  <a:lumMod val="85000"/>
                </a:schemeClr>
              </a:solidFill>
            </a:endParaRPr>
          </a:p>
          <a:p>
            <a:pPr marL="1200150" lvl="2" indent="-285750">
              <a:buFontTx/>
              <a:buChar char="-"/>
            </a:pP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WebDriver to control the browser</a:t>
            </a:r>
          </a:p>
          <a:p>
            <a:pPr marL="742950" lvl="1" indent="-285750">
              <a:buFontTx/>
              <a:buChar char="-"/>
            </a:pPr>
            <a:r>
              <a:rPr lang="en-CA" dirty="0" err="1">
                <a:solidFill>
                  <a:schemeClr val="tx1">
                    <a:lumMod val="85000"/>
                  </a:schemeClr>
                </a:solidFill>
              </a:rPr>
              <a:t>nltk</a:t>
            </a:r>
            <a:endParaRPr lang="en-CA" dirty="0">
              <a:solidFill>
                <a:schemeClr val="tx1">
                  <a:lumMod val="85000"/>
                </a:schemeClr>
              </a:solidFill>
            </a:endParaRPr>
          </a:p>
          <a:p>
            <a:pPr marL="1200150" lvl="2" indent="-285750">
              <a:buFontTx/>
              <a:buChar char="-"/>
            </a:pP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Open-source library for Natural Language processing.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C441FE-4222-9466-C1FC-D0EA20FCB126}"/>
              </a:ext>
            </a:extLst>
          </p:cNvPr>
          <p:cNvSpPr txBox="1"/>
          <p:nvPr/>
        </p:nvSpPr>
        <p:spPr>
          <a:xfrm>
            <a:off x="7275443" y="1104771"/>
            <a:ext cx="4641574" cy="1569660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400" u="sng" dirty="0">
                <a:solidFill>
                  <a:schemeClr val="tx1">
                    <a:lumMod val="85000"/>
                  </a:schemeClr>
                </a:solidFill>
              </a:rPr>
              <a:t>MySQL Database:</a:t>
            </a: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Implementation of relational schema design</a:t>
            </a: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Central Repository storing structured information scraped from IMDb enabling efficient querying for the Backend API</a:t>
            </a:r>
          </a:p>
        </p:txBody>
      </p:sp>
      <p:pic>
        <p:nvPicPr>
          <p:cNvPr id="8" name="Graphic 7" descr="Lightbulb outline">
            <a:extLst>
              <a:ext uri="{FF2B5EF4-FFF2-40B4-BE49-F238E27FC236}">
                <a16:creationId xmlns:a16="http://schemas.microsoft.com/office/drawing/2014/main" id="{43161264-DBBF-FAF0-5500-A281670FE7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1988" y="129210"/>
            <a:ext cx="936369" cy="9363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BDF7BA-5D02-362D-6592-BD0A0613EA47}"/>
              </a:ext>
            </a:extLst>
          </p:cNvPr>
          <p:cNvSpPr txBox="1"/>
          <p:nvPr/>
        </p:nvSpPr>
        <p:spPr>
          <a:xfrm>
            <a:off x="7229059" y="3182262"/>
            <a:ext cx="4641574" cy="1569660"/>
          </a:xfrm>
          <a:prstGeom prst="rect">
            <a:avLst/>
          </a:prstGeom>
          <a:solidFill>
            <a:schemeClr val="accent1">
              <a:lumMod val="75000"/>
              <a:alpha val="3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400" u="sng" dirty="0">
                <a:solidFill>
                  <a:schemeClr val="tx1">
                    <a:lumMod val="85000"/>
                  </a:schemeClr>
                </a:solidFill>
              </a:rPr>
              <a:t>Backend:</a:t>
            </a: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Built using Python and the Flask web application framework</a:t>
            </a: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Connects to MySQL database</a:t>
            </a: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Responds to API endpoint requests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21D240-C270-EAC5-FD2B-253599AFABFE}"/>
              </a:ext>
            </a:extLst>
          </p:cNvPr>
          <p:cNvSpPr txBox="1"/>
          <p:nvPr/>
        </p:nvSpPr>
        <p:spPr>
          <a:xfrm>
            <a:off x="7275443" y="5259754"/>
            <a:ext cx="4565376" cy="1292662"/>
          </a:xfrm>
          <a:prstGeom prst="rect">
            <a:avLst/>
          </a:prstGeom>
          <a:solidFill>
            <a:srgbClr val="00B0F0">
              <a:alpha val="30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CA" sz="2400" u="sng" dirty="0">
                <a:solidFill>
                  <a:schemeClr val="tx1">
                    <a:lumMod val="85000"/>
                  </a:schemeClr>
                </a:solidFill>
              </a:rPr>
              <a:t>Frontend:</a:t>
            </a: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Next.js frontend implemented with React and Typescript</a:t>
            </a:r>
          </a:p>
          <a:p>
            <a:pPr marL="285750" indent="-285750">
              <a:buFontTx/>
              <a:buChar char="-"/>
            </a:pPr>
            <a:r>
              <a:rPr lang="en-CA" dirty="0">
                <a:solidFill>
                  <a:schemeClr val="tx1">
                    <a:lumMod val="85000"/>
                  </a:schemeClr>
                </a:solidFill>
              </a:rPr>
              <a:t>Allows for user interaction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58B10C-D375-CA34-606D-763A9C8EA9FA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9549846" y="2674431"/>
            <a:ext cx="8285" cy="507831"/>
          </a:xfrm>
          <a:prstGeom prst="straightConnector1">
            <a:avLst/>
          </a:prstGeom>
          <a:ln w="63500">
            <a:gradFill>
              <a:gsLst>
                <a:gs pos="0">
                  <a:srgbClr val="7030A0"/>
                </a:gs>
                <a:gs pos="74000">
                  <a:schemeClr val="accent1">
                    <a:lumMod val="75000"/>
                  </a:schemeClr>
                </a:gs>
                <a:gs pos="83000">
                  <a:schemeClr val="accent1">
                    <a:lumMod val="7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B433CF9-9272-C8DB-8EBD-10054798F6B5}"/>
              </a:ext>
            </a:extLst>
          </p:cNvPr>
          <p:cNvCxnSpPr>
            <a:cxnSpLocks/>
          </p:cNvCxnSpPr>
          <p:nvPr/>
        </p:nvCxnSpPr>
        <p:spPr>
          <a:xfrm>
            <a:off x="5685183" y="1749287"/>
            <a:ext cx="1590260" cy="0"/>
          </a:xfrm>
          <a:prstGeom prst="straightConnector1">
            <a:avLst/>
          </a:prstGeom>
          <a:ln w="10160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91CFF36-B9E4-20BF-5AFC-D197EFE7F6CC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9549846" y="4751922"/>
            <a:ext cx="8285" cy="507832"/>
          </a:xfrm>
          <a:prstGeom prst="straightConnector1">
            <a:avLst/>
          </a:prstGeom>
          <a:ln w="63500">
            <a:gradFill>
              <a:gsLst>
                <a:gs pos="0">
                  <a:schemeClr val="accent1">
                    <a:lumMod val="75000"/>
                    <a:alpha val="30000"/>
                  </a:schemeClr>
                </a:gs>
                <a:gs pos="74000">
                  <a:schemeClr val="accent3">
                    <a:lumMod val="75000"/>
                  </a:schemeClr>
                </a:gs>
                <a:gs pos="83000">
                  <a:schemeClr val="accent5">
                    <a:lumMod val="75000"/>
                  </a:schemeClr>
                </a:gs>
                <a:gs pos="100000">
                  <a:schemeClr val="accent5">
                    <a:lumMod val="75000"/>
                    <a:alpha val="30000"/>
                  </a:schemeClr>
                </a:gs>
              </a:gsLst>
              <a:lin ang="5400000" scaled="1"/>
            </a:gra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19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BBA99-81DE-90A8-7C32-E1202C5E6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7" descr="abstract image">
            <a:extLst>
              <a:ext uri="{FF2B5EF4-FFF2-40B4-BE49-F238E27FC236}">
                <a16:creationId xmlns:a16="http://schemas.microsoft.com/office/drawing/2014/main" id="{B0653149-EFD1-4E20-5DFD-E4D9B731BCE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108384A2-8D93-0B68-A057-429DB06E4CD1}"/>
              </a:ext>
            </a:extLst>
          </p:cNvPr>
          <p:cNvSpPr/>
          <p:nvPr/>
        </p:nvSpPr>
        <p:spPr>
          <a:xfrm>
            <a:off x="6311348" y="6122504"/>
            <a:ext cx="3518452" cy="73549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D8CDF4-E9FB-AFA1-3590-D203FA58D2AF}"/>
              </a:ext>
            </a:extLst>
          </p:cNvPr>
          <p:cNvSpPr txBox="1"/>
          <p:nvPr/>
        </p:nvSpPr>
        <p:spPr>
          <a:xfrm>
            <a:off x="139147" y="119269"/>
            <a:ext cx="11917017" cy="6609521"/>
          </a:xfrm>
          <a:prstGeom prst="rect">
            <a:avLst/>
          </a:prstGeom>
          <a:solidFill>
            <a:schemeClr val="bg1">
              <a:lumMod val="95000"/>
              <a:lumOff val="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F37AB3-28AD-7AFA-F104-33AE1821875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3D2A15-E294-C705-2D5D-CDBFA32C0597}"/>
              </a:ext>
            </a:extLst>
          </p:cNvPr>
          <p:cNvSpPr txBox="1"/>
          <p:nvPr/>
        </p:nvSpPr>
        <p:spPr>
          <a:xfrm>
            <a:off x="3312" y="4921"/>
            <a:ext cx="67590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u="sng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Enhanced Entity </a:t>
            </a:r>
          </a:p>
          <a:p>
            <a:r>
              <a:rPr lang="en-CA" sz="3200" u="sng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</a:rPr>
              <a:t>Relationship Diagram:</a:t>
            </a:r>
          </a:p>
        </p:txBody>
      </p:sp>
      <p:pic>
        <p:nvPicPr>
          <p:cNvPr id="13" name="Graphic 12" descr="Video camera outline">
            <a:extLst>
              <a:ext uri="{FF2B5EF4-FFF2-40B4-BE49-F238E27FC236}">
                <a16:creationId xmlns:a16="http://schemas.microsoft.com/office/drawing/2014/main" id="{B09EE2FD-33CE-6F9B-AFE5-86B1DD118B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60773" y="-9941"/>
            <a:ext cx="1092080" cy="109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65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1CFEF-14DF-FF7C-54C7-5FFA88ECF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7" descr="abstract image">
            <a:extLst>
              <a:ext uri="{FF2B5EF4-FFF2-40B4-BE49-F238E27FC236}">
                <a16:creationId xmlns:a16="http://schemas.microsoft.com/office/drawing/2014/main" id="{86263B23-0A51-5D3E-C799-B8F3A4B6BC7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16A011-2447-D7F6-FB7D-1990AA3849AB}"/>
              </a:ext>
            </a:extLst>
          </p:cNvPr>
          <p:cNvSpPr/>
          <p:nvPr/>
        </p:nvSpPr>
        <p:spPr>
          <a:xfrm>
            <a:off x="6311348" y="6122504"/>
            <a:ext cx="3518452" cy="73549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CE8F23-C7B4-05E8-B264-D65F761E5906}"/>
              </a:ext>
            </a:extLst>
          </p:cNvPr>
          <p:cNvSpPr txBox="1"/>
          <p:nvPr/>
        </p:nvSpPr>
        <p:spPr>
          <a:xfrm>
            <a:off x="139147" y="119269"/>
            <a:ext cx="11917017" cy="6609521"/>
          </a:xfrm>
          <a:prstGeom prst="rect">
            <a:avLst/>
          </a:prstGeom>
          <a:solidFill>
            <a:schemeClr val="bg1">
              <a:lumMod val="95000"/>
              <a:lumOff val="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13" name="Graphic 12" descr="Video camera outline">
            <a:extLst>
              <a:ext uri="{FF2B5EF4-FFF2-40B4-BE49-F238E27FC236}">
                <a16:creationId xmlns:a16="http://schemas.microsoft.com/office/drawing/2014/main" id="{0C38F6B7-213C-8280-5EB8-FDFA780978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7557" y="2160461"/>
            <a:ext cx="2305076" cy="2305076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66FAF4-07A9-4F53-885F-C908647901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469" y="119269"/>
            <a:ext cx="6535062" cy="659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40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DE4B9-2CC2-6737-1F41-46D0CF9AF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7" descr="abstract image">
            <a:extLst>
              <a:ext uri="{FF2B5EF4-FFF2-40B4-BE49-F238E27FC236}">
                <a16:creationId xmlns:a16="http://schemas.microsoft.com/office/drawing/2014/main" id="{DB7C338C-2407-41C8-3274-AD2B27FAFC3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199FF46-7B7F-797B-17C1-648F848FD927}"/>
              </a:ext>
            </a:extLst>
          </p:cNvPr>
          <p:cNvSpPr/>
          <p:nvPr/>
        </p:nvSpPr>
        <p:spPr>
          <a:xfrm>
            <a:off x="6311348" y="6122504"/>
            <a:ext cx="3518452" cy="73549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28C9EC-9DCC-079E-F082-2078144E9DE8}"/>
              </a:ext>
            </a:extLst>
          </p:cNvPr>
          <p:cNvSpPr txBox="1"/>
          <p:nvPr/>
        </p:nvSpPr>
        <p:spPr>
          <a:xfrm>
            <a:off x="139147" y="119269"/>
            <a:ext cx="11917017" cy="6609521"/>
          </a:xfrm>
          <a:prstGeom prst="rect">
            <a:avLst/>
          </a:prstGeom>
          <a:solidFill>
            <a:schemeClr val="bg1">
              <a:lumMod val="95000"/>
              <a:lumOff val="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2" name="Graphic 1" descr="Clapper board outline">
            <a:extLst>
              <a:ext uri="{FF2B5EF4-FFF2-40B4-BE49-F238E27FC236}">
                <a16:creationId xmlns:a16="http://schemas.microsoft.com/office/drawing/2014/main" id="{C29B1B34-97A2-1DD5-8248-AE5A8677A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61716" y="2452093"/>
            <a:ext cx="1943867" cy="1943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5FB27D-558F-DFC0-3E04-7567991D7974}"/>
              </a:ext>
            </a:extLst>
          </p:cNvPr>
          <p:cNvSpPr txBox="1"/>
          <p:nvPr/>
        </p:nvSpPr>
        <p:spPr>
          <a:xfrm>
            <a:off x="5261497" y="3039305"/>
            <a:ext cx="53687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u="sng" dirty="0">
                <a:solidFill>
                  <a:schemeClr val="tx1">
                    <a:lumMod val="85000"/>
                  </a:schemeClr>
                </a:solidFill>
              </a:rPr>
              <a:t>SQL Queries Demo</a:t>
            </a:r>
          </a:p>
        </p:txBody>
      </p:sp>
    </p:spTree>
    <p:extLst>
      <p:ext uri="{BB962C8B-B14F-4D97-AF65-F5344CB8AC3E}">
        <p14:creationId xmlns:p14="http://schemas.microsoft.com/office/powerpoint/2010/main" val="1074853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5B03B-97EC-52A6-31DC-2871FCA91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7" descr="abstract image">
            <a:extLst>
              <a:ext uri="{FF2B5EF4-FFF2-40B4-BE49-F238E27FC236}">
                <a16:creationId xmlns:a16="http://schemas.microsoft.com/office/drawing/2014/main" id="{07098A06-CDE5-2E44-A7DA-166DF31A80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32851D8-B3B7-E1D1-70CB-A11E9DD46DE4}"/>
              </a:ext>
            </a:extLst>
          </p:cNvPr>
          <p:cNvSpPr/>
          <p:nvPr/>
        </p:nvSpPr>
        <p:spPr>
          <a:xfrm>
            <a:off x="6311348" y="6122504"/>
            <a:ext cx="3518452" cy="73549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98074A-67E3-8C32-B1D8-4595F806FCB6}"/>
              </a:ext>
            </a:extLst>
          </p:cNvPr>
          <p:cNvSpPr txBox="1"/>
          <p:nvPr/>
        </p:nvSpPr>
        <p:spPr>
          <a:xfrm>
            <a:off x="139147" y="109330"/>
            <a:ext cx="11917017" cy="6609521"/>
          </a:xfrm>
          <a:prstGeom prst="rect">
            <a:avLst/>
          </a:prstGeom>
          <a:solidFill>
            <a:schemeClr val="bg1">
              <a:lumMod val="95000"/>
              <a:lumOff val="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pic>
        <p:nvPicPr>
          <p:cNvPr id="2" name="Graphic 1" descr="Clapper board outline">
            <a:extLst>
              <a:ext uri="{FF2B5EF4-FFF2-40B4-BE49-F238E27FC236}">
                <a16:creationId xmlns:a16="http://schemas.microsoft.com/office/drawing/2014/main" id="{FFA53E8B-1E1D-F92D-3811-026E44D4C8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30796" y="2332823"/>
            <a:ext cx="1943867" cy="19438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0ABE55-9884-7AFC-6EEA-17D1C0D33B53}"/>
              </a:ext>
            </a:extLst>
          </p:cNvPr>
          <p:cNvSpPr txBox="1"/>
          <p:nvPr/>
        </p:nvSpPr>
        <p:spPr>
          <a:xfrm>
            <a:off x="2117337" y="2920037"/>
            <a:ext cx="71959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u="sng" dirty="0">
                <a:solidFill>
                  <a:schemeClr val="tx1">
                    <a:lumMod val="85000"/>
                  </a:schemeClr>
                </a:solidFill>
              </a:rPr>
              <a:t>Web App Demo</a:t>
            </a:r>
          </a:p>
        </p:txBody>
      </p:sp>
    </p:spTree>
    <p:extLst>
      <p:ext uri="{BB962C8B-B14F-4D97-AF65-F5344CB8AC3E}">
        <p14:creationId xmlns:p14="http://schemas.microsoft.com/office/powerpoint/2010/main" val="1366958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9A747-2AA7-0B5C-1A47-B686A48CB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Placeholder 7" descr="abstract image">
            <a:extLst>
              <a:ext uri="{FF2B5EF4-FFF2-40B4-BE49-F238E27FC236}">
                <a16:creationId xmlns:a16="http://schemas.microsoft.com/office/drawing/2014/main" id="{910691C8-3871-2474-89C4-BD6A24DDBD8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FDB6454-EDD8-9ADB-31F9-1B67B749D3FC}"/>
              </a:ext>
            </a:extLst>
          </p:cNvPr>
          <p:cNvSpPr/>
          <p:nvPr/>
        </p:nvSpPr>
        <p:spPr>
          <a:xfrm>
            <a:off x="6311348" y="6122504"/>
            <a:ext cx="3518452" cy="73549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583FC0-E13B-EEBB-1863-E767D121A2F4}"/>
              </a:ext>
            </a:extLst>
          </p:cNvPr>
          <p:cNvSpPr txBox="1"/>
          <p:nvPr/>
        </p:nvSpPr>
        <p:spPr>
          <a:xfrm>
            <a:off x="139147" y="119269"/>
            <a:ext cx="11917017" cy="6609521"/>
          </a:xfrm>
          <a:prstGeom prst="rect">
            <a:avLst/>
          </a:prstGeom>
          <a:solidFill>
            <a:schemeClr val="bg1">
              <a:lumMod val="95000"/>
              <a:lumOff val="5000"/>
              <a:alpha val="70000"/>
            </a:schemeClr>
          </a:solidFill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4A81C-63C3-C8FB-2F56-70E2F84948F9}"/>
              </a:ext>
            </a:extLst>
          </p:cNvPr>
          <p:cNvSpPr txBox="1"/>
          <p:nvPr/>
        </p:nvSpPr>
        <p:spPr>
          <a:xfrm>
            <a:off x="495300" y="425316"/>
            <a:ext cx="83505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400" u="sng" dirty="0">
                <a:solidFill>
                  <a:schemeClr val="tx1">
                    <a:lumMod val="85000"/>
                  </a:schemeClr>
                </a:solidFill>
              </a:rPr>
              <a:t>Challenges &amp; Future Improvements</a:t>
            </a:r>
          </a:p>
        </p:txBody>
      </p:sp>
      <p:pic>
        <p:nvPicPr>
          <p:cNvPr id="4" name="Graphic 3" descr="Video camera outline">
            <a:extLst>
              <a:ext uri="{FF2B5EF4-FFF2-40B4-BE49-F238E27FC236}">
                <a16:creationId xmlns:a16="http://schemas.microsoft.com/office/drawing/2014/main" id="{C13F144D-9B4F-4994-F27C-65AA0058DB4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1979" y="2285964"/>
            <a:ext cx="2305076" cy="2305076"/>
          </a:xfrm>
          <a:prstGeom prst="rect">
            <a:avLst/>
          </a:prstGeom>
        </p:spPr>
      </p:pic>
      <p:pic>
        <p:nvPicPr>
          <p:cNvPr id="5" name="Graphic 4" descr="Clapper board outline">
            <a:extLst>
              <a:ext uri="{FF2B5EF4-FFF2-40B4-BE49-F238E27FC236}">
                <a16:creationId xmlns:a16="http://schemas.microsoft.com/office/drawing/2014/main" id="{2C943619-3B38-D35F-AEEC-2D653E8BF8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5193" y="4488817"/>
            <a:ext cx="1943867" cy="1943867"/>
          </a:xfrm>
          <a:prstGeom prst="rect">
            <a:avLst/>
          </a:prstGeom>
        </p:spPr>
      </p:pic>
      <p:pic>
        <p:nvPicPr>
          <p:cNvPr id="6" name="Graphic 5" descr="Lightbulb outline">
            <a:extLst>
              <a:ext uri="{FF2B5EF4-FFF2-40B4-BE49-F238E27FC236}">
                <a16:creationId xmlns:a16="http://schemas.microsoft.com/office/drawing/2014/main" id="{F9378162-C292-1E31-4408-53E1AFB95D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01979" y="191675"/>
            <a:ext cx="2210297" cy="22102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E3BF50-E885-C630-F1AE-10E555DBA5D9}"/>
              </a:ext>
            </a:extLst>
          </p:cNvPr>
          <p:cNvSpPr txBox="1"/>
          <p:nvPr/>
        </p:nvSpPr>
        <p:spPr>
          <a:xfrm>
            <a:off x="567015" y="1253417"/>
            <a:ext cx="80308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Web Scraping Data:</a:t>
            </a:r>
          </a:p>
          <a:p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Initial sleuthing through IMDb’s HTML to find the right elements and classes containing the data I wanted to extract.</a:t>
            </a:r>
          </a:p>
          <a:p>
            <a:pPr marL="285750" indent="-285750">
              <a:buFontTx/>
              <a:buChar char="-"/>
            </a:pPr>
            <a:r>
              <a:rPr lang="en-CA" dirty="0"/>
              <a:t>Handling Dynamically loaded content.</a:t>
            </a:r>
          </a:p>
          <a:p>
            <a:pPr marL="285750" indent="-285750">
              <a:buFontTx/>
              <a:buChar char="-"/>
            </a:pPr>
            <a:r>
              <a:rPr lang="en-CA" dirty="0"/>
              <a:t>Learning about the limits placed on web scraping. robots.txt and adding delays to limit how fast my web scraper was submitting requests.</a:t>
            </a:r>
          </a:p>
          <a:p>
            <a:pPr marL="285750" indent="-285750">
              <a:buFontTx/>
              <a:buChar char="-"/>
            </a:pPr>
            <a:endParaRPr lang="en-CA" dirty="0"/>
          </a:p>
          <a:p>
            <a:r>
              <a:rPr lang="en-CA" dirty="0"/>
              <a:t>Structure of Movie Awards on IMDb:</a:t>
            </a:r>
          </a:p>
          <a:p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So many different types of awards so the data was going to be to time consuming to parse and scrape.</a:t>
            </a:r>
          </a:p>
          <a:p>
            <a:endParaRPr lang="en-C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23B050-9CA3-2C2F-306E-BD1FF3B7F07E}"/>
              </a:ext>
            </a:extLst>
          </p:cNvPr>
          <p:cNvSpPr txBox="1"/>
          <p:nvPr/>
        </p:nvSpPr>
        <p:spPr>
          <a:xfrm>
            <a:off x="527272" y="4723874"/>
            <a:ext cx="80308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Implement User accounts and a recommendation algorithm:</a:t>
            </a:r>
          </a:p>
          <a:p>
            <a:endParaRPr lang="en-CA" dirty="0"/>
          </a:p>
          <a:p>
            <a:pPr marL="285750" indent="-285750">
              <a:buFontTx/>
              <a:buChar char="-"/>
            </a:pPr>
            <a:r>
              <a:rPr lang="en-CA" dirty="0"/>
              <a:t>Add user accounts system so they can keep track of watched movies, create a watchlist, and rate movies they have watched.</a:t>
            </a:r>
          </a:p>
          <a:p>
            <a:pPr marL="285750" indent="-285750">
              <a:buFontTx/>
              <a:buChar char="-"/>
            </a:pPr>
            <a:r>
              <a:rPr lang="en-CA" dirty="0"/>
              <a:t>Add TV Show Data</a:t>
            </a:r>
          </a:p>
          <a:p>
            <a:pPr marL="285750" indent="-285750">
              <a:buFontTx/>
              <a:buChar char="-"/>
            </a:pPr>
            <a:r>
              <a:rPr lang="en-CA" dirty="0"/>
              <a:t>Expand the depth of web crawling.</a:t>
            </a:r>
          </a:p>
        </p:txBody>
      </p:sp>
    </p:spTree>
    <p:extLst>
      <p:ext uri="{BB962C8B-B14F-4D97-AF65-F5344CB8AC3E}">
        <p14:creationId xmlns:p14="http://schemas.microsoft.com/office/powerpoint/2010/main" val="28729292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384</TotalTime>
  <Words>431</Words>
  <Application>Microsoft Office PowerPoint</Application>
  <PresentationFormat>Widescreen</PresentationFormat>
  <Paragraphs>85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Wingdings</vt:lpstr>
      <vt:lpstr>Custom</vt:lpstr>
      <vt:lpstr>Watchlist Wizard:  movie Database         Adrian Todd  CPSC 3660 Final Project  </vt:lpstr>
      <vt:lpstr>AGENDA</vt:lpstr>
      <vt:lpstr>PowerPoint Presentation</vt:lpstr>
      <vt:lpstr>System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Todd, Adrian</dc:creator>
  <cp:lastModifiedBy>Todd, Adrian</cp:lastModifiedBy>
  <cp:revision>2</cp:revision>
  <dcterms:created xsi:type="dcterms:W3CDTF">2025-03-31T16:36:31Z</dcterms:created>
  <dcterms:modified xsi:type="dcterms:W3CDTF">2025-04-04T18:54:33Z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