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67" r:id="rId18"/>
    <p:sldId id="271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04E9E5-9847-483F-8308-917491B0FA12}" v="77" dt="2022-12-04T15:51:15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2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9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0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0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3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9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3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2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0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5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44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3B2FD325-5CC0-078C-0069-2164D4F6B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8D5513-0B88-49C3-AE18-E0C75643D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/>
              <a:t>By Adrian Waldera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/>
              <a:t>05. December 2022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8DC0B4-700F-4484-B3DA-264ED237B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6075" y="2550612"/>
            <a:ext cx="5314950" cy="2286000"/>
          </a:xfrm>
        </p:spPr>
        <p:txBody>
          <a:bodyPr>
            <a:noAutofit/>
          </a:bodyPr>
          <a:lstStyle/>
          <a:p>
            <a:r>
              <a:rPr lang="en-US" sz="4400"/>
              <a:t>Create MTG Trading Card Database By Crawler</a:t>
            </a:r>
            <a:endParaRPr lang="de-DE" sz="4400"/>
          </a:p>
        </p:txBody>
      </p:sp>
    </p:spTree>
    <p:extLst>
      <p:ext uri="{BB962C8B-B14F-4D97-AF65-F5344CB8AC3E}">
        <p14:creationId xmlns:p14="http://schemas.microsoft.com/office/powerpoint/2010/main" val="3600788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EAC7DEAA-3466-45E3-8820-72B503B488ED}"/>
              </a:ext>
            </a:extLst>
          </p:cNvPr>
          <p:cNvSpPr/>
          <p:nvPr/>
        </p:nvSpPr>
        <p:spPr>
          <a:xfrm>
            <a:off x="314960" y="5529176"/>
            <a:ext cx="2387600" cy="102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9B2C26-C502-4B6C-8210-FD64FB52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4. Data Model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190D8CA-3163-4488-A153-CBF55C217803}"/>
              </a:ext>
            </a:extLst>
          </p:cNvPr>
          <p:cNvSpPr/>
          <p:nvPr/>
        </p:nvSpPr>
        <p:spPr>
          <a:xfrm>
            <a:off x="6998316" y="2082800"/>
            <a:ext cx="3625516" cy="4122821"/>
          </a:xfrm>
          <a:prstGeom prst="rect">
            <a:avLst/>
          </a:prstGeom>
          <a:noFill/>
          <a:ln w="762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7131D47-2AE2-4C3C-9501-39E9D54977F6}"/>
              </a:ext>
            </a:extLst>
          </p:cNvPr>
          <p:cNvSpPr/>
          <p:nvPr/>
        </p:nvSpPr>
        <p:spPr>
          <a:xfrm>
            <a:off x="1281980" y="3099574"/>
            <a:ext cx="1447800" cy="5207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Website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54038E-AD30-47C8-BE12-BC62D89CEAD7}"/>
              </a:ext>
            </a:extLst>
          </p:cNvPr>
          <p:cNvSpPr txBox="1"/>
          <p:nvPr/>
        </p:nvSpPr>
        <p:spPr>
          <a:xfrm>
            <a:off x="7062038" y="2159000"/>
            <a:ext cx="231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airflow container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2450F58-EAD1-4E7C-8363-A7738916372C}"/>
              </a:ext>
            </a:extLst>
          </p:cNvPr>
          <p:cNvSpPr/>
          <p:nvPr/>
        </p:nvSpPr>
        <p:spPr>
          <a:xfrm>
            <a:off x="7314480" y="3001484"/>
            <a:ext cx="2993189" cy="5207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/user/airflow/airflow/dags/libs/crawler.py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7FAE83C-A36D-452B-A1BD-9F68EA78F040}"/>
              </a:ext>
            </a:extLst>
          </p:cNvPr>
          <p:cNvSpPr/>
          <p:nvPr/>
        </p:nvSpPr>
        <p:spPr>
          <a:xfrm>
            <a:off x="7314479" y="4968038"/>
            <a:ext cx="2993189" cy="5207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/user/airflow/mtg/*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CE071A96-A88F-406C-93C7-8215DE1DD84A}"/>
              </a:ext>
            </a:extLst>
          </p:cNvPr>
          <p:cNvCxnSpPr>
            <a:cxnSpLocks/>
            <a:stCxn id="7" idx="0"/>
            <a:endCxn id="5" idx="0"/>
          </p:cNvCxnSpPr>
          <p:nvPr/>
        </p:nvCxnSpPr>
        <p:spPr>
          <a:xfrm rot="16200000" flipH="1" flipV="1">
            <a:off x="5359433" y="-352069"/>
            <a:ext cx="98090" cy="6805195"/>
          </a:xfrm>
          <a:prstGeom prst="bentConnector3">
            <a:avLst>
              <a:gd name="adj1" fmla="val -233051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8F28ED6A-CE47-4E16-8534-25E62A2AB528}"/>
              </a:ext>
            </a:extLst>
          </p:cNvPr>
          <p:cNvCxnSpPr>
            <a:cxnSpLocks/>
            <a:stCxn id="5" idx="2"/>
            <a:endCxn id="7" idx="2"/>
          </p:cNvCxnSpPr>
          <p:nvPr/>
        </p:nvCxnSpPr>
        <p:spPr>
          <a:xfrm rot="5400000" flipH="1" flipV="1">
            <a:off x="5359432" y="168631"/>
            <a:ext cx="98090" cy="6805195"/>
          </a:xfrm>
          <a:prstGeom prst="bentConnector3">
            <a:avLst>
              <a:gd name="adj1" fmla="val -233051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ml-dokument - Kostenlose computer Icons">
            <a:extLst>
              <a:ext uri="{FF2B5EF4-FFF2-40B4-BE49-F238E27FC236}">
                <a16:creationId xmlns:a16="http://schemas.microsoft.com/office/drawing/2014/main" id="{06AEE5A5-680F-472C-875A-70EE41E17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701" y="3522182"/>
            <a:ext cx="707598" cy="70759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7" name="Picture 2" descr="Html-dokument - Kostenlose computer Icons">
            <a:extLst>
              <a:ext uri="{FF2B5EF4-FFF2-40B4-BE49-F238E27FC236}">
                <a16:creationId xmlns:a16="http://schemas.microsoft.com/office/drawing/2014/main" id="{DFFF5D2F-7384-4001-8F8B-C0542152E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61" y="3522182"/>
            <a:ext cx="707598" cy="70759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8" name="Picture 2" descr="Html-dokument - Kostenlose computer Icons">
            <a:extLst>
              <a:ext uri="{FF2B5EF4-FFF2-40B4-BE49-F238E27FC236}">
                <a16:creationId xmlns:a16="http://schemas.microsoft.com/office/drawing/2014/main" id="{3A4EC562-3BBB-4A84-BDEB-3F500DDB9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221" y="3517993"/>
            <a:ext cx="707598" cy="707598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A442B2A-7456-4D46-A83E-4B53527A7968}"/>
              </a:ext>
            </a:extLst>
          </p:cNvPr>
          <p:cNvCxnSpPr/>
          <p:nvPr/>
        </p:nvCxnSpPr>
        <p:spPr>
          <a:xfrm>
            <a:off x="9352496" y="3517992"/>
            <a:ext cx="19605" cy="14635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D35735B-F9F6-40ED-92B1-724B3C2F7D39}"/>
              </a:ext>
            </a:extLst>
          </p:cNvPr>
          <p:cNvSpPr/>
          <p:nvPr/>
        </p:nvSpPr>
        <p:spPr>
          <a:xfrm>
            <a:off x="762000" y="6115050"/>
            <a:ext cx="257175" cy="2667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EF563CA9-A29A-44F8-A483-406919C3C295}"/>
              </a:ext>
            </a:extLst>
          </p:cNvPr>
          <p:cNvSpPr/>
          <p:nvPr/>
        </p:nvSpPr>
        <p:spPr>
          <a:xfrm>
            <a:off x="1411205" y="6115050"/>
            <a:ext cx="257175" cy="2667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852DBE3-17BD-449D-812C-F56C75E1EEA2}"/>
              </a:ext>
            </a:extLst>
          </p:cNvPr>
          <p:cNvSpPr/>
          <p:nvPr/>
        </p:nvSpPr>
        <p:spPr>
          <a:xfrm>
            <a:off x="2060410" y="6115050"/>
            <a:ext cx="257175" cy="2667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00" name="Picture 4" descr="CSV File Icon Outline - Icon Shop - Download free icons for commercial use">
            <a:extLst>
              <a:ext uri="{FF2B5EF4-FFF2-40B4-BE49-F238E27FC236}">
                <a16:creationId xmlns:a16="http://schemas.microsoft.com/office/drawing/2014/main" id="{87F2B081-8083-4A59-9FC0-B5DD50E73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619" y="3876096"/>
            <a:ext cx="634963" cy="63496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2F7D9C57-F228-4EF3-9479-84A19FC3E458}"/>
              </a:ext>
            </a:extLst>
          </p:cNvPr>
          <p:cNvSpPr txBox="1"/>
          <p:nvPr/>
        </p:nvSpPr>
        <p:spPr>
          <a:xfrm>
            <a:off x="386785" y="5593809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chronological order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8268789-B516-432F-9C6B-F73DE333ACD3}"/>
              </a:ext>
            </a:extLst>
          </p:cNvPr>
          <p:cNvSpPr txBox="1"/>
          <p:nvPr/>
        </p:nvSpPr>
        <p:spPr>
          <a:xfrm>
            <a:off x="499196" y="6057496"/>
            <a:ext cx="32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1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78CFDB9-779A-4D3E-83AA-29F7C8B0D3E4}"/>
              </a:ext>
            </a:extLst>
          </p:cNvPr>
          <p:cNvSpPr txBox="1"/>
          <p:nvPr/>
        </p:nvSpPr>
        <p:spPr>
          <a:xfrm>
            <a:off x="1120105" y="6057496"/>
            <a:ext cx="39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2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37D9F72-8A06-4DCB-8425-E40A80EE6605}"/>
              </a:ext>
            </a:extLst>
          </p:cNvPr>
          <p:cNvSpPr txBox="1"/>
          <p:nvPr/>
        </p:nvSpPr>
        <p:spPr>
          <a:xfrm>
            <a:off x="1763465" y="6066855"/>
            <a:ext cx="39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1757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B2C26-C502-4B6C-8210-FD64FB52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4. Data Model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190D8CA-3163-4488-A153-CBF55C217803}"/>
              </a:ext>
            </a:extLst>
          </p:cNvPr>
          <p:cNvSpPr/>
          <p:nvPr/>
        </p:nvSpPr>
        <p:spPr>
          <a:xfrm>
            <a:off x="1129630" y="2647950"/>
            <a:ext cx="3525305" cy="2617537"/>
          </a:xfrm>
          <a:prstGeom prst="rect">
            <a:avLst/>
          </a:prstGeom>
          <a:noFill/>
          <a:ln w="762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54038E-AD30-47C8-BE12-BC62D89CEAD7}"/>
              </a:ext>
            </a:extLst>
          </p:cNvPr>
          <p:cNvSpPr txBox="1"/>
          <p:nvPr/>
        </p:nvSpPr>
        <p:spPr>
          <a:xfrm>
            <a:off x="1193352" y="2724150"/>
            <a:ext cx="231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airflow container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7FAE83C-A36D-452B-A1BD-9F68EA78F040}"/>
              </a:ext>
            </a:extLst>
          </p:cNvPr>
          <p:cNvSpPr/>
          <p:nvPr/>
        </p:nvSpPr>
        <p:spPr>
          <a:xfrm>
            <a:off x="1429751" y="3733800"/>
            <a:ext cx="2993189" cy="5207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/user/airflow/mtg/*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B0F4EC1-A874-4174-80F6-B293E61DB7B9}"/>
              </a:ext>
            </a:extLst>
          </p:cNvPr>
          <p:cNvSpPr/>
          <p:nvPr/>
        </p:nvSpPr>
        <p:spPr>
          <a:xfrm>
            <a:off x="7492393" y="2647950"/>
            <a:ext cx="3525305" cy="2617537"/>
          </a:xfrm>
          <a:prstGeom prst="rect">
            <a:avLst/>
          </a:prstGeom>
          <a:noFill/>
          <a:ln w="762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59955CF-B807-4B01-B3B5-5FC823E0B4B7}"/>
              </a:ext>
            </a:extLst>
          </p:cNvPr>
          <p:cNvSpPr txBox="1"/>
          <p:nvPr/>
        </p:nvSpPr>
        <p:spPr>
          <a:xfrm>
            <a:off x="7556115" y="2724150"/>
            <a:ext cx="231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hadoop container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05D3C6E-233F-40FC-8D7E-E39BF8CBAF73}"/>
              </a:ext>
            </a:extLst>
          </p:cNvPr>
          <p:cNvSpPr/>
          <p:nvPr/>
        </p:nvSpPr>
        <p:spPr>
          <a:xfrm>
            <a:off x="7792514" y="3733800"/>
            <a:ext cx="2993189" cy="5207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/user/hadoop/mtg/*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6DD81FF-4856-4E51-A45D-56DC45478072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4422940" y="3994150"/>
            <a:ext cx="3369574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 descr="CSV File Icon Outline - Icon Shop - Download free icons for commercial use">
            <a:extLst>
              <a:ext uri="{FF2B5EF4-FFF2-40B4-BE49-F238E27FC236}">
                <a16:creationId xmlns:a16="http://schemas.microsoft.com/office/drawing/2014/main" id="{E18661BA-98F8-4CC0-9C83-2D41CBA9B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317" y="3676668"/>
            <a:ext cx="634963" cy="63496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162542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EAC7DEAA-3466-45E3-8820-72B503B488ED}"/>
              </a:ext>
            </a:extLst>
          </p:cNvPr>
          <p:cNvSpPr/>
          <p:nvPr/>
        </p:nvSpPr>
        <p:spPr>
          <a:xfrm>
            <a:off x="314960" y="5529176"/>
            <a:ext cx="2387600" cy="102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9B2C26-C502-4B6C-8210-FD64FB52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4. Data Model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D35735B-F9F6-40ED-92B1-724B3C2F7D39}"/>
              </a:ext>
            </a:extLst>
          </p:cNvPr>
          <p:cNvSpPr/>
          <p:nvPr/>
        </p:nvSpPr>
        <p:spPr>
          <a:xfrm>
            <a:off x="1160047" y="6125224"/>
            <a:ext cx="257175" cy="2667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EF563CA9-A29A-44F8-A483-406919C3C295}"/>
              </a:ext>
            </a:extLst>
          </p:cNvPr>
          <p:cNvSpPr/>
          <p:nvPr/>
        </p:nvSpPr>
        <p:spPr>
          <a:xfrm>
            <a:off x="1809252" y="6125224"/>
            <a:ext cx="257175" cy="2667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F7D9C57-F228-4EF3-9479-84A19FC3E458}"/>
              </a:ext>
            </a:extLst>
          </p:cNvPr>
          <p:cNvSpPr txBox="1"/>
          <p:nvPr/>
        </p:nvSpPr>
        <p:spPr>
          <a:xfrm>
            <a:off x="386785" y="5593809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chronological order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8268789-B516-432F-9C6B-F73DE333ACD3}"/>
              </a:ext>
            </a:extLst>
          </p:cNvPr>
          <p:cNvSpPr txBox="1"/>
          <p:nvPr/>
        </p:nvSpPr>
        <p:spPr>
          <a:xfrm>
            <a:off x="897243" y="6067670"/>
            <a:ext cx="32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1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78CFDB9-779A-4D3E-83AA-29F7C8B0D3E4}"/>
              </a:ext>
            </a:extLst>
          </p:cNvPr>
          <p:cNvSpPr txBox="1"/>
          <p:nvPr/>
        </p:nvSpPr>
        <p:spPr>
          <a:xfrm>
            <a:off x="1518152" y="6067670"/>
            <a:ext cx="39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2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B0F4EC1-A874-4174-80F6-B293E61DB7B9}"/>
              </a:ext>
            </a:extLst>
          </p:cNvPr>
          <p:cNvSpPr/>
          <p:nvPr/>
        </p:nvSpPr>
        <p:spPr>
          <a:xfrm>
            <a:off x="505326" y="2386213"/>
            <a:ext cx="3525305" cy="2617537"/>
          </a:xfrm>
          <a:prstGeom prst="rect">
            <a:avLst/>
          </a:prstGeom>
          <a:noFill/>
          <a:ln w="762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59955CF-B807-4B01-B3B5-5FC823E0B4B7}"/>
              </a:ext>
            </a:extLst>
          </p:cNvPr>
          <p:cNvSpPr txBox="1"/>
          <p:nvPr/>
        </p:nvSpPr>
        <p:spPr>
          <a:xfrm>
            <a:off x="569048" y="2462413"/>
            <a:ext cx="231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hadoop container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05D3C6E-233F-40FC-8D7E-E39BF8CBAF73}"/>
              </a:ext>
            </a:extLst>
          </p:cNvPr>
          <p:cNvSpPr/>
          <p:nvPr/>
        </p:nvSpPr>
        <p:spPr>
          <a:xfrm>
            <a:off x="1059116" y="3472062"/>
            <a:ext cx="2452436" cy="5207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/user/hadoop/mtg/*</a:t>
            </a:r>
          </a:p>
        </p:txBody>
      </p:sp>
      <p:pic>
        <p:nvPicPr>
          <p:cNvPr id="1026" name="Picture 2" descr="MySQL – Wikipedia">
            <a:extLst>
              <a:ext uri="{FF2B5EF4-FFF2-40B4-BE49-F238E27FC236}">
                <a16:creationId xmlns:a16="http://schemas.microsoft.com/office/drawing/2014/main" id="{1FAF75CA-E9C3-4D65-98CF-E4DED69AB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980" y="3249404"/>
            <a:ext cx="1393346" cy="96601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6FD3F9A0-5A21-4697-A724-52800F533ABC}"/>
              </a:ext>
            </a:extLst>
          </p:cNvPr>
          <p:cNvSpPr/>
          <p:nvPr/>
        </p:nvSpPr>
        <p:spPr>
          <a:xfrm>
            <a:off x="4809948" y="2386212"/>
            <a:ext cx="3525305" cy="2617537"/>
          </a:xfrm>
          <a:prstGeom prst="rect">
            <a:avLst/>
          </a:prstGeom>
          <a:noFill/>
          <a:ln w="762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80B5265-4A92-426B-B177-24A5A0EC0DAE}"/>
              </a:ext>
            </a:extLst>
          </p:cNvPr>
          <p:cNvSpPr txBox="1"/>
          <p:nvPr/>
        </p:nvSpPr>
        <p:spPr>
          <a:xfrm>
            <a:off x="4873670" y="2462412"/>
            <a:ext cx="231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airflow container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2D44C53-A984-4AA4-90F0-4393C65FD8A4}"/>
              </a:ext>
            </a:extLst>
          </p:cNvPr>
          <p:cNvSpPr/>
          <p:nvPr/>
        </p:nvSpPr>
        <p:spPr>
          <a:xfrm>
            <a:off x="5110069" y="3472062"/>
            <a:ext cx="2993189" cy="5207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/user/airflow/airflow/dags/libs/HiveToMySQL.py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1199B05-E474-4F06-A730-077BAA5EF234}"/>
              </a:ext>
            </a:extLst>
          </p:cNvPr>
          <p:cNvCxnSpPr>
            <a:cxnSpLocks/>
            <a:stCxn id="25" idx="3"/>
            <a:endCxn id="22" idx="1"/>
          </p:cNvCxnSpPr>
          <p:nvPr/>
        </p:nvCxnSpPr>
        <p:spPr>
          <a:xfrm>
            <a:off x="3511552" y="3732412"/>
            <a:ext cx="1598517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521E9F7-5EB5-4530-9123-C126A93B1A85}"/>
              </a:ext>
            </a:extLst>
          </p:cNvPr>
          <p:cNvSpPr/>
          <p:nvPr/>
        </p:nvSpPr>
        <p:spPr>
          <a:xfrm>
            <a:off x="9114570" y="2386212"/>
            <a:ext cx="2507078" cy="2617537"/>
          </a:xfrm>
          <a:prstGeom prst="rect">
            <a:avLst/>
          </a:prstGeom>
          <a:noFill/>
          <a:ln w="762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7CC45BA-3247-4FC5-A90E-27B9E126E4DF}"/>
              </a:ext>
            </a:extLst>
          </p:cNvPr>
          <p:cNvSpPr txBox="1"/>
          <p:nvPr/>
        </p:nvSpPr>
        <p:spPr>
          <a:xfrm>
            <a:off x="9213077" y="2459873"/>
            <a:ext cx="231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mysql container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89B13CF-E245-4EC8-B7A0-70DCA691BB66}"/>
              </a:ext>
            </a:extLst>
          </p:cNvPr>
          <p:cNvCxnSpPr>
            <a:cxnSpLocks/>
            <a:stCxn id="22" idx="3"/>
            <a:endCxn id="1026" idx="1"/>
          </p:cNvCxnSpPr>
          <p:nvPr/>
        </p:nvCxnSpPr>
        <p:spPr>
          <a:xfrm>
            <a:off x="8103258" y="3732412"/>
            <a:ext cx="1676722" cy="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78694362-2C64-4F7B-8FFD-7AF591292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912" y="3095369"/>
            <a:ext cx="997311" cy="89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871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B2C26-C502-4B6C-8210-FD64FB52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4. Data Model</a:t>
            </a:r>
          </a:p>
        </p:txBody>
      </p:sp>
      <p:pic>
        <p:nvPicPr>
          <p:cNvPr id="1026" name="Picture 2" descr="MySQL – Wikipedia">
            <a:extLst>
              <a:ext uri="{FF2B5EF4-FFF2-40B4-BE49-F238E27FC236}">
                <a16:creationId xmlns:a16="http://schemas.microsoft.com/office/drawing/2014/main" id="{1FAF75CA-E9C3-4D65-98CF-E4DED69AB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67" y="3314291"/>
            <a:ext cx="1393346" cy="96601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7" name="Rechteck 36">
            <a:extLst>
              <a:ext uri="{FF2B5EF4-FFF2-40B4-BE49-F238E27FC236}">
                <a16:creationId xmlns:a16="http://schemas.microsoft.com/office/drawing/2014/main" id="{2521E9F7-5EB5-4530-9123-C126A93B1A85}"/>
              </a:ext>
            </a:extLst>
          </p:cNvPr>
          <p:cNvSpPr/>
          <p:nvPr/>
        </p:nvSpPr>
        <p:spPr>
          <a:xfrm>
            <a:off x="1160047" y="2286000"/>
            <a:ext cx="2507078" cy="2921000"/>
          </a:xfrm>
          <a:prstGeom prst="rect">
            <a:avLst/>
          </a:prstGeom>
          <a:noFill/>
          <a:ln w="762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7CC45BA-3247-4FC5-A90E-27B9E126E4DF}"/>
              </a:ext>
            </a:extLst>
          </p:cNvPr>
          <p:cNvSpPr txBox="1"/>
          <p:nvPr/>
        </p:nvSpPr>
        <p:spPr>
          <a:xfrm>
            <a:off x="1258554" y="2359661"/>
            <a:ext cx="231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mysql container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602EC7A-E2F6-42B7-B7C0-1B46717F2728}"/>
              </a:ext>
            </a:extLst>
          </p:cNvPr>
          <p:cNvSpPr/>
          <p:nvPr/>
        </p:nvSpPr>
        <p:spPr>
          <a:xfrm>
            <a:off x="4791577" y="2294021"/>
            <a:ext cx="3498982" cy="2921000"/>
          </a:xfrm>
          <a:prstGeom prst="rect">
            <a:avLst/>
          </a:prstGeom>
          <a:noFill/>
          <a:ln w="762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4C73ACD-A690-4E9B-9B62-4BF7AA377D7F}"/>
              </a:ext>
            </a:extLst>
          </p:cNvPr>
          <p:cNvSpPr txBox="1"/>
          <p:nvPr/>
        </p:nvSpPr>
        <p:spPr>
          <a:xfrm>
            <a:off x="4890085" y="2367682"/>
            <a:ext cx="320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frontend container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47E88FC-0FBD-491F-B076-B935D1A72B5C}"/>
              </a:ext>
            </a:extLst>
          </p:cNvPr>
          <p:cNvSpPr/>
          <p:nvPr/>
        </p:nvSpPr>
        <p:spPr>
          <a:xfrm>
            <a:off x="5076824" y="2916321"/>
            <a:ext cx="2943225" cy="5207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/webfrontend/frontend.py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3816F67-4594-426D-BB5A-9F20920BC97E}"/>
              </a:ext>
            </a:extLst>
          </p:cNvPr>
          <p:cNvSpPr/>
          <p:nvPr/>
        </p:nvSpPr>
        <p:spPr>
          <a:xfrm>
            <a:off x="5314850" y="4261014"/>
            <a:ext cx="2452436" cy="5207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/webfrontend/MySQLHandler.py</a:t>
            </a:r>
          </a:p>
        </p:txBody>
      </p:sp>
      <p:cxnSp>
        <p:nvCxnSpPr>
          <p:cNvPr id="4" name="Verbinder: gewinkelt 3">
            <a:extLst>
              <a:ext uri="{FF2B5EF4-FFF2-40B4-BE49-F238E27FC236}">
                <a16:creationId xmlns:a16="http://schemas.microsoft.com/office/drawing/2014/main" id="{43756BE2-88C6-4EBA-94A1-F6F5B06C0FDF}"/>
              </a:ext>
            </a:extLst>
          </p:cNvPr>
          <p:cNvCxnSpPr>
            <a:cxnSpLocks/>
            <a:stCxn id="31" idx="1"/>
            <a:endCxn id="1026" idx="0"/>
          </p:cNvCxnSpPr>
          <p:nvPr/>
        </p:nvCxnSpPr>
        <p:spPr>
          <a:xfrm rot="10800000">
            <a:off x="2410840" y="3314292"/>
            <a:ext cx="2904010" cy="1207073"/>
          </a:xfrm>
          <a:prstGeom prst="bentConnector4">
            <a:avLst>
              <a:gd name="adj1" fmla="val 38005"/>
              <a:gd name="adj2" fmla="val 118938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96A3BFE3-2BCC-45BE-BEB0-7A1D4C0C51E1}"/>
              </a:ext>
            </a:extLst>
          </p:cNvPr>
          <p:cNvCxnSpPr>
            <a:cxnSpLocks/>
            <a:stCxn id="1026" idx="2"/>
            <a:endCxn id="31" idx="2"/>
          </p:cNvCxnSpPr>
          <p:nvPr/>
        </p:nvCxnSpPr>
        <p:spPr>
          <a:xfrm rot="16200000" flipH="1">
            <a:off x="4225252" y="2465897"/>
            <a:ext cx="501405" cy="4130228"/>
          </a:xfrm>
          <a:prstGeom prst="bentConnector3">
            <a:avLst>
              <a:gd name="adj1" fmla="val 145592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F98AF31F-F2D2-42DE-A828-E29BEBF1891F}"/>
              </a:ext>
            </a:extLst>
          </p:cNvPr>
          <p:cNvSpPr/>
          <p:nvPr/>
        </p:nvSpPr>
        <p:spPr>
          <a:xfrm>
            <a:off x="9415011" y="3128712"/>
            <a:ext cx="2452436" cy="12516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>
                <a:solidFill>
                  <a:schemeClr val="bg1"/>
                </a:solidFill>
              </a:rPr>
              <a:t>website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3A5DDB02-A6C5-46D3-85D8-1972718BA2A1}"/>
              </a:ext>
            </a:extLst>
          </p:cNvPr>
          <p:cNvCxnSpPr>
            <a:cxnSpLocks/>
          </p:cNvCxnSpPr>
          <p:nvPr/>
        </p:nvCxnSpPr>
        <p:spPr>
          <a:xfrm>
            <a:off x="6096000" y="3437021"/>
            <a:ext cx="0" cy="82399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DC868C5C-BC06-457A-A121-B05A81E772CA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>
            <a:off x="8020049" y="3176671"/>
            <a:ext cx="1394962" cy="577850"/>
          </a:xfrm>
          <a:prstGeom prst="bentConnector3">
            <a:avLst/>
          </a:prstGeom>
          <a:ln w="57150">
            <a:solidFill>
              <a:schemeClr val="tx1">
                <a:lumMod val="9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5B4D415E-13BC-4805-9D6E-C29D99A1D2F3}"/>
              </a:ext>
            </a:extLst>
          </p:cNvPr>
          <p:cNvCxnSpPr>
            <a:cxnSpLocks/>
          </p:cNvCxnSpPr>
          <p:nvPr/>
        </p:nvCxnSpPr>
        <p:spPr>
          <a:xfrm flipV="1">
            <a:off x="7004685" y="3456315"/>
            <a:ext cx="0" cy="8046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1549912D-B165-486D-B756-930F16AC2DF4}"/>
              </a:ext>
            </a:extLst>
          </p:cNvPr>
          <p:cNvSpPr/>
          <p:nvPr/>
        </p:nvSpPr>
        <p:spPr>
          <a:xfrm>
            <a:off x="314959" y="5529176"/>
            <a:ext cx="3012441" cy="102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337E38C-0556-4AAB-8F62-8F09472FCAE0}"/>
              </a:ext>
            </a:extLst>
          </p:cNvPr>
          <p:cNvSpPr/>
          <p:nvPr/>
        </p:nvSpPr>
        <p:spPr>
          <a:xfrm>
            <a:off x="762000" y="6115050"/>
            <a:ext cx="257175" cy="2667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89D45B5F-680F-4EC5-BB39-C5F19189D40B}"/>
              </a:ext>
            </a:extLst>
          </p:cNvPr>
          <p:cNvSpPr/>
          <p:nvPr/>
        </p:nvSpPr>
        <p:spPr>
          <a:xfrm>
            <a:off x="1411205" y="6115050"/>
            <a:ext cx="257175" cy="2667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9A5C471B-3850-494A-AC8E-1ACDF6DB8CF0}"/>
              </a:ext>
            </a:extLst>
          </p:cNvPr>
          <p:cNvSpPr/>
          <p:nvPr/>
        </p:nvSpPr>
        <p:spPr>
          <a:xfrm>
            <a:off x="2060410" y="6115050"/>
            <a:ext cx="257175" cy="2667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E0AE8FB4-F49C-486D-AAAD-F4DC757ED595}"/>
              </a:ext>
            </a:extLst>
          </p:cNvPr>
          <p:cNvSpPr txBox="1"/>
          <p:nvPr/>
        </p:nvSpPr>
        <p:spPr>
          <a:xfrm>
            <a:off x="499196" y="6057496"/>
            <a:ext cx="32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1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E5E15FC7-1520-43E4-9B8F-AF9E22BDEF43}"/>
              </a:ext>
            </a:extLst>
          </p:cNvPr>
          <p:cNvSpPr txBox="1"/>
          <p:nvPr/>
        </p:nvSpPr>
        <p:spPr>
          <a:xfrm>
            <a:off x="1120105" y="6057496"/>
            <a:ext cx="39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2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FF63BA96-1C89-45E1-9D2B-335842325423}"/>
              </a:ext>
            </a:extLst>
          </p:cNvPr>
          <p:cNvSpPr txBox="1"/>
          <p:nvPr/>
        </p:nvSpPr>
        <p:spPr>
          <a:xfrm>
            <a:off x="1763465" y="6066855"/>
            <a:ext cx="39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3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F1FA644F-19B6-4583-805C-535D97F3FAF0}"/>
              </a:ext>
            </a:extLst>
          </p:cNvPr>
          <p:cNvSpPr txBox="1"/>
          <p:nvPr/>
        </p:nvSpPr>
        <p:spPr>
          <a:xfrm>
            <a:off x="683730" y="5594990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chronological order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1A50FA80-68B4-4676-95B9-4AC1B3142E03}"/>
              </a:ext>
            </a:extLst>
          </p:cNvPr>
          <p:cNvSpPr/>
          <p:nvPr/>
        </p:nvSpPr>
        <p:spPr>
          <a:xfrm>
            <a:off x="2715226" y="6103574"/>
            <a:ext cx="257175" cy="2667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C3223BE-9EAA-481F-9367-C65FB577D2B7}"/>
              </a:ext>
            </a:extLst>
          </p:cNvPr>
          <p:cNvSpPr txBox="1"/>
          <p:nvPr/>
        </p:nvSpPr>
        <p:spPr>
          <a:xfrm>
            <a:off x="2418281" y="6055379"/>
            <a:ext cx="39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4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0B23225F-D7F0-4810-A788-BFD45F886660}"/>
              </a:ext>
            </a:extLst>
          </p:cNvPr>
          <p:cNvSpPr txBox="1"/>
          <p:nvPr/>
        </p:nvSpPr>
        <p:spPr>
          <a:xfrm>
            <a:off x="9900166" y="2728993"/>
            <a:ext cx="320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0.0.0.0:5000</a:t>
            </a:r>
          </a:p>
        </p:txBody>
      </p:sp>
    </p:spTree>
    <p:extLst>
      <p:ext uri="{BB962C8B-B14F-4D97-AF65-F5344CB8AC3E}">
        <p14:creationId xmlns:p14="http://schemas.microsoft.com/office/powerpoint/2010/main" val="126654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eeform: Shape 205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050" name="Picture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5163E7AB-BA64-428F-AB37-BA7CF2FA24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4" r="5347" b="1"/>
          <a:stretch/>
        </p:blipFill>
        <p:spPr bwMode="auto">
          <a:xfrm>
            <a:off x="20" y="10"/>
            <a:ext cx="1220722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26C2F60D-36DC-4E6D-8544-3562BBABA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116827" y="1782827"/>
            <a:ext cx="4332910" cy="5817436"/>
          </a:xfrm>
          <a:custGeom>
            <a:avLst/>
            <a:gdLst>
              <a:gd name="connsiteX0" fmla="*/ 3175347 w 4332910"/>
              <a:gd name="connsiteY0" fmla="*/ 710 h 5817436"/>
              <a:gd name="connsiteX1" fmla="*/ 3972229 w 4332910"/>
              <a:gd name="connsiteY1" fmla="*/ 94304 h 5817436"/>
              <a:gd name="connsiteX2" fmla="*/ 4332910 w 4332910"/>
              <a:gd name="connsiteY2" fmla="*/ 180296 h 5817436"/>
              <a:gd name="connsiteX3" fmla="*/ 4332910 w 4332910"/>
              <a:gd name="connsiteY3" fmla="*/ 5817436 h 5817436"/>
              <a:gd name="connsiteX4" fmla="*/ 1006557 w 4332910"/>
              <a:gd name="connsiteY4" fmla="*/ 5817436 h 5817436"/>
              <a:gd name="connsiteX5" fmla="*/ 866510 w 4332910"/>
              <a:gd name="connsiteY5" fmla="*/ 5609583 h 5817436"/>
              <a:gd name="connsiteX6" fmla="*/ 351747 w 4332910"/>
              <a:gd name="connsiteY6" fmla="*/ 2263621 h 5817436"/>
              <a:gd name="connsiteX7" fmla="*/ 1381666 w 4332910"/>
              <a:gd name="connsiteY7" fmla="*/ 845238 h 5817436"/>
              <a:gd name="connsiteX8" fmla="*/ 2751595 w 4332910"/>
              <a:gd name="connsiteY8" fmla="*/ 47742 h 5817436"/>
              <a:gd name="connsiteX9" fmla="*/ 3175347 w 4332910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291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2910" y="180296"/>
                </a:lnTo>
                <a:lnTo>
                  <a:pt x="433291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FCFFC7D5-8758-4C87-A839-9FF78F54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117358">
            <a:off x="6005381" y="2073697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9B2C26-C502-4B6C-8210-FD64FB52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00" y="4108629"/>
            <a:ext cx="4305300" cy="13803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Demo of the frontend</a:t>
            </a:r>
          </a:p>
        </p:txBody>
      </p:sp>
    </p:spTree>
    <p:extLst>
      <p:ext uri="{BB962C8B-B14F-4D97-AF65-F5344CB8AC3E}">
        <p14:creationId xmlns:p14="http://schemas.microsoft.com/office/powerpoint/2010/main" val="1786504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D005F-B8FA-456C-8B87-686F1CEF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80457D-F09C-4559-B7EE-5315BB6BA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/>
              <a:t>Images:</a:t>
            </a:r>
          </a:p>
          <a:p>
            <a:r>
              <a:rPr lang="de-DE"/>
              <a:t>https://cdn-icons-png.flaticon.com/512/103/103077.png</a:t>
            </a:r>
          </a:p>
          <a:p>
            <a:r>
              <a:rPr lang="de-DE"/>
              <a:t>https://freeiconshop.com/wp-content/uploads/edd/csv-outline.png</a:t>
            </a:r>
          </a:p>
          <a:p>
            <a:r>
              <a:rPr lang="de-DE"/>
              <a:t>https://upload.wikimedia.org/wikipedia/de/thumb/d/dd/MySQL_logo.svg/1200px-MySQL_logo.svg.png</a:t>
            </a:r>
          </a:p>
          <a:p>
            <a:r>
              <a:rPr lang="de-DE"/>
              <a:t>https://upload.wikimedia.org/wikipedia/commons/thumb/b/bb/Apache_Hive_logo.svg/1138px-Apache_Hive_logo.svg.png</a:t>
            </a:r>
          </a:p>
        </p:txBody>
      </p:sp>
    </p:spTree>
    <p:extLst>
      <p:ext uri="{BB962C8B-B14F-4D97-AF65-F5344CB8AC3E}">
        <p14:creationId xmlns:p14="http://schemas.microsoft.com/office/powerpoint/2010/main" val="280325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ECA65-491D-4E65-9C26-5FA6786F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6DFACE-848F-49A2-9863-5E146626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de-DE"/>
              <a:t>Start of the ETL workflow</a:t>
            </a:r>
          </a:p>
          <a:p>
            <a:pPr marL="514350" indent="-514350">
              <a:buAutoNum type="arabicPeriod"/>
            </a:pPr>
            <a:r>
              <a:rPr lang="de-DE"/>
              <a:t>Approach for gathering data</a:t>
            </a:r>
          </a:p>
          <a:p>
            <a:pPr marL="514350" indent="-514350">
              <a:buAutoNum type="arabicPeriod"/>
            </a:pPr>
            <a:r>
              <a:rPr lang="en-US"/>
              <a:t>Explanation of the ETL workflow</a:t>
            </a:r>
          </a:p>
          <a:p>
            <a:pPr marL="457200" lvl="1" indent="0">
              <a:buNone/>
            </a:pPr>
            <a:r>
              <a:rPr lang="en-US"/>
              <a:t>3.1 Web crawler</a:t>
            </a:r>
          </a:p>
          <a:p>
            <a:pPr marL="457200" lvl="1" indent="0">
              <a:buNone/>
            </a:pPr>
            <a:r>
              <a:rPr lang="en-US"/>
              <a:t>3.2 HiveToMySQL</a:t>
            </a:r>
          </a:p>
          <a:p>
            <a:pPr marL="514350" indent="-514350">
              <a:buAutoNum type="arabicPeriod"/>
            </a:pPr>
            <a:r>
              <a:rPr lang="de-DE"/>
              <a:t>Data Model</a:t>
            </a:r>
          </a:p>
          <a:p>
            <a:pPr marL="514350" indent="-514350">
              <a:buAutoNum type="arabicPeriod"/>
            </a:pPr>
            <a:r>
              <a:rPr lang="en-US"/>
              <a:t>Demo of the frontend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02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4EBF6-2EFD-4765-A8A5-7001DA16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1. Start of the ETL workflow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64EB6F-16FB-4BC8-B397-7B6930365A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021" y="2323574"/>
            <a:ext cx="6677957" cy="377242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94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18907-AA9B-47F7-AF60-C0C5F775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 Approach for gathering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BA1235-1FA4-4818-89EB-584360B94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web crawler crawling the URL "https://gatherer.wizards.com/Pages/Search/Default.aspx?page=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{pageNum}</a:t>
            </a:r>
            <a:r>
              <a:rPr lang="en-US"/>
              <a:t>&amp;name=+[]"</a:t>
            </a:r>
          </a:p>
          <a:p>
            <a:r>
              <a:rPr lang="de-DE"/>
              <a:t> </a:t>
            </a:r>
            <a:r>
              <a:rPr lang="de-DE">
                <a:solidFill>
                  <a:srgbClr val="FF0000">
                    <a:alpha val="70000"/>
                  </a:srgbClr>
                </a:solidFill>
              </a:rPr>
              <a:t>pageNum</a:t>
            </a:r>
            <a:r>
              <a:rPr lang="de-DE"/>
              <a:t> </a:t>
            </a:r>
            <a:r>
              <a:rPr lang="en-US"/>
              <a:t>is the respective number of the page</a:t>
            </a:r>
          </a:p>
          <a:p>
            <a:r>
              <a:rPr lang="en-US"/>
              <a:t> pageNum starts at 0 and can theoretically be very large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87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18907-AA9B-47F7-AF60-C0C5F775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 Approach for gathering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BA1235-1FA4-4818-89EB-584360B94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the data is crawled as HTML string</a:t>
            </a:r>
          </a:p>
          <a:p>
            <a:r>
              <a:rPr lang="en-US"/>
              <a:t> the respective data is filtered out of these HTML strings</a:t>
            </a:r>
          </a:p>
        </p:txBody>
      </p:sp>
    </p:spTree>
    <p:extLst>
      <p:ext uri="{BB962C8B-B14F-4D97-AF65-F5344CB8AC3E}">
        <p14:creationId xmlns:p14="http://schemas.microsoft.com/office/powerpoint/2010/main" val="123639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91418-C1DB-4B6B-AD2D-539CD42A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Explanation of the ETL workflow</a:t>
            </a:r>
            <a:endParaRPr lang="de-DE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D0C201E-03BD-45CF-8B41-41740DAC4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021" y="2323574"/>
            <a:ext cx="6677957" cy="377242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04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2CC44-54DC-4A11-A2AB-C346754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Explanation of the ETL workflow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D93C3-1209-49D3-AEDE-96334141B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4371474"/>
          </a:xfrm>
        </p:spPr>
        <p:txBody>
          <a:bodyPr>
            <a:normAutofit fontScale="85000" lnSpcReduction="20000"/>
          </a:bodyPr>
          <a:lstStyle/>
          <a:p>
            <a:r>
              <a:rPr lang="de-DE"/>
              <a:t> self-written scripts were used for:</a:t>
            </a:r>
          </a:p>
          <a:p>
            <a:pPr lvl="1"/>
            <a:r>
              <a:rPr lang="de-DE"/>
              <a:t>Web crawler</a:t>
            </a:r>
          </a:p>
          <a:p>
            <a:pPr lvl="1"/>
            <a:r>
              <a:rPr lang="de-DE"/>
              <a:t>HiveToMySQL</a:t>
            </a:r>
          </a:p>
          <a:p>
            <a:r>
              <a:rPr lang="de-DE"/>
              <a:t>used Python libs:</a:t>
            </a:r>
          </a:p>
          <a:p>
            <a:pPr lvl="1"/>
            <a:r>
              <a:rPr lang="de-DE"/>
              <a:t>bs4</a:t>
            </a:r>
          </a:p>
          <a:p>
            <a:pPr lvl="1"/>
            <a:r>
              <a:rPr lang="de-DE"/>
              <a:t>asyncio</a:t>
            </a:r>
          </a:p>
          <a:p>
            <a:pPr lvl="1"/>
            <a:r>
              <a:rPr lang="de-DE"/>
              <a:t>aiohttp</a:t>
            </a:r>
          </a:p>
          <a:p>
            <a:pPr lvl="1"/>
            <a:r>
              <a:rPr lang="de-DE"/>
              <a:t>urllib3</a:t>
            </a:r>
          </a:p>
          <a:p>
            <a:pPr lvl="1"/>
            <a:r>
              <a:rPr lang="de-DE"/>
              <a:t>pyhive</a:t>
            </a:r>
          </a:p>
          <a:p>
            <a:pPr lvl="1"/>
            <a:r>
              <a:rPr lang="de-DE"/>
              <a:t>mysql.connetor</a:t>
            </a:r>
          </a:p>
          <a:p>
            <a:pPr lvl="1"/>
            <a:endParaRPr lang="de-DE"/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432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2CC44-54DC-4A11-A2AB-C346754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 Web crawler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D93C3-1209-49D3-AEDE-96334141B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consists of the components:</a:t>
            </a:r>
          </a:p>
          <a:p>
            <a:pPr lvl="1"/>
            <a:r>
              <a:rPr lang="de-DE"/>
              <a:t>actual web crawler</a:t>
            </a:r>
          </a:p>
          <a:p>
            <a:pPr lvl="1"/>
            <a:r>
              <a:rPr lang="de-DE"/>
              <a:t>HTML information extractor</a:t>
            </a:r>
          </a:p>
          <a:p>
            <a:pPr lvl="1"/>
            <a:r>
              <a:rPr lang="de-DE"/>
              <a:t>CSV creator</a:t>
            </a:r>
          </a:p>
          <a:p>
            <a:r>
              <a:rPr lang="en-US"/>
              <a:t>function prototype of the actual web crawler:</a:t>
            </a:r>
          </a:p>
          <a:p>
            <a:pPr marL="0" indent="0">
              <a:buNone/>
            </a:pP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async </a:t>
            </a:r>
            <a:r>
              <a:rPr lang="en-US" sz="2400" b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sz="2400" b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main</a:t>
            </a:r>
            <a:r>
              <a:rPr lang="en-US" sz="2400" b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2400" b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pageNum</a:t>
            </a:r>
            <a:r>
              <a:rPr lang="en-US" sz="2400" b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2400" b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sz="2400" b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2400" b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div</a:t>
            </a:r>
            <a:r>
              <a:rPr lang="en-US" sz="2400" b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2400" b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20</a:t>
            </a:r>
            <a:r>
              <a:rPr lang="en-US" sz="2400" b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2400" b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offset</a:t>
            </a:r>
            <a:r>
              <a:rPr lang="en-US" sz="2400" b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2400" b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sz="2400" b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78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2CC44-54DC-4A11-A2AB-C346754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 HiveToMySQL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D93C3-1209-49D3-AEDE-96334141B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transfers data from Hive to MySQL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29274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38337EFE7BE7B409AF79633F7BE1B5F" ma:contentTypeVersion="13" ma:contentTypeDescription="Ein neues Dokument erstellen." ma:contentTypeScope="" ma:versionID="ea8f7530137c0f900a472ee4b04d3dd0">
  <xsd:schema xmlns:xsd="http://www.w3.org/2001/XMLSchema" xmlns:xs="http://www.w3.org/2001/XMLSchema" xmlns:p="http://schemas.microsoft.com/office/2006/metadata/properties" xmlns:ns3="1c55c1ce-ac50-4f3d-aa3c-6a9cfeeda7a4" xmlns:ns4="84ce651a-e28d-4e68-81c1-12757b1bac30" targetNamespace="http://schemas.microsoft.com/office/2006/metadata/properties" ma:root="true" ma:fieldsID="2dcee2f7fbc24d261d007df79c6e3e7c" ns3:_="" ns4:_="">
    <xsd:import namespace="1c55c1ce-ac50-4f3d-aa3c-6a9cfeeda7a4"/>
    <xsd:import namespace="84ce651a-e28d-4e68-81c1-12757b1bac30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ingHintHash" minOccurs="0"/>
                <xsd:element ref="ns3:SharedWithUser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55c1ce-ac50-4f3d-aa3c-6a9cfeeda7a4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9" nillable="true" ma:displayName="Freigabehinweishash" ma:hidden="true" ma:internalName="SharingHintHash" ma:readOnly="true">
      <xsd:simpleType>
        <xsd:restriction base="dms:Text"/>
      </xsd:simpleType>
    </xsd:element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ce651a-e28d-4e68-81c1-12757b1bac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06FBEE-E63F-4263-8FC2-F12C12E5C301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1c55c1ce-ac50-4f3d-aa3c-6a9cfeeda7a4"/>
    <ds:schemaRef ds:uri="http://purl.org/dc/dcmitype/"/>
    <ds:schemaRef ds:uri="http://purl.org/dc/elements/1.1/"/>
    <ds:schemaRef ds:uri="http://schemas.openxmlformats.org/package/2006/metadata/core-properties"/>
    <ds:schemaRef ds:uri="84ce651a-e28d-4e68-81c1-12757b1bac30"/>
  </ds:schemaRefs>
</ds:datastoreItem>
</file>

<file path=customXml/itemProps2.xml><?xml version="1.0" encoding="utf-8"?>
<ds:datastoreItem xmlns:ds="http://schemas.openxmlformats.org/officeDocument/2006/customXml" ds:itemID="{C5CA2280-1FFA-4F8E-A87A-5CB3F59E99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D8ACE8-BCB6-4255-A2D8-F57E9E349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55c1ce-ac50-4f3d-aa3c-6a9cfeeda7a4"/>
    <ds:schemaRef ds:uri="84ce651a-e28d-4e68-81c1-12757b1bac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Microsoft Office PowerPoint</Application>
  <PresentationFormat>Breitbild</PresentationFormat>
  <Paragraphs>82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Avenir Next LT Pro Light</vt:lpstr>
      <vt:lpstr>Consolas</vt:lpstr>
      <vt:lpstr>Sitka Subheading</vt:lpstr>
      <vt:lpstr>PebbleVTI</vt:lpstr>
      <vt:lpstr>Create MTG Trading Card Database By Crawler</vt:lpstr>
      <vt:lpstr>Outline</vt:lpstr>
      <vt:lpstr>1. Start of the ETL workflow</vt:lpstr>
      <vt:lpstr>2. Approach for gathering data</vt:lpstr>
      <vt:lpstr>2. Approach for gathering data</vt:lpstr>
      <vt:lpstr>3. Explanation of the ETL workflow</vt:lpstr>
      <vt:lpstr>3. Explanation of the ETL workflow</vt:lpstr>
      <vt:lpstr>3.1 Web crawler</vt:lpstr>
      <vt:lpstr>3.2 HiveToMySQL</vt:lpstr>
      <vt:lpstr>4. Data Model</vt:lpstr>
      <vt:lpstr>4. Data Model</vt:lpstr>
      <vt:lpstr>4. Data Model</vt:lpstr>
      <vt:lpstr>4. Data Model</vt:lpstr>
      <vt:lpstr>5. Demo of the frontend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MTG Trading Card Database By Crawler</dc:title>
  <dc:creator>Waldera Adrian (inf20083)</dc:creator>
  <cp:lastModifiedBy>Waldera Adrian (inf20083)</cp:lastModifiedBy>
  <cp:revision>2</cp:revision>
  <dcterms:created xsi:type="dcterms:W3CDTF">2022-12-04T14:29:06Z</dcterms:created>
  <dcterms:modified xsi:type="dcterms:W3CDTF">2022-12-05T14:40:48Z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0x010100A38337EFE7BE7B409AF79633F7BE1B5F</vt:lpwstr>
  </property>
</Properties>
</file>