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274" r:id="rId3"/>
    <p:sldId id="276" r:id="rId4"/>
    <p:sldId id="408" r:id="rId5"/>
    <p:sldId id="475" r:id="rId6"/>
    <p:sldId id="481" r:id="rId7"/>
    <p:sldId id="453" r:id="rId8"/>
    <p:sldId id="474" r:id="rId9"/>
    <p:sldId id="476" r:id="rId10"/>
    <p:sldId id="459" r:id="rId11"/>
    <p:sldId id="460" r:id="rId12"/>
    <p:sldId id="480" r:id="rId13"/>
    <p:sldId id="485" r:id="rId14"/>
    <p:sldId id="484" r:id="rId15"/>
    <p:sldId id="461" r:id="rId16"/>
    <p:sldId id="462" r:id="rId17"/>
    <p:sldId id="477" r:id="rId18"/>
    <p:sldId id="464" r:id="rId19"/>
    <p:sldId id="465" r:id="rId20"/>
    <p:sldId id="466" r:id="rId21"/>
    <p:sldId id="467" r:id="rId22"/>
    <p:sldId id="478" r:id="rId23"/>
    <p:sldId id="479" r:id="rId24"/>
    <p:sldId id="468" r:id="rId25"/>
    <p:sldId id="469" r:id="rId26"/>
    <p:sldId id="470" r:id="rId27"/>
    <p:sldId id="471" r:id="rId28"/>
    <p:sldId id="472" r:id="rId29"/>
    <p:sldId id="473" r:id="rId30"/>
    <p:sldId id="349" r:id="rId31"/>
    <p:sldId id="483" r:id="rId32"/>
    <p:sldId id="404" r:id="rId33"/>
    <p:sldId id="482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Introduction to ORM" id="{DEC7EB40-21A7-498D-9510-2B689D106646}">
          <p14:sldIdLst>
            <p14:sldId id="475"/>
            <p14:sldId id="481"/>
            <p14:sldId id="453"/>
          </p14:sldIdLst>
        </p14:section>
        <p14:section name="Entity Framework" id="{EA0EEF64-29BD-458D-9961-DB0A619EA29C}">
          <p14:sldIdLst>
            <p14:sldId id="474"/>
            <p14:sldId id="476"/>
            <p14:sldId id="459"/>
            <p14:sldId id="460"/>
            <p14:sldId id="480"/>
            <p14:sldId id="485"/>
            <p14:sldId id="484"/>
            <p14:sldId id="461"/>
            <p14:sldId id="462"/>
          </p14:sldIdLst>
        </p14:section>
        <p14:section name="Reading Data with Entity Framework" id="{77F45782-4B23-49CB-9CF9-C7DB84B7F97F}">
          <p14:sldIdLst>
            <p14:sldId id="477"/>
            <p14:sldId id="464"/>
            <p14:sldId id="465"/>
            <p14:sldId id="466"/>
            <p14:sldId id="467"/>
            <p14:sldId id="478"/>
            <p14:sldId id="479"/>
            <p14:sldId id="468"/>
          </p14:sldIdLst>
        </p14:section>
        <p14:section name="Create, Update and Delete using Entity Framework" id="{F50AECD3-DB70-45C0-939F-624F539B3F89}">
          <p14:sldIdLst>
            <p14:sldId id="469"/>
            <p14:sldId id="470"/>
            <p14:sldId id="471"/>
            <p14:sldId id="472"/>
            <p14:sldId id="473"/>
          </p14:sldIdLst>
        </p14:section>
        <p14:section name="Conclusion" id="{10E03AB1-9AA8-4E86-9A64-D741901E50A2}">
          <p14:sldIdLst>
            <p14:sldId id="349"/>
            <p14:sldId id="483"/>
            <p14:sldId id="404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6" autoAdjust="0"/>
    <p:restoredTop sz="94533" autoAdjust="0"/>
  </p:normalViewPr>
  <p:slideViewPr>
    <p:cSldViewPr>
      <p:cViewPr varScale="1">
        <p:scale>
          <a:sx n="87" d="100"/>
          <a:sy n="87" d="100"/>
        </p:scale>
        <p:origin x="40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03-Nov-17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03-Nov-17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9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934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5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77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6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77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06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9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4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03-Nov-17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FEAC7-2768-4ADF-B43E-AC8B32C99F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B9311-73B2-471D-AD89-6224968776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84230E-C9C7-417A-BABE-AFD6D0D5E70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914B915-F071-4F61-9C93-2104A70E901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03-Nov-17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profiler.codeplex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entity-framework" TargetMode="External"/><Relationship Id="rId7" Type="http://schemas.openxmlformats.org/officeDocument/2006/relationships/image" Target="../media/image2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Co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Entity Framework Core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The ORM Concept, Config, CRUD Operations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703820" y="3204735"/>
            <a:ext cx="1690335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Entity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Framework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99" y="3212052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4" name="Group 13"/>
          <p:cNvGrpSpPr/>
          <p:nvPr/>
        </p:nvGrpSpPr>
        <p:grpSpPr>
          <a:xfrm>
            <a:off x="7999412" y="4673106"/>
            <a:ext cx="1242163" cy="1383599"/>
            <a:chOff x="3969890" y="-38224"/>
            <a:chExt cx="2016224" cy="2245796"/>
          </a:xfrm>
        </p:grpSpPr>
        <p:pic>
          <p:nvPicPr>
            <p:cNvPr id="16" name="Picture 2" descr="database, storage icon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890" y="191348"/>
              <a:ext cx="2016224" cy="201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4146033" y="-38224"/>
              <a:ext cx="1709985" cy="114900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sz="40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SQL</a:t>
              </a:r>
            </a:p>
          </p:txBody>
        </p:sp>
      </p:grpSp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702512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BB7A0C-1FD6-4805-BA91-6B919CE82DA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8BCBB5-FA5A-4699-A3FE-37AE07967D1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Core: Basic Workflow 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54524" y="1151118"/>
            <a:ext cx="32400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Modify data with C# code and call 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Save Changes()</a:t>
            </a:r>
            <a:r>
              <a:rPr lang="en-US" sz="3200" dirty="0"/>
              <a:t>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933" y="1151118"/>
            <a:ext cx="3661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/>
              <a:t>Entity Framework generates &amp; executes SQL command to modify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011" y="1151117"/>
            <a:ext cx="3523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3200" dirty="0"/>
              <a:t>EF transforms </a:t>
            </a:r>
            <a:br>
              <a:rPr lang="en-US" sz="3200" dirty="0"/>
            </a:br>
            <a:r>
              <a:rPr lang="en-US" sz="3200" dirty="0"/>
              <a:t>the query</a:t>
            </a:r>
            <a:br>
              <a:rPr lang="en-US" sz="3200" dirty="0"/>
            </a:br>
            <a:r>
              <a:rPr lang="en-US" sz="3200" dirty="0"/>
              <a:t>results into </a:t>
            </a:r>
            <a:br>
              <a:rPr lang="en-US" sz="3200" dirty="0"/>
            </a:br>
            <a:r>
              <a:rPr lang="en-US" sz="3200" dirty="0"/>
              <a:t>.NET objects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3447710"/>
            <a:ext cx="2860254" cy="3077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3" y="3447711"/>
            <a:ext cx="3582032" cy="30772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043" y="4038599"/>
            <a:ext cx="3889232" cy="18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1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</a:t>
            </a:r>
            <a:r>
              <a:rPr lang="en-US" dirty="0">
                <a:solidFill>
                  <a:schemeClr val="accent1"/>
                </a:solidFill>
              </a:rPr>
              <a:t>EF Core support </a:t>
            </a:r>
            <a:r>
              <a:rPr lang="en-US" dirty="0"/>
              <a:t>to a project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Install it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Package Manager Console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EF Core is modular – 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providers </a:t>
            </a:r>
            <a:r>
              <a:rPr lang="en-US" dirty="0"/>
              <a:t>must be installed too: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Core: Setup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833436" y="25146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833436" y="3936298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</p:spTree>
    <p:extLst>
      <p:ext uri="{BB962C8B-B14F-4D97-AF65-F5344CB8AC3E}">
        <p14:creationId xmlns:p14="http://schemas.microsoft.com/office/powerpoint/2010/main" val="418627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 First</a:t>
            </a:r>
            <a:r>
              <a:rPr lang="en-US" dirty="0"/>
              <a:t> model models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 classes after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6" r="2674"/>
          <a:stretch/>
        </p:blipFill>
        <p:spPr>
          <a:xfrm>
            <a:off x="1331594" y="2547594"/>
            <a:ext cx="4124040" cy="3968767"/>
          </a:xfrm>
          <a:prstGeom prst="roundRect">
            <a:avLst>
              <a:gd name="adj" fmla="val 1465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3084176"/>
            <a:ext cx="3716948" cy="2895600"/>
          </a:xfrm>
          <a:prstGeom prst="roundRect">
            <a:avLst>
              <a:gd name="adj" fmla="val 2668"/>
            </a:avLst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2824" y="4222453"/>
            <a:ext cx="611188" cy="619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6527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Scaffolding DbContext from DB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Scaffold-DbContext</a:t>
            </a:r>
            <a:r>
              <a:rPr lang="en-US" dirty="0"/>
              <a:t> command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Package Manager Console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Aft>
                <a:spcPts val="3600"/>
              </a:spcAft>
            </a:pPr>
            <a:endParaRPr lang="en-US" dirty="0"/>
          </a:p>
          <a:p>
            <a:r>
              <a:rPr lang="en-US" dirty="0"/>
              <a:t>Scaffolding requires the following packages beforehand: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Model: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561245" y="2399383"/>
            <a:ext cx="11063157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Scaffold-DbContext 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-Connection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Server=.;Database=…;Integrated Security=True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-Provider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Microsoft.EntityFrameworkCore.SqlServer 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-OutputDir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E90AC19-67A6-48CD-8049-529D8A0ACEF8}"/>
              </a:ext>
            </a:extLst>
          </p:cNvPr>
          <p:cNvSpPr txBox="1">
            <a:spLocks/>
          </p:cNvSpPr>
          <p:nvPr/>
        </p:nvSpPr>
        <p:spPr>
          <a:xfrm>
            <a:off x="531812" y="4877691"/>
            <a:ext cx="11063157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Install-Package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Microsoft.EntityFrameworkCore.Tools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Install-Package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Microsoft.EntityFrameworkCore.SqlServer.Design</a:t>
            </a:r>
          </a:p>
        </p:txBody>
      </p:sp>
    </p:spTree>
    <p:extLst>
      <p:ext uri="{BB962C8B-B14F-4D97-AF65-F5344CB8AC3E}">
        <p14:creationId xmlns:p14="http://schemas.microsoft.com/office/powerpoint/2010/main" val="292114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class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Holds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 connection </a:t>
            </a:r>
            <a:r>
              <a:rPr lang="en-US" dirty="0"/>
              <a:t>and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identity tracking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change tracking</a:t>
            </a:r>
            <a:r>
              <a:rPr lang="en-US" dirty="0"/>
              <a:t>, and an API for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CRUD</a:t>
            </a:r>
            <a:r>
              <a:rPr lang="en-US" dirty="0"/>
              <a:t> operations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entities </a:t>
            </a:r>
            <a:r>
              <a:rPr lang="en-US" dirty="0"/>
              <a:t>(objects with their attributes and relations)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database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</a:t>
            </a:r>
            <a:r>
              <a:rPr lang="en-US" dirty="0"/>
              <a:t> is typically mapped to a single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 class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1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Components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Associations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(relationship mappings)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association is a primary key / foreign key-based relationship between two entity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navigation from one entity to another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Concurrency control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 Framework</a:t>
            </a:r>
            <a:r>
              <a:rPr lang="en-US" dirty="0"/>
              <a:t> uses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optimistic concurrency control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No locking by default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 concurrency conflict detection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130424" y="3546157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courses = student.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.Where(…);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Querying the DB using Entity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19" y="1244412"/>
            <a:ext cx="5335588" cy="3556188"/>
          </a:xfrm>
          <a:prstGeom prst="roundRect">
            <a:avLst>
              <a:gd name="adj" fmla="val 8184"/>
            </a:avLst>
          </a:prstGeom>
        </p:spPr>
      </p:pic>
    </p:spTree>
    <p:extLst>
      <p:ext uri="{BB962C8B-B14F-4D97-AF65-F5344CB8AC3E}">
        <p14:creationId xmlns:p14="http://schemas.microsoft.com/office/powerpoint/2010/main" val="978746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Context</a:t>
            </a:r>
            <a:r>
              <a:rPr lang="en-US" dirty="0"/>
              <a:t>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CRUD Operations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way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entities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Methods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creating</a:t>
            </a:r>
            <a:r>
              <a:rPr lang="en-US" dirty="0"/>
              <a:t> new entities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method)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Ability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manipulate database data by </a:t>
            </a:r>
            <a:r>
              <a:rPr lang="en-US" dirty="0"/>
              <a:t>modifying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Easily navigate 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 relations</a:t>
            </a:r>
          </a:p>
          <a:p>
            <a:pPr>
              <a:lnSpc>
                <a:spcPct val="100000"/>
              </a:lnSpc>
            </a:pPr>
            <a:r>
              <a:rPr lang="en-US" dirty="0"/>
              <a:t>Executing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 queries </a:t>
            </a:r>
            <a:r>
              <a:rPr lang="en-US" dirty="0"/>
              <a:t>as native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 queries</a:t>
            </a:r>
          </a:p>
          <a:p>
            <a:pPr>
              <a:lnSpc>
                <a:spcPct val="100000"/>
              </a:lnSpc>
            </a:pPr>
            <a:r>
              <a:rPr lang="en-US" dirty="0"/>
              <a:t>Managing database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creation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deletion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migration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noProof="1">
                <a:cs typeface="Consolas" pitchFamily="49" charset="0"/>
              </a:rPr>
              <a:t> </a:t>
            </a:r>
            <a:r>
              <a:rPr lang="en-US" dirty="0"/>
              <a:t>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154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First create instance of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In the constructor you can pass a database connection string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 properties: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en-US" dirty="0"/>
              <a:t>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EnsureCreated</a:t>
            </a:r>
            <a:r>
              <a:rPr lang="en-US" dirty="0"/>
              <a:t>/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Deleted</a:t>
            </a:r>
            <a:r>
              <a:rPr lang="en-US" dirty="0"/>
              <a:t> methods, DB Connection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ChangeTracker</a:t>
            </a:r>
            <a:r>
              <a:rPr lang="en-US" dirty="0"/>
              <a:t> – Holds info about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automatic change tracker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All entity classes (tables) are listed as properties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DbSet&lt;Employee&gt;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get; set;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062036" y="1828800"/>
            <a:ext cx="100615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</p:txBody>
      </p:sp>
    </p:spTree>
    <p:extLst>
      <p:ext uri="{BB962C8B-B14F-4D97-AF65-F5344CB8AC3E}">
        <p14:creationId xmlns:p14="http://schemas.microsoft.com/office/powerpoint/2010/main" val="108141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Executing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LINQ-to-Entities</a:t>
            </a:r>
            <a:r>
              <a:rPr lang="en-US" dirty="0"/>
              <a:t> query over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EF</a:t>
            </a:r>
            <a:r>
              <a:rPr lang="en-US" dirty="0"/>
              <a:t> entity: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12118" y="4492921"/>
            <a:ext cx="8764588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  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12118" y="1825097"/>
            <a:ext cx="8764588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.ToArray();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56951" y="3299841"/>
            <a:ext cx="2672167" cy="904513"/>
          </a:xfrm>
          <a:prstGeom prst="wedgeRoundRectCallout">
            <a:avLst>
              <a:gd name="adj1" fmla="val -71647"/>
              <a:gd name="adj2" fmla="val -5820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EF translates this to an SQL query</a:t>
            </a:r>
          </a:p>
        </p:txBody>
      </p:sp>
    </p:spTree>
    <p:extLst>
      <p:ext uri="{BB962C8B-B14F-4D97-AF65-F5344CB8AC3E}">
        <p14:creationId xmlns:p14="http://schemas.microsoft.com/office/powerpoint/2010/main" val="30927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ORM Technologies: Basic Concepts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Entity Framework Core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Database First Model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CRUD Operations Using Entity Framework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Working with LINQ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8385F33-8FBE-4BE0-BEAD-6623B11102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We can also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2412" y="4924991"/>
            <a:ext cx="9144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project = context.Projects.Find(2);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Console.WriteLine(project.Name);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2412" y="1828800"/>
            <a:ext cx="9144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.Where(c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.Select(c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120309" y="3678973"/>
            <a:ext cx="3276600" cy="865532"/>
          </a:xfrm>
          <a:prstGeom prst="wedgeRoundRectCallout">
            <a:avLst>
              <a:gd name="adj1" fmla="val -69604"/>
              <a:gd name="adj2" fmla="val -452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materializes the query</a:t>
            </a:r>
          </a:p>
        </p:txBody>
      </p:sp>
    </p:spTree>
    <p:extLst>
      <p:ext uri="{BB962C8B-B14F-4D97-AF65-F5344CB8AC3E}">
        <p14:creationId xmlns:p14="http://schemas.microsoft.com/office/powerpoint/2010/main" val="66725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Where()</a:t>
            </a:r>
          </a:p>
          <a:p>
            <a:pPr marL="723900" lvl="1" indent="-346075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Searches by given condition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First/Last()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First/LastOrDefault()</a:t>
            </a:r>
          </a:p>
          <a:p>
            <a:pPr marL="723900" lvl="1" indent="-346075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Gets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dirty="0"/>
              <a:t> element which matches the condition</a:t>
            </a:r>
          </a:p>
          <a:p>
            <a:pPr marL="723900" lvl="1" indent="-346075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Throws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InvalidOperationException</a:t>
            </a:r>
            <a:r>
              <a:rPr lang="en-US" dirty="0"/>
              <a:t> without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OrDefault</a:t>
            </a:r>
            <a:endParaRPr lang="en-US" dirty="0"/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LastOrDefault()</a:t>
            </a:r>
          </a:p>
          <a:p>
            <a:pPr marL="723900" lvl="1" indent="-346075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Gets the last matched element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Makes projection (conversion) to another type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OrderBy()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ThenBy()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OrderByDescending()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23900" lvl="1" indent="-346075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Orders a collection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LINQ: Simple Operations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1421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Any()</a:t>
            </a:r>
          </a:p>
          <a:p>
            <a:pPr marL="723900" lvl="1" indent="-346075">
              <a:lnSpc>
                <a:spcPct val="100000"/>
              </a:lnSpc>
            </a:pPr>
            <a:r>
              <a:rPr lang="en-US" dirty="0"/>
              <a:t>Checks if any element matches a condition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All()</a:t>
            </a:r>
          </a:p>
          <a:p>
            <a:pPr marL="723900" lvl="1" indent="-346075">
              <a:lnSpc>
                <a:spcPct val="100000"/>
              </a:lnSpc>
            </a:pPr>
            <a:r>
              <a:rPr lang="en-US" dirty="0"/>
              <a:t>Checks if all elements match a condition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marL="723900" lvl="1" indent="-346075">
              <a:lnSpc>
                <a:spcPct val="100000"/>
              </a:lnSpc>
            </a:pPr>
            <a:r>
              <a:rPr lang="en-US" dirty="0"/>
              <a:t>Returns only unique elements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Skip()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cs typeface="Consolas" pitchFamily="49" charset="0"/>
              </a:rPr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Take()</a:t>
            </a:r>
          </a:p>
          <a:p>
            <a:pPr marL="723900" lvl="1" indent="-346075">
              <a:lnSpc>
                <a:spcPct val="100000"/>
              </a:lnSpc>
            </a:pPr>
            <a:r>
              <a:rPr lang="en-US" dirty="0"/>
              <a:t>Skips or takes X number of elements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LINQ: Simple Operations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0546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sent to SQL Server can be monitored with SQL Server Profiler</a:t>
            </a:r>
          </a:p>
          <a:p>
            <a:pPr lvl="1"/>
            <a:r>
              <a:rPr lang="en-US" dirty="0"/>
              <a:t>Included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 Server Management Studio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Queries can also be monitored with Express Profiler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 the Native SQL Queries</a:t>
            </a:r>
            <a:endParaRPr lang="bg-BG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446212" y="5844315"/>
            <a:ext cx="9296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3200" noProof="1">
                <a:solidFill>
                  <a:srgbClr val="FBEEDC"/>
                </a:solidFill>
                <a:hlinkClick r:id="rId3"/>
              </a:rPr>
              <a:t>https://expressprofiler.codeplex.com/</a:t>
            </a:r>
            <a:endParaRPr lang="en-US" sz="3200" noProof="1">
              <a:solidFill>
                <a:srgbClr val="FBEED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7D0F3-10C4-4895-AD35-77EC9D27A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349" y="3112074"/>
            <a:ext cx="63341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6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586719"/>
            <a:ext cx="7467600" cy="30014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696335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To create a new database row use the method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Add(…)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of the </a:t>
            </a:r>
            <a:r>
              <a:rPr lang="en-US" dirty="0"/>
              <a:t>corresponding </a:t>
            </a:r>
            <a:r>
              <a:rPr lang="en-US" noProof="1"/>
              <a:t>DbSet: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Data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19236" y="2590800"/>
            <a:ext cx="868997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StartDate = new DateTime(2015, 4, 15),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1012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99212" y="5908391"/>
            <a:ext cx="4270376" cy="535755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67846" y="1973708"/>
            <a:ext cx="2841366" cy="838200"/>
          </a:xfrm>
          <a:prstGeom prst="wedgeRoundRectCallout">
            <a:avLst>
              <a:gd name="adj1" fmla="val -65298"/>
              <a:gd name="adj2" fmla="val 4960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a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Project</a:t>
            </a: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41082" y="4489575"/>
            <a:ext cx="4572000" cy="535755"/>
          </a:xfrm>
          <a:prstGeom prst="wedgeRoundRectCallout">
            <a:avLst>
              <a:gd name="adj1" fmla="val -40204"/>
              <a:gd name="adj2" fmla="val 8717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 the object to the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41051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also add cascading entities to the database:</a:t>
            </a:r>
          </a:p>
          <a:p>
            <a:pPr>
              <a:lnSpc>
                <a:spcPct val="100000"/>
              </a:lnSpc>
              <a:spcBef>
                <a:spcPts val="28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lang="en-US" dirty="0"/>
              <a:t> will be added when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dirty="0"/>
              <a:t> entity (employee) is inserted to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Inserts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3436" y="2071467"/>
            <a:ext cx="10518776" cy="29577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employee.FirstName = "Petya";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employee.LastName = "Grozdarska";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softUniEntities.SaveChanges();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250065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 allows modifying entity properties and persisting them 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load an entity, modify it and call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automatically tracks all changes made on its entity 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Data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12812" y="4346138"/>
            <a:ext cx="105011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05567" y="5648581"/>
            <a:ext cx="2514600" cy="886202"/>
          </a:xfrm>
          <a:prstGeom prst="wedgeRoundRectCallout">
            <a:avLst>
              <a:gd name="adj1" fmla="val -68252"/>
              <a:gd name="adj2" fmla="val -3145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04212" y="4525368"/>
            <a:ext cx="2999371" cy="1342032"/>
          </a:xfrm>
          <a:prstGeom prst="wedgeRoundRectCallout">
            <a:avLst>
              <a:gd name="adj1" fmla="val -70858"/>
              <a:gd name="adj2" fmla="val -161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SELECT the first order</a:t>
            </a:r>
          </a:p>
        </p:txBody>
      </p:sp>
    </p:spTree>
    <p:extLst>
      <p:ext uri="{BB962C8B-B14F-4D97-AF65-F5344CB8AC3E}">
        <p14:creationId xmlns:p14="http://schemas.microsoft.com/office/powerpoint/2010/main" val="420111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Delete is done by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on the specified entity collection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method performs the delete action in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0412" y="3367183"/>
            <a:ext cx="10366376" cy="2000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51673" y="3200400"/>
            <a:ext cx="3829478" cy="1019105"/>
          </a:xfrm>
          <a:prstGeom prst="wedgeRoundRectCallout">
            <a:avLst>
              <a:gd name="adj1" fmla="val -59647"/>
              <a:gd name="adj2" fmla="val 5554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21608" y="4925960"/>
            <a:ext cx="3500539" cy="941440"/>
          </a:xfrm>
          <a:prstGeom prst="wedgeRoundRectCallout">
            <a:avLst>
              <a:gd name="adj1" fmla="val -67309"/>
              <a:gd name="adj2" fmla="val -257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Execute the SQL DELETE command</a:t>
            </a:r>
          </a:p>
        </p:txBody>
      </p:sp>
    </p:spTree>
    <p:extLst>
      <p:ext uri="{BB962C8B-B14F-4D97-AF65-F5344CB8AC3E}">
        <p14:creationId xmlns:p14="http://schemas.microsoft.com/office/powerpoint/2010/main" val="338308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799600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ORM frameworks maps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database schema </a:t>
            </a:r>
            <a:r>
              <a:rPr lang="en-US" sz="3200" dirty="0"/>
              <a:t>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sz="3200" dirty="0"/>
              <a:t> in a programming language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Entity Framework Core </a:t>
            </a:r>
            <a:r>
              <a:rPr lang="en-US" sz="3200" dirty="0"/>
              <a:t>is the standard .NET ORM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sz="3200" dirty="0"/>
              <a:t> can be used to query the DB through the DB context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8012" y="4114800"/>
            <a:ext cx="8610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.Where(c =&gt; c.JobTitle == "Design Engineering")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.Select(c =&gt; c.FirstName)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B6669D-3335-4F5F-9A35-6E34888441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bg-BG" b="1" dirty="0">
              <a:solidFill>
                <a:prstClr val="white"/>
              </a:solidFill>
            </a:endParaRPr>
          </a:p>
          <a:p>
            <a:pPr marL="0" lvl="0" indent="0" algn="ctr">
              <a:buNone/>
            </a:pPr>
            <a:r>
              <a:rPr lang="en-US" sz="7200" b="1" dirty="0">
                <a:solidFill>
                  <a:srgbClr val="FBEEDC">
                    <a:lumMod val="75000"/>
                  </a:srgbClr>
                </a:solidFill>
              </a:rPr>
              <a:t>sli.do</a:t>
            </a:r>
            <a:br>
              <a:rPr lang="en-US" sz="6000" b="1" dirty="0">
                <a:solidFill>
                  <a:prstClr val="white"/>
                </a:solidFill>
              </a:rPr>
            </a:br>
            <a:r>
              <a:rPr lang="en-US" sz="11500" b="1" noProof="1">
                <a:solidFill>
                  <a:prstClr val="white"/>
                </a:solidFill>
              </a:rPr>
              <a:t>#CSharpDB</a:t>
            </a:r>
            <a:endParaRPr lang="en-US" noProof="1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Entity Framework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Introduction to 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3" y="945572"/>
            <a:ext cx="6705598" cy="3702628"/>
          </a:xfrm>
          <a:prstGeom prst="roundRect">
            <a:avLst>
              <a:gd name="adj" fmla="val 10811"/>
            </a:avLst>
          </a:prstGeom>
        </p:spPr>
      </p:pic>
    </p:spTree>
    <p:extLst>
      <p:ext uri="{BB962C8B-B14F-4D97-AF65-F5344CB8AC3E}">
        <p14:creationId xmlns:p14="http://schemas.microsoft.com/office/powerpoint/2010/main" val="9976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Object-Relational Mapping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/>
              <a:t> allows manipulating databases using common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</a:p>
          <a:p>
            <a:pPr lvl="1"/>
            <a:r>
              <a:rPr lang="en-US" dirty="0"/>
              <a:t>Database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C#/Java/etc.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classes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Automatically generate </a:t>
            </a:r>
            <a:r>
              <a:rPr lang="en-US" dirty="0"/>
              <a:t>SQL to perform data operations</a:t>
            </a:r>
            <a:endParaRPr lang="bg-BG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ORM frameworks </a:t>
            </a:r>
            <a:r>
              <a:rPr lang="en-US" dirty="0"/>
              <a:t>typically provide the following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model </a:t>
            </a:r>
            <a:r>
              <a:rPr lang="en-US" dirty="0"/>
              <a:t>from database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schema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DB First</a:t>
            </a:r>
            <a:r>
              <a:rPr lang="en-US" dirty="0"/>
              <a:t> model)</a:t>
            </a:r>
          </a:p>
          <a:p>
            <a:pPr lvl="1"/>
            <a:r>
              <a:rPr lang="en-US" dirty="0"/>
              <a:t>Creating database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schema</a:t>
            </a:r>
            <a:r>
              <a:rPr lang="en-US" dirty="0"/>
              <a:t>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model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Code First</a:t>
            </a:r>
            <a:r>
              <a:rPr lang="en-US" dirty="0"/>
              <a:t> model)</a:t>
            </a:r>
          </a:p>
          <a:p>
            <a:pPr lvl="1"/>
            <a:r>
              <a:rPr lang="en-US" dirty="0"/>
              <a:t>Querying data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object-oriented</a:t>
            </a:r>
            <a:r>
              <a:rPr lang="en-US" dirty="0"/>
              <a:t> API (e.g.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/>
              <a:t> queries)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</a:t>
            </a:r>
          </a:p>
        </p:txBody>
      </p:sp>
    </p:spTree>
    <p:extLst>
      <p:ext uri="{BB962C8B-B14F-4D97-AF65-F5344CB8AC3E}">
        <p14:creationId xmlns:p14="http://schemas.microsoft.com/office/powerpoint/2010/main" val="424670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 and Disadvantages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Object-relational mapping (ORM) advantages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Developer productivity: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writing less code</a:t>
            </a:r>
          </a:p>
          <a:p>
            <a:pPr lvl="1">
              <a:lnSpc>
                <a:spcPct val="100000"/>
              </a:lnSpc>
            </a:pPr>
            <a:r>
              <a:rPr lang="da-DK" dirty="0"/>
              <a:t>Abstract from differences between </a:t>
            </a:r>
            <a:r>
              <a:rPr lang="da-DK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da-DK" dirty="0"/>
              <a:t> and </a:t>
            </a:r>
            <a:r>
              <a:rPr lang="da-DK" dirty="0">
                <a:solidFill>
                  <a:schemeClr val="tx2">
                    <a:lumMod val="75000"/>
                  </a:schemeClr>
                </a:solidFill>
              </a:rPr>
              <a:t>relational</a:t>
            </a:r>
            <a:r>
              <a:rPr lang="da-DK" dirty="0"/>
              <a:t> world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Manageability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CRUD operations </a:t>
            </a:r>
            <a:r>
              <a:rPr lang="en-US" dirty="0"/>
              <a:t>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complex</a:t>
            </a:r>
            <a:r>
              <a:rPr lang="en-US" dirty="0"/>
              <a:t> relationships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maintainability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Disadvantages: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Reduced performance </a:t>
            </a:r>
            <a:r>
              <a:rPr lang="en-US" dirty="0"/>
              <a:t>(due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overhead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autogenerated SQL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Reduces flexibility (some operations are hard to implement)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9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719034"/>
          </a:xfrm>
        </p:spPr>
        <p:txBody>
          <a:bodyPr/>
          <a:lstStyle/>
          <a:p>
            <a:r>
              <a:rPr lang="en-US" dirty="0"/>
              <a:t>Overview and Features</a:t>
            </a:r>
          </a:p>
        </p:txBody>
      </p:sp>
      <p:pic>
        <p:nvPicPr>
          <p:cNvPr id="1026" name="Picture 2" descr="Bitmap-BIG_Entity-Framework-Core-Logo_2Colors_Boxed_RGB.png">
            <a:extLst>
              <a:ext uri="{FF2B5EF4-FFF2-40B4-BE49-F238E27FC236}">
                <a16:creationId xmlns:a16="http://schemas.microsoft.com/office/drawing/2014/main" id="{3277F51A-7167-42DC-9696-C9EAB717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97" y="1676400"/>
            <a:ext cx="7573430" cy="2404795"/>
          </a:xfrm>
          <a:prstGeom prst="roundRect">
            <a:avLst>
              <a:gd name="adj" fmla="val 131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66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standard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ORM framework</a:t>
            </a:r>
            <a:r>
              <a:rPr lang="en-US" dirty="0"/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Core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Provides LINQ-based data queries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CRUD</a:t>
            </a:r>
            <a:r>
              <a:rPr lang="en-US" dirty="0"/>
              <a:t> operations</a:t>
            </a:r>
          </a:p>
          <a:p>
            <a:pPr>
              <a:lnSpc>
                <a:spcPct val="100000"/>
              </a:lnSpc>
            </a:pPr>
            <a:r>
              <a:rPr lang="en-US" dirty="0"/>
              <a:t>Automatic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Works with many relational databases (with different providers)</a:t>
            </a:r>
          </a:p>
          <a:p>
            <a:pPr>
              <a:lnSpc>
                <a:spcPct val="100000"/>
              </a:lnSpc>
            </a:pPr>
            <a:r>
              <a:rPr lang="en-US" dirty="0"/>
              <a:t>Open source with independent release cycle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Core: Overview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824036" y="4953000"/>
            <a:ext cx="853757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hlinkClick r:id="rId2"/>
              </a:rPr>
              <a:t>github.com/aspnet/EntityFrameworkCore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4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Core: Basic Workflow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57" y="3352800"/>
            <a:ext cx="2244280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66" y="3352800"/>
            <a:ext cx="2434404" cy="30772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9" y="3352800"/>
            <a:ext cx="2329393" cy="3077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1409" y="1151118"/>
            <a:ext cx="3467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Write &amp; execute query over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933" y="1151118"/>
            <a:ext cx="3661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EF generates &amp; executes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SQL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query</a:t>
            </a:r>
            <a:r>
              <a:rPr lang="en-US" sz="3200" dirty="0"/>
              <a:t> in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612" y="1151118"/>
            <a:ext cx="342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/>
              <a:t>Define the data model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Code First</a:t>
            </a:r>
            <a:r>
              <a:rPr lang="en-US" sz="3200" dirty="0"/>
              <a:t> 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Scaffold from DB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624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0" grpId="0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809</TotalTime>
  <Words>1678</Words>
  <Application>Microsoft Office PowerPoint</Application>
  <PresentationFormat>Custom</PresentationFormat>
  <Paragraphs>304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Introduction to Entity Framework Core</vt:lpstr>
      <vt:lpstr>Table of Contents</vt:lpstr>
      <vt:lpstr>Questions</vt:lpstr>
      <vt:lpstr>Introduction to ORM</vt:lpstr>
      <vt:lpstr>ORM Frameworks</vt:lpstr>
      <vt:lpstr>ORM Advantages and Disadvantages</vt:lpstr>
      <vt:lpstr>Entity Framework Core</vt:lpstr>
      <vt:lpstr>Entity Framework Core: Overview</vt:lpstr>
      <vt:lpstr>EF Core: Basic Workflow</vt:lpstr>
      <vt:lpstr>EF Core: Basic Workflow (2)</vt:lpstr>
      <vt:lpstr>Entity Framework Core: Setup</vt:lpstr>
      <vt:lpstr>Database First Model</vt:lpstr>
      <vt:lpstr>Database First Model: Setup</vt:lpstr>
      <vt:lpstr>EF Components</vt:lpstr>
      <vt:lpstr>EF Components (2)</vt:lpstr>
      <vt:lpstr>Reading Data</vt:lpstr>
      <vt:lpstr>The DbContext Class</vt:lpstr>
      <vt:lpstr>Using DbContext Class</vt:lpstr>
      <vt:lpstr>Reading Data with LINQ Query</vt:lpstr>
      <vt:lpstr>Reading Data with LINQ Query</vt:lpstr>
      <vt:lpstr>LINQ: Simple Operations</vt:lpstr>
      <vt:lpstr>LINQ: Simple Operations (2)</vt:lpstr>
      <vt:lpstr>Logging the Native SQL Queries</vt:lpstr>
      <vt:lpstr>CRUD Operations</vt:lpstr>
      <vt:lpstr>Creating New Data</vt:lpstr>
      <vt:lpstr>Cascading Inserts</vt:lpstr>
      <vt:lpstr>Updating Existing Data</vt:lpstr>
      <vt:lpstr>Deleting Existing Data</vt:lpstr>
      <vt:lpstr>Summary</vt:lpstr>
      <vt:lpstr>Introduction to Entity Framework 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136</cp:revision>
  <dcterms:created xsi:type="dcterms:W3CDTF">2014-01-02T17:00:34Z</dcterms:created>
  <dcterms:modified xsi:type="dcterms:W3CDTF">2017-11-03T11:30:25Z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