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sldIdLst>
    <p:sldId id="292" r:id="rId2"/>
    <p:sldId id="264" r:id="rId3"/>
    <p:sldId id="268" r:id="rId4"/>
    <p:sldId id="290" r:id="rId5"/>
    <p:sldId id="291" r:id="rId6"/>
    <p:sldId id="295" r:id="rId7"/>
    <p:sldId id="296" r:id="rId8"/>
    <p:sldId id="294" r:id="rId9"/>
    <p:sldId id="299" r:id="rId10"/>
    <p:sldId id="301" r:id="rId11"/>
    <p:sldId id="300" r:id="rId12"/>
    <p:sldId id="298" r:id="rId13"/>
    <p:sldId id="302" r:id="rId14"/>
    <p:sldId id="303" r:id="rId15"/>
    <p:sldId id="307" r:id="rId16"/>
    <p:sldId id="308" r:id="rId17"/>
    <p:sldId id="304" r:id="rId18"/>
    <p:sldId id="312" r:id="rId19"/>
    <p:sldId id="323" r:id="rId20"/>
    <p:sldId id="305" r:id="rId21"/>
    <p:sldId id="309" r:id="rId22"/>
    <p:sldId id="310" r:id="rId23"/>
    <p:sldId id="311" r:id="rId24"/>
    <p:sldId id="306" r:id="rId25"/>
    <p:sldId id="314" r:id="rId26"/>
    <p:sldId id="315" r:id="rId27"/>
    <p:sldId id="313" r:id="rId28"/>
    <p:sldId id="316" r:id="rId29"/>
    <p:sldId id="317" r:id="rId30"/>
    <p:sldId id="318" r:id="rId31"/>
    <p:sldId id="319" r:id="rId32"/>
    <p:sldId id="322" r:id="rId33"/>
  </p:sldIdLst>
  <p:sldSz cx="15998825"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600"/>
    <a:srgbClr val="A7C46E"/>
    <a:srgbClr val="95B850"/>
    <a:srgbClr val="649B3F"/>
    <a:srgbClr val="FFFFFF"/>
    <a:srgbClr val="BADA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1" autoAdjust="0"/>
    <p:restoredTop sz="94660"/>
  </p:normalViewPr>
  <p:slideViewPr>
    <p:cSldViewPr snapToGrid="0">
      <p:cViewPr varScale="1">
        <p:scale>
          <a:sx n="67" d="100"/>
          <a:sy n="67" d="100"/>
        </p:scale>
        <p:origin x="42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99853" y="1472842"/>
            <a:ext cx="11999119" cy="3133172"/>
          </a:xfrm>
        </p:spPr>
        <p:txBody>
          <a:bodyPr anchor="b"/>
          <a:lstStyle>
            <a:lvl1pPr algn="ctr">
              <a:defRPr sz="7873"/>
            </a:lvl1pPr>
          </a:lstStyle>
          <a:p>
            <a:r>
              <a:rPr lang="en-US"/>
              <a:t>Click to edit Master title style</a:t>
            </a:r>
            <a:endParaRPr lang="en-US" dirty="0"/>
          </a:p>
        </p:txBody>
      </p:sp>
      <p:sp>
        <p:nvSpPr>
          <p:cNvPr id="3" name="Subtitle 2"/>
          <p:cNvSpPr>
            <a:spLocks noGrp="1"/>
          </p:cNvSpPr>
          <p:nvPr>
            <p:ph type="subTitle" idx="1"/>
          </p:nvPr>
        </p:nvSpPr>
        <p:spPr>
          <a:xfrm>
            <a:off x="1999853" y="4726842"/>
            <a:ext cx="11999119" cy="2172804"/>
          </a:xfrm>
        </p:spPr>
        <p:txBody>
          <a:bodyPr/>
          <a:lstStyle>
            <a:lvl1pPr marL="0" indent="0" algn="ctr">
              <a:buNone/>
              <a:defRPr sz="3149"/>
            </a:lvl1pPr>
            <a:lvl2pPr marL="599938" indent="0" algn="ctr">
              <a:buNone/>
              <a:defRPr sz="2624"/>
            </a:lvl2pPr>
            <a:lvl3pPr marL="1199876" indent="0" algn="ctr">
              <a:buNone/>
              <a:defRPr sz="2362"/>
            </a:lvl3pPr>
            <a:lvl4pPr marL="1799814" indent="0" algn="ctr">
              <a:buNone/>
              <a:defRPr sz="2100"/>
            </a:lvl4pPr>
            <a:lvl5pPr marL="2399751" indent="0" algn="ctr">
              <a:buNone/>
              <a:defRPr sz="2100"/>
            </a:lvl5pPr>
            <a:lvl6pPr marL="2999689" indent="0" algn="ctr">
              <a:buNone/>
              <a:defRPr sz="2100"/>
            </a:lvl6pPr>
            <a:lvl7pPr marL="3599627" indent="0" algn="ctr">
              <a:buNone/>
              <a:defRPr sz="2100"/>
            </a:lvl7pPr>
            <a:lvl8pPr marL="4199565" indent="0" algn="ctr">
              <a:buNone/>
              <a:defRPr sz="2100"/>
            </a:lvl8pPr>
            <a:lvl9pPr marL="4799503" indent="0" algn="ctr">
              <a:buNone/>
              <a:defRPr sz="21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17E089-EA08-4F7C-B69F-A93D677CB372}"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9288BA-F879-4ED2-81E2-9649000F9FF4}" type="slidenum">
              <a:rPr lang="en-US" smtClean="0"/>
              <a:t>‹#›</a:t>
            </a:fld>
            <a:endParaRPr lang="en-US" dirty="0"/>
          </a:p>
        </p:txBody>
      </p:sp>
    </p:spTree>
    <p:extLst>
      <p:ext uri="{BB962C8B-B14F-4D97-AF65-F5344CB8AC3E}">
        <p14:creationId xmlns:p14="http://schemas.microsoft.com/office/powerpoint/2010/main" val="1644872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7E089-EA08-4F7C-B69F-A93D677CB372}"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9288BA-F879-4ED2-81E2-9649000F9FF4}" type="slidenum">
              <a:rPr lang="en-US" smtClean="0"/>
              <a:t>‹#›</a:t>
            </a:fld>
            <a:endParaRPr lang="en-US" dirty="0"/>
          </a:p>
        </p:txBody>
      </p:sp>
    </p:spTree>
    <p:extLst>
      <p:ext uri="{BB962C8B-B14F-4D97-AF65-F5344CB8AC3E}">
        <p14:creationId xmlns:p14="http://schemas.microsoft.com/office/powerpoint/2010/main" val="307301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49159" y="479142"/>
            <a:ext cx="3449747" cy="76266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99919" y="479142"/>
            <a:ext cx="10149255" cy="762669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7E089-EA08-4F7C-B69F-A93D677CB372}"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9288BA-F879-4ED2-81E2-9649000F9FF4}" type="slidenum">
              <a:rPr lang="en-US" smtClean="0"/>
              <a:t>‹#›</a:t>
            </a:fld>
            <a:endParaRPr lang="en-US" dirty="0"/>
          </a:p>
        </p:txBody>
      </p:sp>
    </p:spTree>
    <p:extLst>
      <p:ext uri="{BB962C8B-B14F-4D97-AF65-F5344CB8AC3E}">
        <p14:creationId xmlns:p14="http://schemas.microsoft.com/office/powerpoint/2010/main" val="90066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7E089-EA08-4F7C-B69F-A93D677CB372}"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9288BA-F879-4ED2-81E2-9649000F9FF4}" type="slidenum">
              <a:rPr lang="en-US" smtClean="0"/>
              <a:t>‹#›</a:t>
            </a:fld>
            <a:endParaRPr lang="en-US" dirty="0"/>
          </a:p>
        </p:txBody>
      </p:sp>
    </p:spTree>
    <p:extLst>
      <p:ext uri="{BB962C8B-B14F-4D97-AF65-F5344CB8AC3E}">
        <p14:creationId xmlns:p14="http://schemas.microsoft.com/office/powerpoint/2010/main" val="182007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1586" y="2243636"/>
            <a:ext cx="13798987" cy="3743557"/>
          </a:xfrm>
        </p:spPr>
        <p:txBody>
          <a:bodyPr anchor="b"/>
          <a:lstStyle>
            <a:lvl1pPr>
              <a:defRPr sz="7873"/>
            </a:lvl1pPr>
          </a:lstStyle>
          <a:p>
            <a:r>
              <a:rPr lang="en-US"/>
              <a:t>Click to edit Master title style</a:t>
            </a:r>
            <a:endParaRPr lang="en-US" dirty="0"/>
          </a:p>
        </p:txBody>
      </p:sp>
      <p:sp>
        <p:nvSpPr>
          <p:cNvPr id="3" name="Text Placeholder 2"/>
          <p:cNvSpPr>
            <a:spLocks noGrp="1"/>
          </p:cNvSpPr>
          <p:nvPr>
            <p:ph type="body" idx="1"/>
          </p:nvPr>
        </p:nvSpPr>
        <p:spPr>
          <a:xfrm>
            <a:off x="1091586" y="6022609"/>
            <a:ext cx="13798987" cy="1968648"/>
          </a:xfrm>
        </p:spPr>
        <p:txBody>
          <a:bodyPr/>
          <a:lstStyle>
            <a:lvl1pPr marL="0" indent="0">
              <a:buNone/>
              <a:defRPr sz="3149">
                <a:solidFill>
                  <a:schemeClr val="tx1">
                    <a:tint val="75000"/>
                  </a:schemeClr>
                </a:solidFill>
              </a:defRPr>
            </a:lvl1pPr>
            <a:lvl2pPr marL="599938" indent="0">
              <a:buNone/>
              <a:defRPr sz="2624">
                <a:solidFill>
                  <a:schemeClr val="tx1">
                    <a:tint val="75000"/>
                  </a:schemeClr>
                </a:solidFill>
              </a:defRPr>
            </a:lvl2pPr>
            <a:lvl3pPr marL="1199876" indent="0">
              <a:buNone/>
              <a:defRPr sz="2362">
                <a:solidFill>
                  <a:schemeClr val="tx1">
                    <a:tint val="75000"/>
                  </a:schemeClr>
                </a:solidFill>
              </a:defRPr>
            </a:lvl3pPr>
            <a:lvl4pPr marL="1799814" indent="0">
              <a:buNone/>
              <a:defRPr sz="2100">
                <a:solidFill>
                  <a:schemeClr val="tx1">
                    <a:tint val="75000"/>
                  </a:schemeClr>
                </a:solidFill>
              </a:defRPr>
            </a:lvl4pPr>
            <a:lvl5pPr marL="2399751" indent="0">
              <a:buNone/>
              <a:defRPr sz="2100">
                <a:solidFill>
                  <a:schemeClr val="tx1">
                    <a:tint val="75000"/>
                  </a:schemeClr>
                </a:solidFill>
              </a:defRPr>
            </a:lvl5pPr>
            <a:lvl6pPr marL="2999689" indent="0">
              <a:buNone/>
              <a:defRPr sz="2100">
                <a:solidFill>
                  <a:schemeClr val="tx1">
                    <a:tint val="75000"/>
                  </a:schemeClr>
                </a:solidFill>
              </a:defRPr>
            </a:lvl6pPr>
            <a:lvl7pPr marL="3599627" indent="0">
              <a:buNone/>
              <a:defRPr sz="2100">
                <a:solidFill>
                  <a:schemeClr val="tx1">
                    <a:tint val="75000"/>
                  </a:schemeClr>
                </a:solidFill>
              </a:defRPr>
            </a:lvl7pPr>
            <a:lvl8pPr marL="4199565" indent="0">
              <a:buNone/>
              <a:defRPr sz="2100">
                <a:solidFill>
                  <a:schemeClr val="tx1">
                    <a:tint val="75000"/>
                  </a:schemeClr>
                </a:solidFill>
              </a:defRPr>
            </a:lvl8pPr>
            <a:lvl9pPr marL="4799503"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17E089-EA08-4F7C-B69F-A93D677CB372}"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9288BA-F879-4ED2-81E2-9649000F9FF4}" type="slidenum">
              <a:rPr lang="en-US" smtClean="0"/>
              <a:t>‹#›</a:t>
            </a:fld>
            <a:endParaRPr lang="en-US" dirty="0"/>
          </a:p>
        </p:txBody>
      </p:sp>
    </p:spTree>
    <p:extLst>
      <p:ext uri="{BB962C8B-B14F-4D97-AF65-F5344CB8AC3E}">
        <p14:creationId xmlns:p14="http://schemas.microsoft.com/office/powerpoint/2010/main" val="60287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99919" y="2395710"/>
            <a:ext cx="6799501" cy="57101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9405" y="2395710"/>
            <a:ext cx="6799501" cy="57101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7E089-EA08-4F7C-B69F-A93D677CB372}" type="datetimeFigureOut">
              <a:rPr lang="en-US" smtClean="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9288BA-F879-4ED2-81E2-9649000F9FF4}" type="slidenum">
              <a:rPr lang="en-US" smtClean="0"/>
              <a:t>‹#›</a:t>
            </a:fld>
            <a:endParaRPr lang="en-US" dirty="0"/>
          </a:p>
        </p:txBody>
      </p:sp>
    </p:spTree>
    <p:extLst>
      <p:ext uri="{BB962C8B-B14F-4D97-AF65-F5344CB8AC3E}">
        <p14:creationId xmlns:p14="http://schemas.microsoft.com/office/powerpoint/2010/main" val="223211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02003" y="479143"/>
            <a:ext cx="13798987" cy="17394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02004" y="2206137"/>
            <a:ext cx="6768252" cy="1081194"/>
          </a:xfrm>
        </p:spPr>
        <p:txBody>
          <a:bodyPr anchor="b"/>
          <a:lstStyle>
            <a:lvl1pPr marL="0" indent="0">
              <a:buNone/>
              <a:defRPr sz="3149" b="1"/>
            </a:lvl1pPr>
            <a:lvl2pPr marL="599938" indent="0">
              <a:buNone/>
              <a:defRPr sz="2624" b="1"/>
            </a:lvl2pPr>
            <a:lvl3pPr marL="1199876" indent="0">
              <a:buNone/>
              <a:defRPr sz="2362" b="1"/>
            </a:lvl3pPr>
            <a:lvl4pPr marL="1799814" indent="0">
              <a:buNone/>
              <a:defRPr sz="2100" b="1"/>
            </a:lvl4pPr>
            <a:lvl5pPr marL="2399751" indent="0">
              <a:buNone/>
              <a:defRPr sz="2100" b="1"/>
            </a:lvl5pPr>
            <a:lvl6pPr marL="2999689" indent="0">
              <a:buNone/>
              <a:defRPr sz="2100" b="1"/>
            </a:lvl6pPr>
            <a:lvl7pPr marL="3599627" indent="0">
              <a:buNone/>
              <a:defRPr sz="2100" b="1"/>
            </a:lvl7pPr>
            <a:lvl8pPr marL="4199565" indent="0">
              <a:buNone/>
              <a:defRPr sz="2100" b="1"/>
            </a:lvl8pPr>
            <a:lvl9pPr marL="4799503" indent="0">
              <a:buNone/>
              <a:defRPr sz="2100" b="1"/>
            </a:lvl9pPr>
          </a:lstStyle>
          <a:p>
            <a:pPr lvl="0"/>
            <a:r>
              <a:rPr lang="en-US"/>
              <a:t>Edit Master text styles</a:t>
            </a:r>
          </a:p>
        </p:txBody>
      </p:sp>
      <p:sp>
        <p:nvSpPr>
          <p:cNvPr id="4" name="Content Placeholder 3"/>
          <p:cNvSpPr>
            <a:spLocks noGrp="1"/>
          </p:cNvSpPr>
          <p:nvPr>
            <p:ph sz="half" idx="2"/>
          </p:nvPr>
        </p:nvSpPr>
        <p:spPr>
          <a:xfrm>
            <a:off x="1102004" y="3287331"/>
            <a:ext cx="6768252" cy="4835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99405" y="2206137"/>
            <a:ext cx="6801584" cy="1081194"/>
          </a:xfrm>
        </p:spPr>
        <p:txBody>
          <a:bodyPr anchor="b"/>
          <a:lstStyle>
            <a:lvl1pPr marL="0" indent="0">
              <a:buNone/>
              <a:defRPr sz="3149" b="1"/>
            </a:lvl1pPr>
            <a:lvl2pPr marL="599938" indent="0">
              <a:buNone/>
              <a:defRPr sz="2624" b="1"/>
            </a:lvl2pPr>
            <a:lvl3pPr marL="1199876" indent="0">
              <a:buNone/>
              <a:defRPr sz="2362" b="1"/>
            </a:lvl3pPr>
            <a:lvl4pPr marL="1799814" indent="0">
              <a:buNone/>
              <a:defRPr sz="2100" b="1"/>
            </a:lvl4pPr>
            <a:lvl5pPr marL="2399751" indent="0">
              <a:buNone/>
              <a:defRPr sz="2100" b="1"/>
            </a:lvl5pPr>
            <a:lvl6pPr marL="2999689" indent="0">
              <a:buNone/>
              <a:defRPr sz="2100" b="1"/>
            </a:lvl6pPr>
            <a:lvl7pPr marL="3599627" indent="0">
              <a:buNone/>
              <a:defRPr sz="2100" b="1"/>
            </a:lvl7pPr>
            <a:lvl8pPr marL="4199565" indent="0">
              <a:buNone/>
              <a:defRPr sz="2100" b="1"/>
            </a:lvl8pPr>
            <a:lvl9pPr marL="4799503" indent="0">
              <a:buNone/>
              <a:defRPr sz="2100" b="1"/>
            </a:lvl9pPr>
          </a:lstStyle>
          <a:p>
            <a:pPr lvl="0"/>
            <a:r>
              <a:rPr lang="en-US"/>
              <a:t>Edit Master text styles</a:t>
            </a:r>
          </a:p>
        </p:txBody>
      </p:sp>
      <p:sp>
        <p:nvSpPr>
          <p:cNvPr id="6" name="Content Placeholder 5"/>
          <p:cNvSpPr>
            <a:spLocks noGrp="1"/>
          </p:cNvSpPr>
          <p:nvPr>
            <p:ph sz="quarter" idx="4"/>
          </p:nvPr>
        </p:nvSpPr>
        <p:spPr>
          <a:xfrm>
            <a:off x="8099405" y="3287331"/>
            <a:ext cx="6801584" cy="4835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7E089-EA08-4F7C-B69F-A93D677CB372}" type="datetimeFigureOut">
              <a:rPr lang="en-US" smtClean="0"/>
              <a:t>5/9/2016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9288BA-F879-4ED2-81E2-9649000F9FF4}" type="slidenum">
              <a:rPr lang="en-US" smtClean="0"/>
              <a:t>‹#›</a:t>
            </a:fld>
            <a:endParaRPr lang="en-US" dirty="0"/>
          </a:p>
        </p:txBody>
      </p:sp>
    </p:spTree>
    <p:extLst>
      <p:ext uri="{BB962C8B-B14F-4D97-AF65-F5344CB8AC3E}">
        <p14:creationId xmlns:p14="http://schemas.microsoft.com/office/powerpoint/2010/main" val="8469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7E089-EA08-4F7C-B69F-A93D677CB372}" type="datetimeFigureOut">
              <a:rPr lang="en-US" smtClean="0"/>
              <a:t>5/9/2016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9288BA-F879-4ED2-81E2-9649000F9FF4}" type="slidenum">
              <a:rPr lang="en-US" smtClean="0"/>
              <a:t>‹#›</a:t>
            </a:fld>
            <a:endParaRPr lang="en-US" dirty="0"/>
          </a:p>
        </p:txBody>
      </p:sp>
    </p:spTree>
    <p:extLst>
      <p:ext uri="{BB962C8B-B14F-4D97-AF65-F5344CB8AC3E}">
        <p14:creationId xmlns:p14="http://schemas.microsoft.com/office/powerpoint/2010/main" val="100412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7E089-EA08-4F7C-B69F-A93D677CB372}" type="datetimeFigureOut">
              <a:rPr lang="en-US" smtClean="0"/>
              <a:t>5/9/2016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C9288BA-F879-4ED2-81E2-9649000F9FF4}" type="slidenum">
              <a:rPr lang="en-US" smtClean="0"/>
              <a:t>‹#›</a:t>
            </a:fld>
            <a:endParaRPr lang="en-US" dirty="0"/>
          </a:p>
        </p:txBody>
      </p:sp>
    </p:spTree>
    <p:extLst>
      <p:ext uri="{BB962C8B-B14F-4D97-AF65-F5344CB8AC3E}">
        <p14:creationId xmlns:p14="http://schemas.microsoft.com/office/powerpoint/2010/main" val="82404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2004" y="599969"/>
            <a:ext cx="5160037" cy="2099892"/>
          </a:xfrm>
        </p:spPr>
        <p:txBody>
          <a:bodyPr anchor="b"/>
          <a:lstStyle>
            <a:lvl1pPr>
              <a:defRPr sz="4199"/>
            </a:lvl1pPr>
          </a:lstStyle>
          <a:p>
            <a:r>
              <a:rPr lang="en-US"/>
              <a:t>Click to edit Master title style</a:t>
            </a:r>
            <a:endParaRPr lang="en-US" dirty="0"/>
          </a:p>
        </p:txBody>
      </p:sp>
      <p:sp>
        <p:nvSpPr>
          <p:cNvPr id="3" name="Content Placeholder 2"/>
          <p:cNvSpPr>
            <a:spLocks noGrp="1"/>
          </p:cNvSpPr>
          <p:nvPr>
            <p:ph idx="1"/>
          </p:nvPr>
        </p:nvSpPr>
        <p:spPr>
          <a:xfrm>
            <a:off x="6801585" y="1295767"/>
            <a:ext cx="8099405" cy="6395505"/>
          </a:xfrm>
        </p:spPr>
        <p:txBody>
          <a:bodyPr/>
          <a:lstStyle>
            <a:lvl1pPr>
              <a:defRPr sz="4199"/>
            </a:lvl1pPr>
            <a:lvl2pPr>
              <a:defRPr sz="3674"/>
            </a:lvl2pPr>
            <a:lvl3pPr>
              <a:defRPr sz="3149"/>
            </a:lvl3pPr>
            <a:lvl4pPr>
              <a:defRPr sz="2624"/>
            </a:lvl4pPr>
            <a:lvl5pPr>
              <a:defRPr sz="2624"/>
            </a:lvl5pPr>
            <a:lvl6pPr>
              <a:defRPr sz="2624"/>
            </a:lvl6pPr>
            <a:lvl7pPr>
              <a:defRPr sz="2624"/>
            </a:lvl7pPr>
            <a:lvl8pPr>
              <a:defRPr sz="2624"/>
            </a:lvl8pPr>
            <a:lvl9pPr>
              <a:defRPr sz="26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02004" y="2699862"/>
            <a:ext cx="5160037" cy="5001827"/>
          </a:xfrm>
        </p:spPr>
        <p:txBody>
          <a:bodyPr/>
          <a:lstStyle>
            <a:lvl1pPr marL="0" indent="0">
              <a:buNone/>
              <a:defRPr sz="2100"/>
            </a:lvl1pPr>
            <a:lvl2pPr marL="599938" indent="0">
              <a:buNone/>
              <a:defRPr sz="1837"/>
            </a:lvl2pPr>
            <a:lvl3pPr marL="1199876" indent="0">
              <a:buNone/>
              <a:defRPr sz="1575"/>
            </a:lvl3pPr>
            <a:lvl4pPr marL="1799814" indent="0">
              <a:buNone/>
              <a:defRPr sz="1312"/>
            </a:lvl4pPr>
            <a:lvl5pPr marL="2399751" indent="0">
              <a:buNone/>
              <a:defRPr sz="1312"/>
            </a:lvl5pPr>
            <a:lvl6pPr marL="2999689" indent="0">
              <a:buNone/>
              <a:defRPr sz="1312"/>
            </a:lvl6pPr>
            <a:lvl7pPr marL="3599627" indent="0">
              <a:buNone/>
              <a:defRPr sz="1312"/>
            </a:lvl7pPr>
            <a:lvl8pPr marL="4199565" indent="0">
              <a:buNone/>
              <a:defRPr sz="1312"/>
            </a:lvl8pPr>
            <a:lvl9pPr marL="4799503" indent="0">
              <a:buNone/>
              <a:defRPr sz="1312"/>
            </a:lvl9pPr>
          </a:lstStyle>
          <a:p>
            <a:pPr lvl="0"/>
            <a:r>
              <a:rPr lang="en-US"/>
              <a:t>Edit Master text styles</a:t>
            </a:r>
          </a:p>
        </p:txBody>
      </p:sp>
      <p:sp>
        <p:nvSpPr>
          <p:cNvPr id="5" name="Date Placeholder 4"/>
          <p:cNvSpPr>
            <a:spLocks noGrp="1"/>
          </p:cNvSpPr>
          <p:nvPr>
            <p:ph type="dt" sz="half" idx="10"/>
          </p:nvPr>
        </p:nvSpPr>
        <p:spPr/>
        <p:txBody>
          <a:bodyPr/>
          <a:lstStyle/>
          <a:p>
            <a:fld id="{2117E089-EA08-4F7C-B69F-A93D677CB372}" type="datetimeFigureOut">
              <a:rPr lang="en-US" smtClean="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9288BA-F879-4ED2-81E2-9649000F9FF4}" type="slidenum">
              <a:rPr lang="en-US" smtClean="0"/>
              <a:t>‹#›</a:t>
            </a:fld>
            <a:endParaRPr lang="en-US" dirty="0"/>
          </a:p>
        </p:txBody>
      </p:sp>
    </p:spTree>
    <p:extLst>
      <p:ext uri="{BB962C8B-B14F-4D97-AF65-F5344CB8AC3E}">
        <p14:creationId xmlns:p14="http://schemas.microsoft.com/office/powerpoint/2010/main" val="56652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2004" y="599969"/>
            <a:ext cx="5160037" cy="2099892"/>
          </a:xfrm>
        </p:spPr>
        <p:txBody>
          <a:bodyPr anchor="b"/>
          <a:lstStyle>
            <a:lvl1pPr>
              <a:defRPr sz="4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1585" y="1295767"/>
            <a:ext cx="8099405" cy="6395505"/>
          </a:xfrm>
        </p:spPr>
        <p:txBody>
          <a:bodyPr anchor="t"/>
          <a:lstStyle>
            <a:lvl1pPr marL="0" indent="0">
              <a:buNone/>
              <a:defRPr sz="4199"/>
            </a:lvl1pPr>
            <a:lvl2pPr marL="599938" indent="0">
              <a:buNone/>
              <a:defRPr sz="3674"/>
            </a:lvl2pPr>
            <a:lvl3pPr marL="1199876" indent="0">
              <a:buNone/>
              <a:defRPr sz="3149"/>
            </a:lvl3pPr>
            <a:lvl4pPr marL="1799814" indent="0">
              <a:buNone/>
              <a:defRPr sz="2624"/>
            </a:lvl4pPr>
            <a:lvl5pPr marL="2399751" indent="0">
              <a:buNone/>
              <a:defRPr sz="2624"/>
            </a:lvl5pPr>
            <a:lvl6pPr marL="2999689" indent="0">
              <a:buNone/>
              <a:defRPr sz="2624"/>
            </a:lvl6pPr>
            <a:lvl7pPr marL="3599627" indent="0">
              <a:buNone/>
              <a:defRPr sz="2624"/>
            </a:lvl7pPr>
            <a:lvl8pPr marL="4199565" indent="0">
              <a:buNone/>
              <a:defRPr sz="2624"/>
            </a:lvl8pPr>
            <a:lvl9pPr marL="4799503" indent="0">
              <a:buNone/>
              <a:defRPr sz="2624"/>
            </a:lvl9pPr>
          </a:lstStyle>
          <a:p>
            <a:r>
              <a:rPr lang="en-US" dirty="0"/>
              <a:t>Click icon to add picture</a:t>
            </a:r>
          </a:p>
        </p:txBody>
      </p:sp>
      <p:sp>
        <p:nvSpPr>
          <p:cNvPr id="4" name="Text Placeholder 3"/>
          <p:cNvSpPr>
            <a:spLocks noGrp="1"/>
          </p:cNvSpPr>
          <p:nvPr>
            <p:ph type="body" sz="half" idx="2"/>
          </p:nvPr>
        </p:nvSpPr>
        <p:spPr>
          <a:xfrm>
            <a:off x="1102004" y="2699862"/>
            <a:ext cx="5160037" cy="5001827"/>
          </a:xfrm>
        </p:spPr>
        <p:txBody>
          <a:bodyPr/>
          <a:lstStyle>
            <a:lvl1pPr marL="0" indent="0">
              <a:buNone/>
              <a:defRPr sz="2100"/>
            </a:lvl1pPr>
            <a:lvl2pPr marL="599938" indent="0">
              <a:buNone/>
              <a:defRPr sz="1837"/>
            </a:lvl2pPr>
            <a:lvl3pPr marL="1199876" indent="0">
              <a:buNone/>
              <a:defRPr sz="1575"/>
            </a:lvl3pPr>
            <a:lvl4pPr marL="1799814" indent="0">
              <a:buNone/>
              <a:defRPr sz="1312"/>
            </a:lvl4pPr>
            <a:lvl5pPr marL="2399751" indent="0">
              <a:buNone/>
              <a:defRPr sz="1312"/>
            </a:lvl5pPr>
            <a:lvl6pPr marL="2999689" indent="0">
              <a:buNone/>
              <a:defRPr sz="1312"/>
            </a:lvl6pPr>
            <a:lvl7pPr marL="3599627" indent="0">
              <a:buNone/>
              <a:defRPr sz="1312"/>
            </a:lvl7pPr>
            <a:lvl8pPr marL="4199565" indent="0">
              <a:buNone/>
              <a:defRPr sz="1312"/>
            </a:lvl8pPr>
            <a:lvl9pPr marL="4799503" indent="0">
              <a:buNone/>
              <a:defRPr sz="1312"/>
            </a:lvl9pPr>
          </a:lstStyle>
          <a:p>
            <a:pPr lvl="0"/>
            <a:r>
              <a:rPr lang="en-US"/>
              <a:t>Edit Master text styles</a:t>
            </a:r>
          </a:p>
        </p:txBody>
      </p:sp>
      <p:sp>
        <p:nvSpPr>
          <p:cNvPr id="5" name="Date Placeholder 4"/>
          <p:cNvSpPr>
            <a:spLocks noGrp="1"/>
          </p:cNvSpPr>
          <p:nvPr>
            <p:ph type="dt" sz="half" idx="10"/>
          </p:nvPr>
        </p:nvSpPr>
        <p:spPr/>
        <p:txBody>
          <a:bodyPr/>
          <a:lstStyle/>
          <a:p>
            <a:fld id="{2117E089-EA08-4F7C-B69F-A93D677CB372}" type="datetimeFigureOut">
              <a:rPr lang="en-US" smtClean="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9288BA-F879-4ED2-81E2-9649000F9FF4}" type="slidenum">
              <a:rPr lang="en-US" smtClean="0"/>
              <a:t>‹#›</a:t>
            </a:fld>
            <a:endParaRPr lang="en-US" dirty="0"/>
          </a:p>
        </p:txBody>
      </p:sp>
    </p:spTree>
    <p:extLst>
      <p:ext uri="{BB962C8B-B14F-4D97-AF65-F5344CB8AC3E}">
        <p14:creationId xmlns:p14="http://schemas.microsoft.com/office/powerpoint/2010/main" val="59154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9919" y="479143"/>
            <a:ext cx="13798987" cy="17394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9919" y="2395710"/>
            <a:ext cx="13798987" cy="57101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9919" y="8341239"/>
            <a:ext cx="3599736" cy="479142"/>
          </a:xfrm>
          <a:prstGeom prst="rect">
            <a:avLst/>
          </a:prstGeom>
        </p:spPr>
        <p:txBody>
          <a:bodyPr vert="horz" lIns="91440" tIns="45720" rIns="91440" bIns="45720" rtlCol="0" anchor="ctr"/>
          <a:lstStyle>
            <a:lvl1pPr algn="l">
              <a:defRPr sz="1575">
                <a:solidFill>
                  <a:schemeClr val="tx1">
                    <a:tint val="75000"/>
                  </a:schemeClr>
                </a:solidFill>
              </a:defRPr>
            </a:lvl1pPr>
          </a:lstStyle>
          <a:p>
            <a:fld id="{2117E089-EA08-4F7C-B69F-A93D677CB372}" type="datetimeFigureOut">
              <a:rPr lang="en-US" smtClean="0"/>
              <a:t>5/9/2016</a:t>
            </a:fld>
            <a:endParaRPr lang="en-US" dirty="0"/>
          </a:p>
        </p:txBody>
      </p:sp>
      <p:sp>
        <p:nvSpPr>
          <p:cNvPr id="5" name="Footer Placeholder 4"/>
          <p:cNvSpPr>
            <a:spLocks noGrp="1"/>
          </p:cNvSpPr>
          <p:nvPr>
            <p:ph type="ftr" sz="quarter" idx="3"/>
          </p:nvPr>
        </p:nvSpPr>
        <p:spPr>
          <a:xfrm>
            <a:off x="5299611" y="8341239"/>
            <a:ext cx="5399603" cy="479142"/>
          </a:xfrm>
          <a:prstGeom prst="rect">
            <a:avLst/>
          </a:prstGeom>
        </p:spPr>
        <p:txBody>
          <a:bodyPr vert="horz" lIns="91440" tIns="45720" rIns="91440" bIns="45720" rtlCol="0" anchor="ctr"/>
          <a:lstStyle>
            <a:lvl1pPr algn="ctr">
              <a:defRPr sz="15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299170" y="8341239"/>
            <a:ext cx="3599736" cy="479142"/>
          </a:xfrm>
          <a:prstGeom prst="rect">
            <a:avLst/>
          </a:prstGeom>
        </p:spPr>
        <p:txBody>
          <a:bodyPr vert="horz" lIns="91440" tIns="45720" rIns="91440" bIns="45720" rtlCol="0" anchor="ctr"/>
          <a:lstStyle>
            <a:lvl1pPr algn="r">
              <a:defRPr sz="1575">
                <a:solidFill>
                  <a:schemeClr val="tx1">
                    <a:tint val="75000"/>
                  </a:schemeClr>
                </a:solidFill>
              </a:defRPr>
            </a:lvl1pPr>
          </a:lstStyle>
          <a:p>
            <a:fld id="{EC9288BA-F879-4ED2-81E2-9649000F9FF4}" type="slidenum">
              <a:rPr lang="en-US" smtClean="0"/>
              <a:t>‹#›</a:t>
            </a:fld>
            <a:endParaRPr lang="en-US" dirty="0"/>
          </a:p>
        </p:txBody>
      </p:sp>
    </p:spTree>
    <p:extLst>
      <p:ext uri="{BB962C8B-B14F-4D97-AF65-F5344CB8AC3E}">
        <p14:creationId xmlns:p14="http://schemas.microsoft.com/office/powerpoint/2010/main" val="2346575696"/>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1199876" rtl="0" eaLnBrk="1" latinLnBrk="0" hangingPunct="1">
        <a:lnSpc>
          <a:spcPct val="90000"/>
        </a:lnSpc>
        <a:spcBef>
          <a:spcPct val="0"/>
        </a:spcBef>
        <a:buNone/>
        <a:defRPr sz="5774" kern="1200">
          <a:solidFill>
            <a:schemeClr val="tx1"/>
          </a:solidFill>
          <a:latin typeface="+mj-lt"/>
          <a:ea typeface="+mj-ea"/>
          <a:cs typeface="+mj-cs"/>
        </a:defRPr>
      </a:lvl1pPr>
    </p:titleStyle>
    <p:bodyStyle>
      <a:lvl1pPr marL="299969" indent="-299969" algn="l" defTabSz="1199876" rtl="0" eaLnBrk="1" latinLnBrk="0" hangingPunct="1">
        <a:lnSpc>
          <a:spcPct val="90000"/>
        </a:lnSpc>
        <a:spcBef>
          <a:spcPts val="1312"/>
        </a:spcBef>
        <a:buFont typeface="Arial" panose="020B0604020202020204" pitchFamily="34" charset="0"/>
        <a:buChar char="•"/>
        <a:defRPr sz="3674" kern="1200">
          <a:solidFill>
            <a:schemeClr val="tx1"/>
          </a:solidFill>
          <a:latin typeface="+mn-lt"/>
          <a:ea typeface="+mn-ea"/>
          <a:cs typeface="+mn-cs"/>
        </a:defRPr>
      </a:lvl1pPr>
      <a:lvl2pPr marL="899907" indent="-299969" algn="l" defTabSz="1199876" rtl="0" eaLnBrk="1" latinLnBrk="0" hangingPunct="1">
        <a:lnSpc>
          <a:spcPct val="90000"/>
        </a:lnSpc>
        <a:spcBef>
          <a:spcPts val="656"/>
        </a:spcBef>
        <a:buFont typeface="Arial" panose="020B0604020202020204" pitchFamily="34" charset="0"/>
        <a:buChar char="•"/>
        <a:defRPr sz="3149" kern="1200">
          <a:solidFill>
            <a:schemeClr val="tx1"/>
          </a:solidFill>
          <a:latin typeface="+mn-lt"/>
          <a:ea typeface="+mn-ea"/>
          <a:cs typeface="+mn-cs"/>
        </a:defRPr>
      </a:lvl2pPr>
      <a:lvl3pPr marL="1499845" indent="-299969" algn="l" defTabSz="1199876" rtl="0" eaLnBrk="1" latinLnBrk="0" hangingPunct="1">
        <a:lnSpc>
          <a:spcPct val="90000"/>
        </a:lnSpc>
        <a:spcBef>
          <a:spcPts val="656"/>
        </a:spcBef>
        <a:buFont typeface="Arial" panose="020B0604020202020204" pitchFamily="34" charset="0"/>
        <a:buChar char="•"/>
        <a:defRPr sz="2624" kern="1200">
          <a:solidFill>
            <a:schemeClr val="tx1"/>
          </a:solidFill>
          <a:latin typeface="+mn-lt"/>
          <a:ea typeface="+mn-ea"/>
          <a:cs typeface="+mn-cs"/>
        </a:defRPr>
      </a:lvl3pPr>
      <a:lvl4pPr marL="2099782"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4pPr>
      <a:lvl5pPr marL="2699720"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5pPr>
      <a:lvl6pPr marL="3299658"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6pPr>
      <a:lvl7pPr marL="3899596"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7pPr>
      <a:lvl8pPr marL="4499534"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8pPr>
      <a:lvl9pPr marL="5099472"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9pPr>
    </p:bodyStyle>
    <p:otherStyle>
      <a:defPPr>
        <a:defRPr lang="en-US"/>
      </a:defPPr>
      <a:lvl1pPr marL="0" algn="l" defTabSz="1199876" rtl="0" eaLnBrk="1" latinLnBrk="0" hangingPunct="1">
        <a:defRPr sz="2362" kern="1200">
          <a:solidFill>
            <a:schemeClr val="tx1"/>
          </a:solidFill>
          <a:latin typeface="+mn-lt"/>
          <a:ea typeface="+mn-ea"/>
          <a:cs typeface="+mn-cs"/>
        </a:defRPr>
      </a:lvl1pPr>
      <a:lvl2pPr marL="599938" algn="l" defTabSz="1199876" rtl="0" eaLnBrk="1" latinLnBrk="0" hangingPunct="1">
        <a:defRPr sz="2362" kern="1200">
          <a:solidFill>
            <a:schemeClr val="tx1"/>
          </a:solidFill>
          <a:latin typeface="+mn-lt"/>
          <a:ea typeface="+mn-ea"/>
          <a:cs typeface="+mn-cs"/>
        </a:defRPr>
      </a:lvl2pPr>
      <a:lvl3pPr marL="1199876" algn="l" defTabSz="1199876" rtl="0" eaLnBrk="1" latinLnBrk="0" hangingPunct="1">
        <a:defRPr sz="2362" kern="1200">
          <a:solidFill>
            <a:schemeClr val="tx1"/>
          </a:solidFill>
          <a:latin typeface="+mn-lt"/>
          <a:ea typeface="+mn-ea"/>
          <a:cs typeface="+mn-cs"/>
        </a:defRPr>
      </a:lvl3pPr>
      <a:lvl4pPr marL="1799814" algn="l" defTabSz="1199876" rtl="0" eaLnBrk="1" latinLnBrk="0" hangingPunct="1">
        <a:defRPr sz="2362" kern="1200">
          <a:solidFill>
            <a:schemeClr val="tx1"/>
          </a:solidFill>
          <a:latin typeface="+mn-lt"/>
          <a:ea typeface="+mn-ea"/>
          <a:cs typeface="+mn-cs"/>
        </a:defRPr>
      </a:lvl4pPr>
      <a:lvl5pPr marL="2399751" algn="l" defTabSz="1199876" rtl="0" eaLnBrk="1" latinLnBrk="0" hangingPunct="1">
        <a:defRPr sz="2362" kern="1200">
          <a:solidFill>
            <a:schemeClr val="tx1"/>
          </a:solidFill>
          <a:latin typeface="+mn-lt"/>
          <a:ea typeface="+mn-ea"/>
          <a:cs typeface="+mn-cs"/>
        </a:defRPr>
      </a:lvl5pPr>
      <a:lvl6pPr marL="2999689" algn="l" defTabSz="1199876" rtl="0" eaLnBrk="1" latinLnBrk="0" hangingPunct="1">
        <a:defRPr sz="2362" kern="1200">
          <a:solidFill>
            <a:schemeClr val="tx1"/>
          </a:solidFill>
          <a:latin typeface="+mn-lt"/>
          <a:ea typeface="+mn-ea"/>
          <a:cs typeface="+mn-cs"/>
        </a:defRPr>
      </a:lvl6pPr>
      <a:lvl7pPr marL="3599627" algn="l" defTabSz="1199876" rtl="0" eaLnBrk="1" latinLnBrk="0" hangingPunct="1">
        <a:defRPr sz="2362" kern="1200">
          <a:solidFill>
            <a:schemeClr val="tx1"/>
          </a:solidFill>
          <a:latin typeface="+mn-lt"/>
          <a:ea typeface="+mn-ea"/>
          <a:cs typeface="+mn-cs"/>
        </a:defRPr>
      </a:lvl7pPr>
      <a:lvl8pPr marL="4199565" algn="l" defTabSz="1199876" rtl="0" eaLnBrk="1" latinLnBrk="0" hangingPunct="1">
        <a:defRPr sz="2362" kern="1200">
          <a:solidFill>
            <a:schemeClr val="tx1"/>
          </a:solidFill>
          <a:latin typeface="+mn-lt"/>
          <a:ea typeface="+mn-ea"/>
          <a:cs typeface="+mn-cs"/>
        </a:defRPr>
      </a:lvl8pPr>
      <a:lvl9pPr marL="4799503" algn="l" defTabSz="1199876" rtl="0" eaLnBrk="1" latinLnBrk="0" hangingPunct="1">
        <a:defRPr sz="23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3c.github.io/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3c.github.io/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3c.github.io/htm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logs.windows.com/windowsexperience/2016/04/06/announcing-windows-10-insider-preview-build-14316/" TargetMode="External"/><Relationship Id="rId2" Type="http://schemas.openxmlformats.org/officeDocument/2006/relationships/hyperlink" Target="https://w3c.github.io/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nodered.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3c.github.io/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3c.github.io/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99853" y="1840836"/>
            <a:ext cx="11999119" cy="2801282"/>
          </a:xfr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defTabSz="457200"/>
            <a:r>
              <a:rPr lang="en-US" sz="11500" b="1" dirty="0">
                <a:solidFill>
                  <a:schemeClr val="tx1"/>
                </a:solidFill>
                <a:latin typeface="+mn-lt"/>
                <a:ea typeface="+mn-ea"/>
                <a:cs typeface="+mn-cs"/>
              </a:rPr>
              <a:t>Blog System</a:t>
            </a:r>
          </a:p>
        </p:txBody>
      </p:sp>
      <p:sp>
        <p:nvSpPr>
          <p:cNvPr id="5" name="Subtitle 4"/>
          <p:cNvSpPr>
            <a:spLocks noGrp="1"/>
          </p:cNvSpPr>
          <p:nvPr>
            <p:ph type="subTitle" idx="1"/>
          </p:nvPr>
        </p:nvSpPr>
        <p:spPr>
          <a:xfrm>
            <a:off x="1999853" y="5630782"/>
            <a:ext cx="11999119" cy="1588168"/>
          </a:xfr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p>
            <a:pPr defTabSz="457200">
              <a:spcBef>
                <a:spcPct val="0"/>
              </a:spcBef>
            </a:pPr>
            <a:r>
              <a:rPr lang="en-US" sz="6600" dirty="0">
                <a:solidFill>
                  <a:schemeClr val="tx1"/>
                </a:solidFill>
              </a:rPr>
              <a:t>Mandatory Functionality</a:t>
            </a:r>
          </a:p>
        </p:txBody>
      </p:sp>
    </p:spTree>
    <p:extLst>
      <p:ext uri="{BB962C8B-B14F-4D97-AF65-F5344CB8AC3E}">
        <p14:creationId xmlns:p14="http://schemas.microsoft.com/office/powerpoint/2010/main" val="14836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8123" y="89904"/>
            <a:ext cx="15522578" cy="558718"/>
          </a:xfrm>
          <a:prstGeom prst="rect">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Blog – Read Post and Comments</a:t>
            </a:r>
            <a:endParaRPr lang="bg-BG" sz="1400" dirty="0"/>
          </a:p>
        </p:txBody>
      </p:sp>
      <p:sp>
        <p:nvSpPr>
          <p:cNvPr id="10" name="Rectangle 9"/>
          <p:cNvSpPr/>
          <p:nvPr/>
        </p:nvSpPr>
        <p:spPr>
          <a:xfrm>
            <a:off x="238122" y="8484972"/>
            <a:ext cx="15522579" cy="416257"/>
          </a:xfrm>
          <a:prstGeom prst="rect">
            <a:avLst/>
          </a:prstGeom>
          <a:solidFill>
            <a:schemeClr val="accent6">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sp>
        <p:nvSpPr>
          <p:cNvPr id="62" name="Rounded Rectangle 61"/>
          <p:cNvSpPr/>
          <p:nvPr/>
        </p:nvSpPr>
        <p:spPr>
          <a:xfrm>
            <a:off x="2835203" y="908469"/>
            <a:ext cx="12925498" cy="740272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64" name="TextBox 63"/>
          <p:cNvSpPr txBox="1"/>
          <p:nvPr/>
        </p:nvSpPr>
        <p:spPr>
          <a:xfrm>
            <a:off x="3028610" y="1041455"/>
            <a:ext cx="12452690" cy="584775"/>
          </a:xfrm>
          <a:prstGeom prst="rect">
            <a:avLst/>
          </a:prstGeom>
          <a:noFill/>
        </p:spPr>
        <p:txBody>
          <a:bodyPr wrap="square" rtlCol="0">
            <a:spAutoFit/>
          </a:bodyPr>
          <a:lstStyle/>
          <a:p>
            <a:r>
              <a:rPr lang="en-US" sz="3200" b="1" dirty="0"/>
              <a:t>Work Begins on HTML5.1</a:t>
            </a:r>
            <a:endParaRPr lang="bg-BG" sz="2400" b="1" dirty="0"/>
          </a:p>
        </p:txBody>
      </p:sp>
      <p:sp>
        <p:nvSpPr>
          <p:cNvPr id="11" name="Rectangle 10"/>
          <p:cNvSpPr/>
          <p:nvPr/>
        </p:nvSpPr>
        <p:spPr>
          <a:xfrm>
            <a:off x="3096124" y="2032945"/>
            <a:ext cx="12385176" cy="1863082"/>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The World Wide Web Consortium (W3C) has begun work on </a:t>
            </a:r>
            <a:r>
              <a:rPr lang="en-US" b="1" dirty="0">
                <a:solidFill>
                  <a:schemeClr val="tx1"/>
                </a:solidFill>
              </a:rPr>
              <a:t>HTML5.1</a:t>
            </a:r>
            <a:r>
              <a:rPr lang="en-US" dirty="0">
                <a:solidFill>
                  <a:schemeClr val="tx1"/>
                </a:solidFill>
              </a:rPr>
              <a:t>, and this time it is handling the creation of the standard a little differently. The specification has its </a:t>
            </a:r>
            <a:r>
              <a:rPr lang="en-US" b="1" dirty="0">
                <a:solidFill>
                  <a:schemeClr val="tx1"/>
                </a:solidFill>
                <a:hlinkClick r:id="rId2"/>
              </a:rPr>
              <a:t>own GitHub project</a:t>
            </a:r>
            <a:r>
              <a:rPr lang="en-US" dirty="0">
                <a:solidFill>
                  <a:schemeClr val="tx1"/>
                </a:solidFill>
              </a:rPr>
              <a:t> where anyone can see what is happening and propose changes.</a:t>
            </a:r>
          </a:p>
          <a:p>
            <a:pPr>
              <a:spcBef>
                <a:spcPts val="600"/>
              </a:spcBef>
            </a:pPr>
            <a:r>
              <a:rPr lang="en-US" dirty="0">
                <a:solidFill>
                  <a:schemeClr val="tx1"/>
                </a:solidFill>
              </a:rPr>
              <a:t>The organization says the goal for the new specification is "to </a:t>
            </a:r>
            <a:r>
              <a:rPr lang="en-US" b="1" dirty="0">
                <a:solidFill>
                  <a:schemeClr val="tx1"/>
                </a:solidFill>
              </a:rPr>
              <a:t>match reality better</a:t>
            </a:r>
            <a:r>
              <a:rPr lang="en-US" dirty="0">
                <a:solidFill>
                  <a:schemeClr val="tx1"/>
                </a:solidFill>
              </a:rPr>
              <a:t>, to make the specification as clear as possible to readers, and of course to make it possible for all stakeholders to </a:t>
            </a:r>
            <a:r>
              <a:rPr lang="en-US" b="1" dirty="0">
                <a:solidFill>
                  <a:schemeClr val="tx1"/>
                </a:solidFill>
              </a:rPr>
              <a:t>propose improvements</a:t>
            </a:r>
            <a:r>
              <a:rPr lang="en-US" dirty="0">
                <a:solidFill>
                  <a:schemeClr val="tx1"/>
                </a:solidFill>
              </a:rPr>
              <a:t>, and understand what makes changes to HTML successful". Creating HTML5 took years, but W3C hopes using GitHub will speed up the process this time around. It plans to release a candidate recommendation for HTML5.1 by </a:t>
            </a:r>
            <a:r>
              <a:rPr lang="en-US" b="1" dirty="0">
                <a:solidFill>
                  <a:schemeClr val="tx1"/>
                </a:solidFill>
              </a:rPr>
              <a:t>June</a:t>
            </a:r>
            <a:r>
              <a:rPr lang="en-US" dirty="0">
                <a:solidFill>
                  <a:schemeClr val="tx1"/>
                </a:solidFill>
              </a:rPr>
              <a:t> and a full recommendation in </a:t>
            </a:r>
            <a:r>
              <a:rPr lang="en-US" b="1" dirty="0">
                <a:solidFill>
                  <a:schemeClr val="tx1"/>
                </a:solidFill>
              </a:rPr>
              <a:t>September</a:t>
            </a:r>
            <a:r>
              <a:rPr lang="en-US" dirty="0">
                <a:solidFill>
                  <a:schemeClr val="tx1"/>
                </a:solidFill>
              </a:rPr>
              <a:t>.</a:t>
            </a:r>
          </a:p>
        </p:txBody>
      </p:sp>
      <p:sp>
        <p:nvSpPr>
          <p:cNvPr id="104" name="Rounded Rectangle 103"/>
          <p:cNvSpPr/>
          <p:nvPr/>
        </p:nvSpPr>
        <p:spPr>
          <a:xfrm>
            <a:off x="249649" y="908468"/>
            <a:ext cx="2328451" cy="275058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dirty="0"/>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07" name="Rectangle 106"/>
          <p:cNvSpPr/>
          <p:nvPr/>
        </p:nvSpPr>
        <p:spPr>
          <a:xfrm>
            <a:off x="515042" y="1857564"/>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Home</a:t>
            </a:r>
          </a:p>
        </p:txBody>
      </p:sp>
      <p:sp>
        <p:nvSpPr>
          <p:cNvPr id="61" name="TextBox 60"/>
          <p:cNvSpPr txBox="1"/>
          <p:nvPr/>
        </p:nvSpPr>
        <p:spPr>
          <a:xfrm>
            <a:off x="3041674" y="1583162"/>
            <a:ext cx="3985899"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22-May-2016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dirty="0">
                <a:solidFill>
                  <a:schemeClr val="tx1">
                    <a:lumMod val="75000"/>
                    <a:lumOff val="25000"/>
                  </a:schemeClr>
                </a:solidFill>
              </a:rPr>
              <a:t>Svetlin Nakov</a:t>
            </a:r>
          </a:p>
        </p:txBody>
      </p:sp>
      <p:sp>
        <p:nvSpPr>
          <p:cNvPr id="110" name="Rectangle 109"/>
          <p:cNvSpPr/>
          <p:nvPr/>
        </p:nvSpPr>
        <p:spPr>
          <a:xfrm>
            <a:off x="515042" y="2446337"/>
            <a:ext cx="1811598" cy="369332"/>
          </a:xfrm>
          <a:prstGeom prst="rect">
            <a:avLst/>
          </a:prstGeom>
        </p:spPr>
        <p:txBody>
          <a:bodyPr wrap="square" anchor="ctr" anchorCtr="0">
            <a:spAutoFit/>
          </a:bodyPr>
          <a:lstStyle/>
          <a:p>
            <a:r>
              <a:rPr lang="en-US" dirty="0"/>
              <a:t>Login</a:t>
            </a:r>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Register</a:t>
            </a:r>
          </a:p>
        </p:txBody>
      </p:sp>
      <p:sp>
        <p:nvSpPr>
          <p:cNvPr id="115" name="Rounded Rectangle 114"/>
          <p:cNvSpPr/>
          <p:nvPr/>
        </p:nvSpPr>
        <p:spPr>
          <a:xfrm>
            <a:off x="249649" y="3897125"/>
            <a:ext cx="2328451" cy="317746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116" name="Straight Connector 115"/>
          <p:cNvCxnSpPr/>
          <p:nvPr/>
        </p:nvCxnSpPr>
        <p:spPr>
          <a:xfrm>
            <a:off x="515046" y="4575980"/>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17" name="TextBox 116"/>
          <p:cNvSpPr txBox="1"/>
          <p:nvPr/>
        </p:nvSpPr>
        <p:spPr>
          <a:xfrm>
            <a:off x="410866" y="4042008"/>
            <a:ext cx="2008948" cy="461665"/>
          </a:xfrm>
          <a:prstGeom prst="rect">
            <a:avLst/>
          </a:prstGeom>
          <a:noFill/>
        </p:spPr>
        <p:txBody>
          <a:bodyPr wrap="square" rtlCol="0">
            <a:spAutoFit/>
          </a:bodyPr>
          <a:lstStyle/>
          <a:p>
            <a:r>
              <a:rPr lang="en-US" sz="2400" b="1" dirty="0"/>
              <a:t>Recent Posts</a:t>
            </a:r>
            <a:endParaRPr lang="bg-BG" b="1" dirty="0"/>
          </a:p>
        </p:txBody>
      </p:sp>
      <p:sp>
        <p:nvSpPr>
          <p:cNvPr id="3" name="Rectangle 2"/>
          <p:cNvSpPr/>
          <p:nvPr/>
        </p:nvSpPr>
        <p:spPr>
          <a:xfrm>
            <a:off x="386396" y="4737252"/>
            <a:ext cx="2067244" cy="307777"/>
          </a:xfrm>
          <a:prstGeom prst="rect">
            <a:avLst/>
          </a:prstGeom>
        </p:spPr>
        <p:txBody>
          <a:bodyPr wrap="square">
            <a:spAutoFit/>
          </a:bodyPr>
          <a:lstStyle/>
          <a:p>
            <a:r>
              <a:rPr lang="en-US" sz="1400" dirty="0">
                <a:solidFill>
                  <a:schemeClr val="tx1">
                    <a:lumMod val="75000"/>
                    <a:lumOff val="25000"/>
                  </a:schemeClr>
                </a:solidFill>
              </a:rPr>
              <a:t>Work Begins on HTML5.1</a:t>
            </a:r>
          </a:p>
        </p:txBody>
      </p:sp>
      <p:sp>
        <p:nvSpPr>
          <p:cNvPr id="120" name="Rectangle 119"/>
          <p:cNvSpPr/>
          <p:nvPr/>
        </p:nvSpPr>
        <p:spPr>
          <a:xfrm>
            <a:off x="386396" y="5047331"/>
            <a:ext cx="2067244" cy="523220"/>
          </a:xfrm>
          <a:prstGeom prst="rect">
            <a:avLst/>
          </a:prstGeom>
        </p:spPr>
        <p:txBody>
          <a:bodyPr wrap="square">
            <a:spAutoFit/>
          </a:bodyPr>
          <a:lstStyle/>
          <a:p>
            <a:r>
              <a:rPr lang="en-US" sz="1400" dirty="0">
                <a:solidFill>
                  <a:schemeClr val="tx1">
                    <a:lumMod val="75000"/>
                    <a:lumOff val="25000"/>
                  </a:schemeClr>
                </a:solidFill>
              </a:rPr>
              <a:t>Windows 10 Preview with</a:t>
            </a:r>
            <a:br>
              <a:rPr lang="en-US" sz="1400" dirty="0">
                <a:solidFill>
                  <a:schemeClr val="tx1">
                    <a:lumMod val="75000"/>
                    <a:lumOff val="25000"/>
                  </a:schemeClr>
                </a:solidFill>
              </a:rPr>
            </a:br>
            <a:r>
              <a:rPr lang="en-US" sz="1400" dirty="0">
                <a:solidFill>
                  <a:schemeClr val="tx1">
                    <a:lumMod val="75000"/>
                    <a:lumOff val="25000"/>
                  </a:schemeClr>
                </a:solidFill>
              </a:rPr>
              <a:t>Bash Support Now Avail…</a:t>
            </a:r>
          </a:p>
        </p:txBody>
      </p:sp>
      <p:sp>
        <p:nvSpPr>
          <p:cNvPr id="121" name="Rectangle 120"/>
          <p:cNvSpPr/>
          <p:nvPr/>
        </p:nvSpPr>
        <p:spPr>
          <a:xfrm>
            <a:off x="386396" y="5575840"/>
            <a:ext cx="2067244" cy="523220"/>
          </a:xfrm>
          <a:prstGeom prst="rect">
            <a:avLst/>
          </a:prstGeom>
        </p:spPr>
        <p:txBody>
          <a:bodyPr wrap="square">
            <a:spAutoFit/>
          </a:bodyPr>
          <a:lstStyle/>
          <a:p>
            <a:r>
              <a:rPr lang="en-US" sz="1400" dirty="0">
                <a:solidFill>
                  <a:schemeClr val="tx1">
                    <a:lumMod val="75000"/>
                    <a:lumOff val="25000"/>
                  </a:schemeClr>
                </a:solidFill>
              </a:rPr>
              <a:t>Atom Text Editor Gets</a:t>
            </a:r>
            <a:br>
              <a:rPr lang="en-US" sz="1400" dirty="0">
                <a:solidFill>
                  <a:schemeClr val="tx1">
                    <a:lumMod val="75000"/>
                    <a:lumOff val="25000"/>
                  </a:schemeClr>
                </a:solidFill>
              </a:rPr>
            </a:br>
            <a:r>
              <a:rPr lang="en-US" sz="1400" dirty="0">
                <a:solidFill>
                  <a:schemeClr val="tx1">
                    <a:lumMod val="75000"/>
                    <a:lumOff val="25000"/>
                  </a:schemeClr>
                </a:solidFill>
              </a:rPr>
              <a:t>New Windows Features</a:t>
            </a:r>
          </a:p>
        </p:txBody>
      </p:sp>
      <p:sp>
        <p:nvSpPr>
          <p:cNvPr id="122" name="Rectangle 121"/>
          <p:cNvSpPr/>
          <p:nvPr/>
        </p:nvSpPr>
        <p:spPr>
          <a:xfrm>
            <a:off x="386396" y="6112445"/>
            <a:ext cx="2067244" cy="307777"/>
          </a:xfrm>
          <a:prstGeom prst="rect">
            <a:avLst/>
          </a:prstGeom>
        </p:spPr>
        <p:txBody>
          <a:bodyPr wrap="square">
            <a:spAutoFit/>
          </a:bodyPr>
          <a:lstStyle/>
          <a:p>
            <a:r>
              <a:rPr lang="en-US" sz="1400" dirty="0">
                <a:solidFill>
                  <a:schemeClr val="tx1">
                    <a:lumMod val="75000"/>
                    <a:lumOff val="25000"/>
                  </a:schemeClr>
                </a:solidFill>
              </a:rPr>
              <a:t>SoftUni 3.0 Launched</a:t>
            </a:r>
          </a:p>
        </p:txBody>
      </p:sp>
      <p:sp>
        <p:nvSpPr>
          <p:cNvPr id="125" name="Rectangle 124"/>
          <p:cNvSpPr/>
          <p:nvPr/>
        </p:nvSpPr>
        <p:spPr>
          <a:xfrm>
            <a:off x="386396" y="6433607"/>
            <a:ext cx="2067244" cy="523220"/>
          </a:xfrm>
          <a:prstGeom prst="rect">
            <a:avLst/>
          </a:prstGeom>
        </p:spPr>
        <p:txBody>
          <a:bodyPr wrap="square">
            <a:spAutoFit/>
          </a:bodyPr>
          <a:lstStyle/>
          <a:p>
            <a:r>
              <a:rPr lang="en-US" sz="1400" noProof="1">
                <a:solidFill>
                  <a:schemeClr val="tx1">
                    <a:lumMod val="75000"/>
                    <a:lumOff val="25000"/>
                  </a:schemeClr>
                </a:solidFill>
              </a:rPr>
              <a:t>Git</a:t>
            </a:r>
            <a:r>
              <a:rPr lang="en-US" sz="1400" dirty="0">
                <a:solidFill>
                  <a:schemeClr val="tx1">
                    <a:lumMod val="75000"/>
                    <a:lumOff val="25000"/>
                  </a:schemeClr>
                </a:solidFill>
              </a:rPr>
              <a:t> 2.8 Adds Security and Productivity Features</a:t>
            </a:r>
          </a:p>
        </p:txBody>
      </p:sp>
      <p:sp>
        <p:nvSpPr>
          <p:cNvPr id="6" name="TextBox 5"/>
          <p:cNvSpPr txBox="1"/>
          <p:nvPr/>
        </p:nvSpPr>
        <p:spPr>
          <a:xfrm>
            <a:off x="249649" y="105511"/>
            <a:ext cx="2879571" cy="369332"/>
          </a:xfrm>
          <a:prstGeom prst="rect">
            <a:avLst/>
          </a:prstGeom>
          <a:noFill/>
        </p:spPr>
        <p:txBody>
          <a:bodyPr wrap="none" rtlCol="0">
            <a:spAutoFit/>
          </a:bodyPr>
          <a:lstStyle/>
          <a:p>
            <a:r>
              <a:rPr lang="en-US" dirty="0">
                <a:solidFill>
                  <a:schemeClr val="tx1">
                    <a:lumMod val="65000"/>
                    <a:lumOff val="35000"/>
                  </a:schemeClr>
                </a:solidFill>
              </a:rPr>
              <a:t>http://myblog.com/posts/17</a:t>
            </a:r>
          </a:p>
        </p:txBody>
      </p:sp>
      <p:sp>
        <p:nvSpPr>
          <p:cNvPr id="24" name="TextBox 23"/>
          <p:cNvSpPr txBox="1"/>
          <p:nvPr/>
        </p:nvSpPr>
        <p:spPr>
          <a:xfrm>
            <a:off x="3029642" y="3956866"/>
            <a:ext cx="1182696" cy="369332"/>
          </a:xfrm>
          <a:prstGeom prst="rect">
            <a:avLst/>
          </a:prstGeom>
          <a:noFill/>
        </p:spPr>
        <p:txBody>
          <a:bodyPr wrap="none" rtlCol="0">
            <a:spAutoFit/>
          </a:bodyPr>
          <a:lstStyle/>
          <a:p>
            <a:r>
              <a:rPr lang="en-US" i="1" dirty="0">
                <a:solidFill>
                  <a:schemeClr val="tx1">
                    <a:lumMod val="65000"/>
                    <a:lumOff val="35000"/>
                  </a:schemeClr>
                </a:solidFill>
              </a:rPr>
              <a:t>Comments</a:t>
            </a:r>
            <a:endParaRPr lang="en-US" dirty="0">
              <a:solidFill>
                <a:schemeClr val="tx1">
                  <a:lumMod val="75000"/>
                  <a:lumOff val="25000"/>
                </a:schemeClr>
              </a:solidFill>
            </a:endParaRPr>
          </a:p>
        </p:txBody>
      </p:sp>
      <p:sp>
        <p:nvSpPr>
          <p:cNvPr id="27" name="Rectangle 26"/>
          <p:cNvSpPr/>
          <p:nvPr/>
        </p:nvSpPr>
        <p:spPr>
          <a:xfrm>
            <a:off x="3404936" y="4334052"/>
            <a:ext cx="12076363" cy="1568553"/>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endParaRPr lang="en-US" dirty="0">
              <a:solidFill>
                <a:schemeClr val="tx1"/>
              </a:solidFill>
            </a:endParaRPr>
          </a:p>
          <a:p>
            <a:pPr>
              <a:spcBef>
                <a:spcPts val="600"/>
              </a:spcBef>
            </a:pPr>
            <a:r>
              <a:rPr lang="en-US" dirty="0">
                <a:solidFill>
                  <a:schemeClr val="tx1"/>
                </a:solidFill>
              </a:rPr>
              <a:t>I wonder whether they will finally implement </a:t>
            </a:r>
            <a:r>
              <a:rPr lang="en-US" b="1" dirty="0">
                <a:solidFill>
                  <a:schemeClr val="tx1"/>
                </a:solidFill>
              </a:rPr>
              <a:t>vertical alignment </a:t>
            </a:r>
            <a:r>
              <a:rPr lang="en-US" dirty="0">
                <a:solidFill>
                  <a:schemeClr val="tx1"/>
                </a:solidFill>
              </a:rPr>
              <a:t>in </a:t>
            </a:r>
            <a:r>
              <a:rPr lang="en-US" b="1" dirty="0">
                <a:solidFill>
                  <a:schemeClr val="tx1"/>
                </a:solidFill>
              </a:rPr>
              <a:t>&lt;div&gt;</a:t>
            </a:r>
            <a:r>
              <a:rPr lang="en-US" dirty="0">
                <a:solidFill>
                  <a:schemeClr val="tx1"/>
                </a:solidFill>
              </a:rPr>
              <a:t> and other HTML elements. Also I need formulas in the CSS property values, e.g. "</a:t>
            </a:r>
            <a:r>
              <a:rPr lang="en-US" b="1" dirty="0">
                <a:solidFill>
                  <a:schemeClr val="tx1"/>
                </a:solidFill>
              </a:rPr>
              <a:t>width: 100% - 20px</a:t>
            </a:r>
            <a:r>
              <a:rPr lang="en-US" dirty="0">
                <a:solidFill>
                  <a:schemeClr val="tx1"/>
                </a:solidFill>
              </a:rPr>
              <a:t>". Shall we have it? Anything about </a:t>
            </a:r>
            <a:r>
              <a:rPr lang="en-US" b="1" dirty="0">
                <a:solidFill>
                  <a:schemeClr val="tx1"/>
                </a:solidFill>
              </a:rPr>
              <a:t>importing a HTML page fragment </a:t>
            </a:r>
            <a:r>
              <a:rPr lang="en-US" dirty="0">
                <a:solidFill>
                  <a:schemeClr val="tx1"/>
                </a:solidFill>
              </a:rPr>
              <a:t>from another page, e.g. use a shared header / footer without server-side include? Many missing features from HTML 5.0 can now be fixed and improved. What do you think?</a:t>
            </a:r>
          </a:p>
        </p:txBody>
      </p:sp>
      <p:sp>
        <p:nvSpPr>
          <p:cNvPr id="28" name="TextBox 27"/>
          <p:cNvSpPr txBox="1"/>
          <p:nvPr/>
        </p:nvSpPr>
        <p:spPr>
          <a:xfrm>
            <a:off x="3450745" y="4380661"/>
            <a:ext cx="4025204"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2-June-2016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dirty="0">
                <a:solidFill>
                  <a:schemeClr val="tx1">
                    <a:lumMod val="75000"/>
                    <a:lumOff val="25000"/>
                  </a:schemeClr>
                </a:solidFill>
              </a:rPr>
              <a:t>Julia </a:t>
            </a:r>
            <a:r>
              <a:rPr lang="en-US" noProof="1">
                <a:solidFill>
                  <a:schemeClr val="tx1">
                    <a:lumMod val="75000"/>
                    <a:lumOff val="25000"/>
                  </a:schemeClr>
                </a:solidFill>
              </a:rPr>
              <a:t>Stefanova</a:t>
            </a:r>
          </a:p>
        </p:txBody>
      </p:sp>
      <p:sp>
        <p:nvSpPr>
          <p:cNvPr id="29" name="Rounded Rectangle 28"/>
          <p:cNvSpPr/>
          <p:nvPr/>
        </p:nvSpPr>
        <p:spPr>
          <a:xfrm>
            <a:off x="7475949" y="7684777"/>
            <a:ext cx="1789362"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Post Comment</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30" name="Rectangle 29"/>
          <p:cNvSpPr/>
          <p:nvPr/>
        </p:nvSpPr>
        <p:spPr>
          <a:xfrm>
            <a:off x="3404935" y="6384555"/>
            <a:ext cx="12076364" cy="11627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noProof="1"/>
              <a:t>Great. That means my exam on Web Development will be changing, yet again... </a:t>
            </a:r>
          </a:p>
          <a:p>
            <a:r>
              <a:rPr lang="en-US" noProof="1"/>
              <a:t>Well, I'm glad to see people still care. :)</a:t>
            </a:r>
          </a:p>
          <a:p>
            <a:endParaRPr lang="en-US" noProof="1"/>
          </a:p>
          <a:p>
            <a:endParaRPr lang="en-US" noProof="1"/>
          </a:p>
        </p:txBody>
      </p:sp>
      <p:sp>
        <p:nvSpPr>
          <p:cNvPr id="31" name="TextBox 30"/>
          <p:cNvSpPr txBox="1"/>
          <p:nvPr/>
        </p:nvSpPr>
        <p:spPr>
          <a:xfrm>
            <a:off x="2981513" y="5970946"/>
            <a:ext cx="2193870" cy="369332"/>
          </a:xfrm>
          <a:prstGeom prst="rect">
            <a:avLst/>
          </a:prstGeom>
          <a:noFill/>
        </p:spPr>
        <p:txBody>
          <a:bodyPr wrap="none" rtlCol="0">
            <a:spAutoFit/>
          </a:bodyPr>
          <a:lstStyle>
            <a:defPPr>
              <a:defRPr lang="en-US"/>
            </a:defPPr>
            <a:lvl1pPr>
              <a:defRPr i="1">
                <a:solidFill>
                  <a:schemeClr val="tx1">
                    <a:lumMod val="65000"/>
                    <a:lumOff val="35000"/>
                  </a:schemeClr>
                </a:solidFill>
              </a:defRPr>
            </a:lvl1pPr>
          </a:lstStyle>
          <a:p>
            <a:r>
              <a:rPr lang="en-US" dirty="0"/>
              <a:t>Leave your comment</a:t>
            </a:r>
            <a:endParaRPr lang="bg-BG" dirty="0"/>
          </a:p>
        </p:txBody>
      </p:sp>
      <p:sp>
        <p:nvSpPr>
          <p:cNvPr id="35" name="Rectangle 34"/>
          <p:cNvSpPr/>
          <p:nvPr/>
        </p:nvSpPr>
        <p:spPr>
          <a:xfrm>
            <a:off x="4369503" y="7689949"/>
            <a:ext cx="2793626"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noProof="1"/>
              <a:t>Stefan Todorov</a:t>
            </a:r>
          </a:p>
        </p:txBody>
      </p:sp>
      <p:sp>
        <p:nvSpPr>
          <p:cNvPr id="36" name="TextBox 35"/>
          <p:cNvSpPr txBox="1"/>
          <p:nvPr/>
        </p:nvSpPr>
        <p:spPr>
          <a:xfrm>
            <a:off x="3368840" y="7733257"/>
            <a:ext cx="1000664" cy="369332"/>
          </a:xfrm>
          <a:prstGeom prst="rect">
            <a:avLst/>
          </a:prstGeom>
          <a:noFill/>
        </p:spPr>
        <p:txBody>
          <a:bodyPr wrap="square" rtlCol="0">
            <a:spAutoFit/>
          </a:bodyPr>
          <a:lstStyle/>
          <a:p>
            <a:r>
              <a:rPr lang="en-US" dirty="0"/>
              <a:t>Author:</a:t>
            </a:r>
            <a:endParaRPr lang="bg-BG" dirty="0"/>
          </a:p>
        </p:txBody>
      </p:sp>
      <p:sp>
        <p:nvSpPr>
          <p:cNvPr id="127" name="Rounded Rectangular Callout 126"/>
          <p:cNvSpPr/>
          <p:nvPr/>
        </p:nvSpPr>
        <p:spPr>
          <a:xfrm>
            <a:off x="8104251" y="3970446"/>
            <a:ext cx="4677614" cy="664592"/>
          </a:xfrm>
          <a:prstGeom prst="wedgeRoundRectCallout">
            <a:avLst>
              <a:gd name="adj1" fmla="val -59049"/>
              <a:gd name="adj2" fmla="val 4401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Display </a:t>
            </a:r>
            <a:r>
              <a:rPr lang="en-US" sz="2400" b="1" dirty="0"/>
              <a:t>comments</a:t>
            </a:r>
            <a:r>
              <a:rPr lang="en-US" sz="2400" dirty="0"/>
              <a:t> with each post</a:t>
            </a:r>
          </a:p>
        </p:txBody>
      </p:sp>
      <p:sp>
        <p:nvSpPr>
          <p:cNvPr id="37" name="Rounded Rectangular Callout 36"/>
          <p:cNvSpPr/>
          <p:nvPr/>
        </p:nvSpPr>
        <p:spPr>
          <a:xfrm>
            <a:off x="10070081" y="6809045"/>
            <a:ext cx="5113772" cy="1305576"/>
          </a:xfrm>
          <a:prstGeom prst="wedgeRoundRectCallout">
            <a:avLst>
              <a:gd name="adj1" fmla="val -61777"/>
              <a:gd name="adj2" fmla="val -3431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Post </a:t>
            </a:r>
            <a:r>
              <a:rPr lang="en-US" sz="2400" b="1" dirty="0"/>
              <a:t>new comment</a:t>
            </a:r>
            <a:r>
              <a:rPr lang="en-US" sz="2400" dirty="0"/>
              <a:t>. Anonymous users can specify their name. Logged-in users use their profile name.</a:t>
            </a:r>
          </a:p>
        </p:txBody>
      </p:sp>
    </p:spTree>
    <p:extLst>
      <p:ext uri="{BB962C8B-B14F-4D97-AF65-F5344CB8AC3E}">
        <p14:creationId xmlns:p14="http://schemas.microsoft.com/office/powerpoint/2010/main" val="375528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8123" y="89904"/>
            <a:ext cx="15522578" cy="558718"/>
          </a:xfrm>
          <a:prstGeom prst="rect">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Blog – Posts by Category</a:t>
            </a:r>
            <a:endParaRPr lang="bg-BG" sz="1400" dirty="0"/>
          </a:p>
        </p:txBody>
      </p:sp>
      <p:sp>
        <p:nvSpPr>
          <p:cNvPr id="10" name="Rectangle 9"/>
          <p:cNvSpPr/>
          <p:nvPr/>
        </p:nvSpPr>
        <p:spPr>
          <a:xfrm>
            <a:off x="238122" y="8484972"/>
            <a:ext cx="15522579" cy="416257"/>
          </a:xfrm>
          <a:prstGeom prst="rect">
            <a:avLst/>
          </a:prstGeom>
          <a:solidFill>
            <a:schemeClr val="accent6">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sp>
        <p:nvSpPr>
          <p:cNvPr id="62" name="Rounded Rectangle 61"/>
          <p:cNvSpPr/>
          <p:nvPr/>
        </p:nvSpPr>
        <p:spPr>
          <a:xfrm>
            <a:off x="2835202" y="908469"/>
            <a:ext cx="6297969" cy="2988656"/>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endParaRPr lang="bg-BG" dirty="0"/>
          </a:p>
        </p:txBody>
      </p:sp>
      <p:sp>
        <p:nvSpPr>
          <p:cNvPr id="64" name="TextBox 63"/>
          <p:cNvSpPr txBox="1"/>
          <p:nvPr/>
        </p:nvSpPr>
        <p:spPr>
          <a:xfrm>
            <a:off x="3028610" y="1041455"/>
            <a:ext cx="5826632" cy="584775"/>
          </a:xfrm>
          <a:prstGeom prst="rect">
            <a:avLst/>
          </a:prstGeom>
          <a:noFill/>
        </p:spPr>
        <p:txBody>
          <a:bodyPr wrap="square" rtlCol="0">
            <a:spAutoFit/>
          </a:bodyPr>
          <a:lstStyle/>
          <a:p>
            <a:r>
              <a:rPr lang="en-US" sz="3200" b="1" dirty="0"/>
              <a:t>Work Begins on HTML5.1</a:t>
            </a:r>
            <a:endParaRPr lang="bg-BG" sz="2400" b="1" dirty="0"/>
          </a:p>
        </p:txBody>
      </p:sp>
      <p:sp>
        <p:nvSpPr>
          <p:cNvPr id="11" name="Rectangle 10"/>
          <p:cNvSpPr/>
          <p:nvPr/>
        </p:nvSpPr>
        <p:spPr>
          <a:xfrm>
            <a:off x="3096124" y="2032945"/>
            <a:ext cx="5759118" cy="1626108"/>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The World Wide Web Consortium (W3C) has begun work on </a:t>
            </a:r>
            <a:r>
              <a:rPr lang="en-US" b="1" dirty="0">
                <a:solidFill>
                  <a:schemeClr val="tx1"/>
                </a:solidFill>
              </a:rPr>
              <a:t>HTML5.1</a:t>
            </a:r>
            <a:r>
              <a:rPr lang="en-US" dirty="0">
                <a:solidFill>
                  <a:schemeClr val="tx1"/>
                </a:solidFill>
              </a:rPr>
              <a:t>, and this time it is handling the creation of the standard a little differently. The specification has its </a:t>
            </a:r>
            <a:r>
              <a:rPr lang="en-US" b="1" dirty="0">
                <a:solidFill>
                  <a:schemeClr val="tx1"/>
                </a:solidFill>
                <a:hlinkClick r:id="rId2"/>
              </a:rPr>
              <a:t>own GitHub project</a:t>
            </a:r>
            <a:r>
              <a:rPr lang="en-US" dirty="0">
                <a:solidFill>
                  <a:schemeClr val="tx1"/>
                </a:solidFill>
              </a:rPr>
              <a:t> where anyone can see what is happening and propose changes …</a:t>
            </a:r>
          </a:p>
        </p:txBody>
      </p:sp>
      <p:sp>
        <p:nvSpPr>
          <p:cNvPr id="104" name="Rounded Rectangle 103"/>
          <p:cNvSpPr/>
          <p:nvPr/>
        </p:nvSpPr>
        <p:spPr>
          <a:xfrm>
            <a:off x="249649" y="908468"/>
            <a:ext cx="2328451" cy="275058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07" name="Rectangle 106"/>
          <p:cNvSpPr/>
          <p:nvPr/>
        </p:nvSpPr>
        <p:spPr>
          <a:xfrm>
            <a:off x="515042" y="1857564"/>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Home</a:t>
            </a:r>
          </a:p>
        </p:txBody>
      </p:sp>
      <p:sp>
        <p:nvSpPr>
          <p:cNvPr id="61" name="TextBox 60"/>
          <p:cNvSpPr txBox="1"/>
          <p:nvPr/>
        </p:nvSpPr>
        <p:spPr>
          <a:xfrm>
            <a:off x="3041674" y="1583162"/>
            <a:ext cx="3985899"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22-May-2016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dirty="0">
                <a:solidFill>
                  <a:schemeClr val="tx1">
                    <a:lumMod val="75000"/>
                    <a:lumOff val="25000"/>
                  </a:schemeClr>
                </a:solidFill>
              </a:rPr>
              <a:t>Svetlin Nakov</a:t>
            </a:r>
          </a:p>
        </p:txBody>
      </p:sp>
      <p:sp>
        <p:nvSpPr>
          <p:cNvPr id="102" name="Rounded Rectangle 101"/>
          <p:cNvSpPr/>
          <p:nvPr/>
        </p:nvSpPr>
        <p:spPr>
          <a:xfrm>
            <a:off x="9384632" y="908469"/>
            <a:ext cx="6376069" cy="3543216"/>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103" name="TextBox 102"/>
          <p:cNvSpPr txBox="1"/>
          <p:nvPr/>
        </p:nvSpPr>
        <p:spPr>
          <a:xfrm>
            <a:off x="9589166" y="1070838"/>
            <a:ext cx="5759784" cy="1077218"/>
          </a:xfrm>
          <a:prstGeom prst="rect">
            <a:avLst/>
          </a:prstGeom>
          <a:noFill/>
        </p:spPr>
        <p:txBody>
          <a:bodyPr wrap="square" rtlCol="0">
            <a:spAutoFit/>
          </a:bodyPr>
          <a:lstStyle/>
          <a:p>
            <a:r>
              <a:rPr lang="en-US" sz="3200" b="1" dirty="0"/>
              <a:t>Windows 10 Preview with Bash Support Now Available</a:t>
            </a:r>
            <a:endParaRPr lang="bg-BG" sz="2400" b="1" dirty="0"/>
          </a:p>
        </p:txBody>
      </p:sp>
      <p:sp>
        <p:nvSpPr>
          <p:cNvPr id="108" name="Rectangle 107"/>
          <p:cNvSpPr/>
          <p:nvPr/>
        </p:nvSpPr>
        <p:spPr>
          <a:xfrm>
            <a:off x="9649326" y="2592690"/>
            <a:ext cx="5831974" cy="1606331"/>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Microsoft has released a new </a:t>
            </a:r>
            <a:r>
              <a:rPr lang="en-US" b="1" dirty="0">
                <a:solidFill>
                  <a:schemeClr val="tx1"/>
                </a:solidFill>
              </a:rPr>
              <a:t>Windows 10 Insider Preview </a:t>
            </a:r>
            <a:r>
              <a:rPr lang="en-US" dirty="0">
                <a:solidFill>
                  <a:schemeClr val="tx1"/>
                </a:solidFill>
              </a:rPr>
              <a:t>that includes native support for </a:t>
            </a:r>
            <a:r>
              <a:rPr lang="en-US" b="1" dirty="0">
                <a:solidFill>
                  <a:schemeClr val="tx1"/>
                </a:solidFill>
              </a:rPr>
              <a:t>Bash running on Ubuntu Linux</a:t>
            </a:r>
            <a:r>
              <a:rPr lang="en-US" dirty="0">
                <a:solidFill>
                  <a:schemeClr val="tx1"/>
                </a:solidFill>
              </a:rPr>
              <a:t>. The company first announced the new feature at last week's Build development conference, and it was one of the biggest stories of the event …</a:t>
            </a:r>
          </a:p>
        </p:txBody>
      </p:sp>
      <p:sp>
        <p:nvSpPr>
          <p:cNvPr id="109" name="TextBox 108"/>
          <p:cNvSpPr txBox="1"/>
          <p:nvPr/>
        </p:nvSpPr>
        <p:spPr>
          <a:xfrm>
            <a:off x="9598891" y="2131675"/>
            <a:ext cx="3746667"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20-May-2016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noProof="1">
                <a:solidFill>
                  <a:schemeClr val="tx1">
                    <a:lumMod val="75000"/>
                    <a:lumOff val="25000"/>
                  </a:schemeClr>
                </a:solidFill>
              </a:rPr>
              <a:t>Vikash Jain</a:t>
            </a:r>
          </a:p>
        </p:txBody>
      </p:sp>
      <p:sp>
        <p:nvSpPr>
          <p:cNvPr id="110" name="Rectangle 109"/>
          <p:cNvSpPr/>
          <p:nvPr/>
        </p:nvSpPr>
        <p:spPr>
          <a:xfrm>
            <a:off x="515042" y="2446337"/>
            <a:ext cx="1811598" cy="369332"/>
          </a:xfrm>
          <a:prstGeom prst="rect">
            <a:avLst/>
          </a:prstGeom>
        </p:spPr>
        <p:txBody>
          <a:bodyPr wrap="square" anchor="ctr" anchorCtr="0">
            <a:spAutoFit/>
          </a:bodyPr>
          <a:lstStyle/>
          <a:p>
            <a:r>
              <a:rPr lang="en-US" dirty="0"/>
              <a:t>Login</a:t>
            </a:r>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Register</a:t>
            </a:r>
          </a:p>
        </p:txBody>
      </p:sp>
      <p:sp>
        <p:nvSpPr>
          <p:cNvPr id="115" name="Rounded Rectangle 114"/>
          <p:cNvSpPr/>
          <p:nvPr/>
        </p:nvSpPr>
        <p:spPr>
          <a:xfrm>
            <a:off x="249649" y="3897125"/>
            <a:ext cx="2328451" cy="3128795"/>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116" name="Straight Connector 115"/>
          <p:cNvCxnSpPr/>
          <p:nvPr/>
        </p:nvCxnSpPr>
        <p:spPr>
          <a:xfrm>
            <a:off x="515046" y="4575980"/>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17" name="TextBox 116"/>
          <p:cNvSpPr txBox="1"/>
          <p:nvPr/>
        </p:nvSpPr>
        <p:spPr>
          <a:xfrm>
            <a:off x="410866" y="4042008"/>
            <a:ext cx="2008948" cy="461665"/>
          </a:xfrm>
          <a:prstGeom prst="rect">
            <a:avLst/>
          </a:prstGeom>
          <a:noFill/>
        </p:spPr>
        <p:txBody>
          <a:bodyPr wrap="square" rtlCol="0">
            <a:spAutoFit/>
          </a:bodyPr>
          <a:lstStyle/>
          <a:p>
            <a:r>
              <a:rPr lang="en-US" sz="2400" b="1" dirty="0"/>
              <a:t>Categories</a:t>
            </a:r>
            <a:endParaRPr lang="bg-BG" b="1" dirty="0"/>
          </a:p>
        </p:txBody>
      </p:sp>
      <p:sp>
        <p:nvSpPr>
          <p:cNvPr id="3" name="Rectangle 2"/>
          <p:cNvSpPr/>
          <p:nvPr/>
        </p:nvSpPr>
        <p:spPr>
          <a:xfrm>
            <a:off x="434524" y="4784566"/>
            <a:ext cx="1985290" cy="307777"/>
          </a:xfrm>
          <a:prstGeom prst="rect">
            <a:avLst/>
          </a:prstGeom>
        </p:spPr>
        <p:txBody>
          <a:bodyPr wrap="square">
            <a:spAutoFit/>
          </a:bodyPr>
          <a:lstStyle/>
          <a:p>
            <a:r>
              <a:rPr lang="en-US" sz="1400" dirty="0">
                <a:solidFill>
                  <a:schemeClr val="tx1">
                    <a:lumMod val="75000"/>
                    <a:lumOff val="25000"/>
                  </a:schemeClr>
                </a:solidFill>
              </a:rPr>
              <a:t>Development Tools</a:t>
            </a:r>
          </a:p>
        </p:txBody>
      </p:sp>
      <p:sp>
        <p:nvSpPr>
          <p:cNvPr id="120" name="Rectangle 119"/>
          <p:cNvSpPr/>
          <p:nvPr/>
        </p:nvSpPr>
        <p:spPr>
          <a:xfrm>
            <a:off x="434524" y="5137454"/>
            <a:ext cx="1985290" cy="307777"/>
          </a:xfrm>
          <a:prstGeom prst="rect">
            <a:avLst/>
          </a:prstGeom>
          <a:solidFill>
            <a:srgbClr val="DAA600"/>
          </a:solidFill>
          <a:ln>
            <a:solidFill>
              <a:schemeClr val="accent4">
                <a:lumMod val="50000"/>
              </a:schemeClr>
            </a:solidFill>
          </a:ln>
        </p:spPr>
        <p:txBody>
          <a:bodyPr wrap="square" anchor="ctr" anchorCtr="0">
            <a:spAutoFit/>
          </a:bodyPr>
          <a:lstStyle/>
          <a:p>
            <a:r>
              <a:rPr lang="en-US" sz="1400" dirty="0"/>
              <a:t>Internet of Things</a:t>
            </a:r>
          </a:p>
        </p:txBody>
      </p:sp>
      <p:sp>
        <p:nvSpPr>
          <p:cNvPr id="121" name="Rectangle 120"/>
          <p:cNvSpPr/>
          <p:nvPr/>
        </p:nvSpPr>
        <p:spPr>
          <a:xfrm>
            <a:off x="434524" y="5502840"/>
            <a:ext cx="1985290" cy="307777"/>
          </a:xfrm>
          <a:prstGeom prst="rect">
            <a:avLst/>
          </a:prstGeom>
        </p:spPr>
        <p:txBody>
          <a:bodyPr wrap="square">
            <a:spAutoFit/>
          </a:bodyPr>
          <a:lstStyle/>
          <a:p>
            <a:r>
              <a:rPr lang="en-US" sz="1400" dirty="0">
                <a:solidFill>
                  <a:schemeClr val="tx1">
                    <a:lumMod val="75000"/>
                    <a:lumOff val="25000"/>
                  </a:schemeClr>
                </a:solidFill>
              </a:rPr>
              <a:t>Web Development</a:t>
            </a:r>
          </a:p>
        </p:txBody>
      </p:sp>
      <p:sp>
        <p:nvSpPr>
          <p:cNvPr id="122" name="Rectangle 121"/>
          <p:cNvSpPr/>
          <p:nvPr/>
        </p:nvSpPr>
        <p:spPr>
          <a:xfrm>
            <a:off x="434524" y="5858968"/>
            <a:ext cx="1985290" cy="307777"/>
          </a:xfrm>
          <a:prstGeom prst="rect">
            <a:avLst/>
          </a:prstGeom>
        </p:spPr>
        <p:txBody>
          <a:bodyPr wrap="square">
            <a:spAutoFit/>
          </a:bodyPr>
          <a:lstStyle/>
          <a:p>
            <a:r>
              <a:rPr lang="en-US" sz="1400" dirty="0">
                <a:solidFill>
                  <a:schemeClr val="tx1">
                    <a:lumMod val="75000"/>
                    <a:lumOff val="25000"/>
                  </a:schemeClr>
                </a:solidFill>
              </a:rPr>
              <a:t>Mobile Development</a:t>
            </a:r>
          </a:p>
        </p:txBody>
      </p:sp>
      <p:sp>
        <p:nvSpPr>
          <p:cNvPr id="26" name="TextBox 25"/>
          <p:cNvSpPr txBox="1"/>
          <p:nvPr/>
        </p:nvSpPr>
        <p:spPr>
          <a:xfrm>
            <a:off x="249649" y="105511"/>
            <a:ext cx="3831818"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http://myblog.com/posts/category/IoT</a:t>
            </a:r>
          </a:p>
        </p:txBody>
      </p:sp>
      <p:sp>
        <p:nvSpPr>
          <p:cNvPr id="2" name="Rectangle 1"/>
          <p:cNvSpPr/>
          <p:nvPr/>
        </p:nvSpPr>
        <p:spPr>
          <a:xfrm>
            <a:off x="7428252" y="3254158"/>
            <a:ext cx="1390894" cy="369332"/>
          </a:xfrm>
          <a:prstGeom prst="rect">
            <a:avLst/>
          </a:prstGeom>
        </p:spPr>
        <p:txBody>
          <a:bodyPr wrap="none">
            <a:spAutoFit/>
          </a:bodyPr>
          <a:lstStyle/>
          <a:p>
            <a:pPr algn="r">
              <a:spcBef>
                <a:spcPts val="600"/>
              </a:spcBef>
            </a:pPr>
            <a:r>
              <a:rPr lang="en-US" dirty="0"/>
              <a:t> </a:t>
            </a:r>
            <a:r>
              <a:rPr lang="en-US" i="1" dirty="0">
                <a:solidFill>
                  <a:schemeClr val="bg2">
                    <a:lumMod val="50000"/>
                  </a:schemeClr>
                </a:solidFill>
              </a:rPr>
              <a:t>(Read more)</a:t>
            </a:r>
          </a:p>
        </p:txBody>
      </p:sp>
      <p:sp>
        <p:nvSpPr>
          <p:cNvPr id="32" name="Rectangle 31"/>
          <p:cNvSpPr/>
          <p:nvPr/>
        </p:nvSpPr>
        <p:spPr>
          <a:xfrm>
            <a:off x="14030248" y="3773512"/>
            <a:ext cx="1390894" cy="369332"/>
          </a:xfrm>
          <a:prstGeom prst="rect">
            <a:avLst/>
          </a:prstGeom>
        </p:spPr>
        <p:txBody>
          <a:bodyPr wrap="none">
            <a:spAutoFit/>
          </a:bodyPr>
          <a:lstStyle/>
          <a:p>
            <a:pPr algn="r">
              <a:spcBef>
                <a:spcPts val="600"/>
              </a:spcBef>
            </a:pPr>
            <a:r>
              <a:rPr lang="en-US" dirty="0"/>
              <a:t> </a:t>
            </a:r>
            <a:r>
              <a:rPr lang="en-US" i="1" dirty="0">
                <a:solidFill>
                  <a:schemeClr val="bg2">
                    <a:lumMod val="50000"/>
                  </a:schemeClr>
                </a:solidFill>
              </a:rPr>
              <a:t>(Read more)</a:t>
            </a:r>
          </a:p>
        </p:txBody>
      </p:sp>
      <p:sp>
        <p:nvSpPr>
          <p:cNvPr id="55" name="Rounded Rectangular Callout 54"/>
          <p:cNvSpPr/>
          <p:nvPr/>
        </p:nvSpPr>
        <p:spPr>
          <a:xfrm>
            <a:off x="3028610" y="5110482"/>
            <a:ext cx="3618835" cy="918906"/>
          </a:xfrm>
          <a:prstGeom prst="wedgeRoundRectCallout">
            <a:avLst>
              <a:gd name="adj1" fmla="val -63816"/>
              <a:gd name="adj2" fmla="val -2899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Implement </a:t>
            </a:r>
            <a:r>
              <a:rPr lang="en-US" sz="2400" b="1" dirty="0"/>
              <a:t>categories</a:t>
            </a:r>
            <a:r>
              <a:rPr lang="en-US" sz="2400" dirty="0"/>
              <a:t> and show posts by category</a:t>
            </a:r>
          </a:p>
        </p:txBody>
      </p:sp>
      <p:sp>
        <p:nvSpPr>
          <p:cNvPr id="56" name="Rectangle 55"/>
          <p:cNvSpPr/>
          <p:nvPr/>
        </p:nvSpPr>
        <p:spPr>
          <a:xfrm>
            <a:off x="434524" y="6220224"/>
            <a:ext cx="1985290" cy="307777"/>
          </a:xfrm>
          <a:prstGeom prst="rect">
            <a:avLst/>
          </a:prstGeom>
        </p:spPr>
        <p:txBody>
          <a:bodyPr wrap="square">
            <a:spAutoFit/>
          </a:bodyPr>
          <a:lstStyle/>
          <a:p>
            <a:r>
              <a:rPr lang="en-US" sz="1400" dirty="0">
                <a:solidFill>
                  <a:schemeClr val="tx1">
                    <a:lumMod val="75000"/>
                    <a:lumOff val="25000"/>
                  </a:schemeClr>
                </a:solidFill>
              </a:rPr>
              <a:t>Databases</a:t>
            </a:r>
          </a:p>
        </p:txBody>
      </p:sp>
      <p:sp>
        <p:nvSpPr>
          <p:cNvPr id="57" name="Rectangle 56"/>
          <p:cNvSpPr/>
          <p:nvPr/>
        </p:nvSpPr>
        <p:spPr>
          <a:xfrm>
            <a:off x="434524" y="6581480"/>
            <a:ext cx="1985290" cy="307777"/>
          </a:xfrm>
          <a:prstGeom prst="rect">
            <a:avLst/>
          </a:prstGeom>
        </p:spPr>
        <p:txBody>
          <a:bodyPr wrap="square">
            <a:spAutoFit/>
          </a:bodyPr>
          <a:lstStyle/>
          <a:p>
            <a:r>
              <a:rPr lang="en-US" sz="1400" dirty="0">
                <a:solidFill>
                  <a:schemeClr val="tx1">
                    <a:lumMod val="75000"/>
                    <a:lumOff val="25000"/>
                  </a:schemeClr>
                </a:solidFill>
              </a:rPr>
              <a:t>Java</a:t>
            </a:r>
            <a:r>
              <a:rPr lang="bg-BG" sz="1400" dirty="0">
                <a:solidFill>
                  <a:schemeClr val="tx1">
                    <a:lumMod val="75000"/>
                    <a:lumOff val="25000"/>
                  </a:schemeClr>
                </a:solidFill>
              </a:rPr>
              <a:t> </a:t>
            </a:r>
            <a:r>
              <a:rPr lang="en-US" sz="1400" dirty="0">
                <a:solidFill>
                  <a:schemeClr val="tx1">
                    <a:lumMod val="75000"/>
                    <a:lumOff val="25000"/>
                  </a:schemeClr>
                </a:solidFill>
              </a:rPr>
              <a:t>and Java EE</a:t>
            </a:r>
          </a:p>
        </p:txBody>
      </p:sp>
      <p:sp>
        <p:nvSpPr>
          <p:cNvPr id="33" name="Rounded Rectangular Callout 32"/>
          <p:cNvSpPr/>
          <p:nvPr/>
        </p:nvSpPr>
        <p:spPr>
          <a:xfrm>
            <a:off x="4754985" y="7039198"/>
            <a:ext cx="4545175" cy="939925"/>
          </a:xfrm>
          <a:prstGeom prst="wedgeRoundRectCallout">
            <a:avLst>
              <a:gd name="adj1" fmla="val -59494"/>
              <a:gd name="adj2" fmla="val -4078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Implement </a:t>
            </a:r>
            <a:r>
              <a:rPr lang="en-US" sz="2400" b="1" dirty="0"/>
              <a:t>add / edit / delete category</a:t>
            </a:r>
            <a:r>
              <a:rPr lang="en-US" sz="2400" dirty="0"/>
              <a:t> in the admin panel</a:t>
            </a:r>
          </a:p>
        </p:txBody>
      </p:sp>
      <p:sp>
        <p:nvSpPr>
          <p:cNvPr id="34" name="Rounded Rectangular Callout 33"/>
          <p:cNvSpPr/>
          <p:nvPr/>
        </p:nvSpPr>
        <p:spPr>
          <a:xfrm>
            <a:off x="7583899" y="5656728"/>
            <a:ext cx="4885159" cy="918906"/>
          </a:xfrm>
          <a:prstGeom prst="wedgeRoundRectCallout">
            <a:avLst>
              <a:gd name="adj1" fmla="val -58211"/>
              <a:gd name="adj2" fmla="val -4994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Add "</a:t>
            </a:r>
            <a:r>
              <a:rPr lang="en-US" sz="2400" b="1" dirty="0"/>
              <a:t>choose category</a:t>
            </a:r>
            <a:r>
              <a:rPr lang="en-US" sz="2400" dirty="0"/>
              <a:t>" drop-down when creating a new post</a:t>
            </a:r>
          </a:p>
        </p:txBody>
      </p:sp>
    </p:spTree>
    <p:extLst>
      <p:ext uri="{BB962C8B-B14F-4D97-AF65-F5344CB8AC3E}">
        <p14:creationId xmlns:p14="http://schemas.microsoft.com/office/powerpoint/2010/main" val="361104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8123" y="89904"/>
            <a:ext cx="15522578" cy="558718"/>
          </a:xfrm>
          <a:prstGeom prst="rect">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Blog – Posts by Tag</a:t>
            </a:r>
            <a:endParaRPr lang="bg-BG" sz="1400" dirty="0"/>
          </a:p>
        </p:txBody>
      </p:sp>
      <p:sp>
        <p:nvSpPr>
          <p:cNvPr id="10" name="Rectangle 9"/>
          <p:cNvSpPr/>
          <p:nvPr/>
        </p:nvSpPr>
        <p:spPr>
          <a:xfrm>
            <a:off x="238122" y="8484972"/>
            <a:ext cx="15522579" cy="416257"/>
          </a:xfrm>
          <a:prstGeom prst="rect">
            <a:avLst/>
          </a:prstGeom>
          <a:solidFill>
            <a:schemeClr val="accent6">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sp>
        <p:nvSpPr>
          <p:cNvPr id="62" name="Rounded Rectangle 61"/>
          <p:cNvSpPr/>
          <p:nvPr/>
        </p:nvSpPr>
        <p:spPr>
          <a:xfrm>
            <a:off x="2835202" y="908469"/>
            <a:ext cx="6297969" cy="2988656"/>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endParaRPr lang="bg-BG" dirty="0"/>
          </a:p>
        </p:txBody>
      </p:sp>
      <p:sp>
        <p:nvSpPr>
          <p:cNvPr id="64" name="TextBox 63"/>
          <p:cNvSpPr txBox="1"/>
          <p:nvPr/>
        </p:nvSpPr>
        <p:spPr>
          <a:xfrm>
            <a:off x="3028610" y="1041455"/>
            <a:ext cx="5826632" cy="584775"/>
          </a:xfrm>
          <a:prstGeom prst="rect">
            <a:avLst/>
          </a:prstGeom>
          <a:noFill/>
        </p:spPr>
        <p:txBody>
          <a:bodyPr wrap="square" rtlCol="0">
            <a:spAutoFit/>
          </a:bodyPr>
          <a:lstStyle/>
          <a:p>
            <a:r>
              <a:rPr lang="en-US" sz="3200" b="1" dirty="0"/>
              <a:t>Work Begins on HTML5.1</a:t>
            </a:r>
            <a:endParaRPr lang="bg-BG" sz="2400" b="1" dirty="0"/>
          </a:p>
        </p:txBody>
      </p:sp>
      <p:sp>
        <p:nvSpPr>
          <p:cNvPr id="11" name="Rectangle 10"/>
          <p:cNvSpPr/>
          <p:nvPr/>
        </p:nvSpPr>
        <p:spPr>
          <a:xfrm>
            <a:off x="3096124" y="2032945"/>
            <a:ext cx="5759118" cy="1626108"/>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The World Wide Web Consortium (W3C) has begun work on </a:t>
            </a:r>
            <a:r>
              <a:rPr lang="en-US" b="1" dirty="0">
                <a:solidFill>
                  <a:schemeClr val="tx1"/>
                </a:solidFill>
              </a:rPr>
              <a:t>HTML5.1</a:t>
            </a:r>
            <a:r>
              <a:rPr lang="en-US" dirty="0">
                <a:solidFill>
                  <a:schemeClr val="tx1"/>
                </a:solidFill>
              </a:rPr>
              <a:t>, and this time it is handling the creation of the standard a little differently. The specification has its </a:t>
            </a:r>
            <a:r>
              <a:rPr lang="en-US" b="1" dirty="0">
                <a:solidFill>
                  <a:schemeClr val="tx1"/>
                </a:solidFill>
                <a:hlinkClick r:id="rId2"/>
              </a:rPr>
              <a:t>own GitHub project</a:t>
            </a:r>
            <a:r>
              <a:rPr lang="en-US" dirty="0">
                <a:solidFill>
                  <a:schemeClr val="tx1"/>
                </a:solidFill>
              </a:rPr>
              <a:t> where anyone can see what is happening and propose changes …</a:t>
            </a:r>
          </a:p>
        </p:txBody>
      </p:sp>
      <p:sp>
        <p:nvSpPr>
          <p:cNvPr id="104" name="Rounded Rectangle 103"/>
          <p:cNvSpPr/>
          <p:nvPr/>
        </p:nvSpPr>
        <p:spPr>
          <a:xfrm>
            <a:off x="249649" y="908468"/>
            <a:ext cx="2328451" cy="275058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07" name="Rectangle 106"/>
          <p:cNvSpPr/>
          <p:nvPr/>
        </p:nvSpPr>
        <p:spPr>
          <a:xfrm>
            <a:off x="515042" y="1857564"/>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Home</a:t>
            </a:r>
          </a:p>
        </p:txBody>
      </p:sp>
      <p:sp>
        <p:nvSpPr>
          <p:cNvPr id="61" name="TextBox 60"/>
          <p:cNvSpPr txBox="1"/>
          <p:nvPr/>
        </p:nvSpPr>
        <p:spPr>
          <a:xfrm>
            <a:off x="3041674" y="1583162"/>
            <a:ext cx="3985899"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22-May-2016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dirty="0">
                <a:solidFill>
                  <a:schemeClr val="tx1">
                    <a:lumMod val="75000"/>
                    <a:lumOff val="25000"/>
                  </a:schemeClr>
                </a:solidFill>
              </a:rPr>
              <a:t>Svetlin Nakov</a:t>
            </a:r>
          </a:p>
        </p:txBody>
      </p:sp>
      <p:sp>
        <p:nvSpPr>
          <p:cNvPr id="102" name="Rounded Rectangle 101"/>
          <p:cNvSpPr/>
          <p:nvPr/>
        </p:nvSpPr>
        <p:spPr>
          <a:xfrm>
            <a:off x="9384632" y="908469"/>
            <a:ext cx="6376069" cy="3543216"/>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103" name="TextBox 102"/>
          <p:cNvSpPr txBox="1"/>
          <p:nvPr/>
        </p:nvSpPr>
        <p:spPr>
          <a:xfrm>
            <a:off x="9589166" y="1070838"/>
            <a:ext cx="5759784" cy="1077218"/>
          </a:xfrm>
          <a:prstGeom prst="rect">
            <a:avLst/>
          </a:prstGeom>
          <a:noFill/>
        </p:spPr>
        <p:txBody>
          <a:bodyPr wrap="square" rtlCol="0">
            <a:spAutoFit/>
          </a:bodyPr>
          <a:lstStyle/>
          <a:p>
            <a:r>
              <a:rPr lang="en-US" sz="3200" b="1" dirty="0"/>
              <a:t>Windows 10 Preview with Bash Support Now Available</a:t>
            </a:r>
            <a:endParaRPr lang="bg-BG" sz="2400" b="1" dirty="0"/>
          </a:p>
        </p:txBody>
      </p:sp>
      <p:sp>
        <p:nvSpPr>
          <p:cNvPr id="108" name="Rectangle 107"/>
          <p:cNvSpPr/>
          <p:nvPr/>
        </p:nvSpPr>
        <p:spPr>
          <a:xfrm>
            <a:off x="9649326" y="2592690"/>
            <a:ext cx="5831974" cy="1606331"/>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Microsoft has released a new </a:t>
            </a:r>
            <a:r>
              <a:rPr lang="en-US" b="1" dirty="0">
                <a:solidFill>
                  <a:schemeClr val="tx1"/>
                </a:solidFill>
              </a:rPr>
              <a:t>Windows 10 Insider Preview </a:t>
            </a:r>
            <a:r>
              <a:rPr lang="en-US" dirty="0">
                <a:solidFill>
                  <a:schemeClr val="tx1"/>
                </a:solidFill>
              </a:rPr>
              <a:t>that includes native support for </a:t>
            </a:r>
            <a:r>
              <a:rPr lang="en-US" b="1" dirty="0">
                <a:solidFill>
                  <a:schemeClr val="tx1"/>
                </a:solidFill>
              </a:rPr>
              <a:t>Bash running on Ubuntu Linux</a:t>
            </a:r>
            <a:r>
              <a:rPr lang="en-US" dirty="0">
                <a:solidFill>
                  <a:schemeClr val="tx1"/>
                </a:solidFill>
              </a:rPr>
              <a:t>. The company first announced the new feature at last week's Build development conference, and it was one of the biggest stories of the event …</a:t>
            </a:r>
          </a:p>
        </p:txBody>
      </p:sp>
      <p:sp>
        <p:nvSpPr>
          <p:cNvPr id="109" name="TextBox 108"/>
          <p:cNvSpPr txBox="1"/>
          <p:nvPr/>
        </p:nvSpPr>
        <p:spPr>
          <a:xfrm>
            <a:off x="9598891" y="2131675"/>
            <a:ext cx="3746667"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20-May-2016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noProof="1">
                <a:solidFill>
                  <a:schemeClr val="tx1">
                    <a:lumMod val="75000"/>
                    <a:lumOff val="25000"/>
                  </a:schemeClr>
                </a:solidFill>
              </a:rPr>
              <a:t>Vikash Jain</a:t>
            </a:r>
          </a:p>
        </p:txBody>
      </p:sp>
      <p:sp>
        <p:nvSpPr>
          <p:cNvPr id="110" name="Rectangle 109"/>
          <p:cNvSpPr/>
          <p:nvPr/>
        </p:nvSpPr>
        <p:spPr>
          <a:xfrm>
            <a:off x="515042" y="2446337"/>
            <a:ext cx="1811598" cy="369332"/>
          </a:xfrm>
          <a:prstGeom prst="rect">
            <a:avLst/>
          </a:prstGeom>
        </p:spPr>
        <p:txBody>
          <a:bodyPr wrap="square" anchor="ctr" anchorCtr="0">
            <a:spAutoFit/>
          </a:bodyPr>
          <a:lstStyle/>
          <a:p>
            <a:r>
              <a:rPr lang="en-US" dirty="0"/>
              <a:t>Login</a:t>
            </a:r>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Register</a:t>
            </a:r>
          </a:p>
        </p:txBody>
      </p:sp>
      <p:sp>
        <p:nvSpPr>
          <p:cNvPr id="115" name="Rounded Rectangle 114"/>
          <p:cNvSpPr/>
          <p:nvPr/>
        </p:nvSpPr>
        <p:spPr>
          <a:xfrm>
            <a:off x="249649" y="3897125"/>
            <a:ext cx="2328451" cy="2502255"/>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116" name="Straight Connector 115"/>
          <p:cNvCxnSpPr/>
          <p:nvPr/>
        </p:nvCxnSpPr>
        <p:spPr>
          <a:xfrm>
            <a:off x="515046" y="4575980"/>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17" name="TextBox 116"/>
          <p:cNvSpPr txBox="1"/>
          <p:nvPr/>
        </p:nvSpPr>
        <p:spPr>
          <a:xfrm>
            <a:off x="410866" y="4042008"/>
            <a:ext cx="2008948" cy="461665"/>
          </a:xfrm>
          <a:prstGeom prst="rect">
            <a:avLst/>
          </a:prstGeom>
          <a:noFill/>
        </p:spPr>
        <p:txBody>
          <a:bodyPr wrap="square" rtlCol="0">
            <a:spAutoFit/>
          </a:bodyPr>
          <a:lstStyle/>
          <a:p>
            <a:r>
              <a:rPr lang="en-US" sz="2400" b="1" dirty="0"/>
              <a:t>Popular Tags</a:t>
            </a:r>
            <a:endParaRPr lang="bg-BG" b="1" dirty="0"/>
          </a:p>
        </p:txBody>
      </p:sp>
      <p:sp>
        <p:nvSpPr>
          <p:cNvPr id="3" name="Rectangle 2"/>
          <p:cNvSpPr/>
          <p:nvPr/>
        </p:nvSpPr>
        <p:spPr>
          <a:xfrm>
            <a:off x="554835" y="4784567"/>
            <a:ext cx="528002" cy="338554"/>
          </a:xfrm>
          <a:prstGeom prst="rect">
            <a:avLst/>
          </a:prstGeom>
        </p:spPr>
        <p:txBody>
          <a:bodyPr wrap="square">
            <a:spAutoFit/>
          </a:bodyPr>
          <a:lstStyle/>
          <a:p>
            <a:r>
              <a:rPr lang="en-US" sz="1600" dirty="0">
                <a:solidFill>
                  <a:schemeClr val="tx1">
                    <a:lumMod val="75000"/>
                    <a:lumOff val="25000"/>
                  </a:schemeClr>
                </a:solidFill>
              </a:rPr>
              <a:t>Java</a:t>
            </a:r>
          </a:p>
        </p:txBody>
      </p:sp>
      <p:sp>
        <p:nvSpPr>
          <p:cNvPr id="26" name="TextBox 25"/>
          <p:cNvSpPr txBox="1"/>
          <p:nvPr/>
        </p:nvSpPr>
        <p:spPr>
          <a:xfrm>
            <a:off x="249649" y="105511"/>
            <a:ext cx="3491469"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http://myblog.com/posts/tags/java</a:t>
            </a:r>
          </a:p>
        </p:txBody>
      </p:sp>
      <p:sp>
        <p:nvSpPr>
          <p:cNvPr id="2" name="Rectangle 1"/>
          <p:cNvSpPr/>
          <p:nvPr/>
        </p:nvSpPr>
        <p:spPr>
          <a:xfrm>
            <a:off x="7428252" y="3254158"/>
            <a:ext cx="1390894" cy="369332"/>
          </a:xfrm>
          <a:prstGeom prst="rect">
            <a:avLst/>
          </a:prstGeom>
        </p:spPr>
        <p:txBody>
          <a:bodyPr wrap="none">
            <a:spAutoFit/>
          </a:bodyPr>
          <a:lstStyle/>
          <a:p>
            <a:pPr algn="r">
              <a:spcBef>
                <a:spcPts val="600"/>
              </a:spcBef>
            </a:pPr>
            <a:r>
              <a:rPr lang="en-US" dirty="0"/>
              <a:t> </a:t>
            </a:r>
            <a:r>
              <a:rPr lang="en-US" i="1" dirty="0">
                <a:solidFill>
                  <a:schemeClr val="bg2">
                    <a:lumMod val="50000"/>
                  </a:schemeClr>
                </a:solidFill>
              </a:rPr>
              <a:t>(Read more)</a:t>
            </a:r>
          </a:p>
        </p:txBody>
      </p:sp>
      <p:sp>
        <p:nvSpPr>
          <p:cNvPr id="32" name="Rectangle 31"/>
          <p:cNvSpPr/>
          <p:nvPr/>
        </p:nvSpPr>
        <p:spPr>
          <a:xfrm>
            <a:off x="14030248" y="3773512"/>
            <a:ext cx="1390894" cy="369332"/>
          </a:xfrm>
          <a:prstGeom prst="rect">
            <a:avLst/>
          </a:prstGeom>
        </p:spPr>
        <p:txBody>
          <a:bodyPr wrap="none">
            <a:spAutoFit/>
          </a:bodyPr>
          <a:lstStyle/>
          <a:p>
            <a:pPr algn="r">
              <a:spcBef>
                <a:spcPts val="600"/>
              </a:spcBef>
            </a:pPr>
            <a:r>
              <a:rPr lang="en-US" dirty="0"/>
              <a:t> </a:t>
            </a:r>
            <a:r>
              <a:rPr lang="en-US" i="1" dirty="0">
                <a:solidFill>
                  <a:schemeClr val="bg2">
                    <a:lumMod val="50000"/>
                  </a:schemeClr>
                </a:solidFill>
              </a:rPr>
              <a:t>(Read more)</a:t>
            </a:r>
          </a:p>
        </p:txBody>
      </p:sp>
      <p:sp>
        <p:nvSpPr>
          <p:cNvPr id="55" name="Rounded Rectangular Callout 54"/>
          <p:cNvSpPr/>
          <p:nvPr/>
        </p:nvSpPr>
        <p:spPr>
          <a:xfrm>
            <a:off x="2851485" y="4826730"/>
            <a:ext cx="3023274" cy="918906"/>
          </a:xfrm>
          <a:prstGeom prst="wedgeRoundRectCallout">
            <a:avLst>
              <a:gd name="adj1" fmla="val -63816"/>
              <a:gd name="adj2" fmla="val -2899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Implement tags and show posts by tag</a:t>
            </a:r>
          </a:p>
        </p:txBody>
      </p:sp>
      <p:sp>
        <p:nvSpPr>
          <p:cNvPr id="58" name="Rectangle 57"/>
          <p:cNvSpPr/>
          <p:nvPr/>
        </p:nvSpPr>
        <p:spPr>
          <a:xfrm>
            <a:off x="1063641" y="4742223"/>
            <a:ext cx="1395341" cy="400110"/>
          </a:xfrm>
          <a:prstGeom prst="rect">
            <a:avLst/>
          </a:prstGeom>
        </p:spPr>
        <p:txBody>
          <a:bodyPr wrap="square">
            <a:spAutoFit/>
          </a:bodyPr>
          <a:lstStyle/>
          <a:p>
            <a:r>
              <a:rPr lang="en-US" sz="2000" dirty="0">
                <a:solidFill>
                  <a:schemeClr val="tx1">
                    <a:lumMod val="75000"/>
                    <a:lumOff val="25000"/>
                  </a:schemeClr>
                </a:solidFill>
              </a:rPr>
              <a:t>JavaScript</a:t>
            </a:r>
          </a:p>
        </p:txBody>
      </p:sp>
      <p:sp>
        <p:nvSpPr>
          <p:cNvPr id="59" name="Rectangle 58"/>
          <p:cNvSpPr/>
          <p:nvPr/>
        </p:nvSpPr>
        <p:spPr>
          <a:xfrm>
            <a:off x="554839" y="5179614"/>
            <a:ext cx="528002" cy="307777"/>
          </a:xfrm>
          <a:prstGeom prst="rect">
            <a:avLst/>
          </a:prstGeom>
        </p:spPr>
        <p:txBody>
          <a:bodyPr wrap="square">
            <a:spAutoFit/>
          </a:bodyPr>
          <a:lstStyle/>
          <a:p>
            <a:r>
              <a:rPr lang="en-US" sz="1400" dirty="0">
                <a:solidFill>
                  <a:schemeClr val="tx1">
                    <a:lumMod val="75000"/>
                    <a:lumOff val="25000"/>
                  </a:schemeClr>
                </a:solidFill>
              </a:rPr>
              <a:t>PHP</a:t>
            </a:r>
          </a:p>
        </p:txBody>
      </p:sp>
      <p:sp>
        <p:nvSpPr>
          <p:cNvPr id="60" name="Rectangle 59"/>
          <p:cNvSpPr/>
          <p:nvPr/>
        </p:nvSpPr>
        <p:spPr>
          <a:xfrm>
            <a:off x="1022429" y="5069930"/>
            <a:ext cx="676392" cy="461665"/>
          </a:xfrm>
          <a:prstGeom prst="rect">
            <a:avLst/>
          </a:prstGeom>
        </p:spPr>
        <p:txBody>
          <a:bodyPr wrap="square">
            <a:spAutoFit/>
          </a:bodyPr>
          <a:lstStyle/>
          <a:p>
            <a:r>
              <a:rPr lang="en-US" sz="2400" dirty="0">
                <a:solidFill>
                  <a:schemeClr val="tx1">
                    <a:lumMod val="75000"/>
                    <a:lumOff val="25000"/>
                  </a:schemeClr>
                </a:solidFill>
              </a:rPr>
              <a:t>IoT</a:t>
            </a:r>
          </a:p>
        </p:txBody>
      </p:sp>
      <p:sp>
        <p:nvSpPr>
          <p:cNvPr id="63" name="Rectangle 62"/>
          <p:cNvSpPr/>
          <p:nvPr/>
        </p:nvSpPr>
        <p:spPr>
          <a:xfrm>
            <a:off x="1597266" y="5179614"/>
            <a:ext cx="837656" cy="307777"/>
          </a:xfrm>
          <a:prstGeom prst="rect">
            <a:avLst/>
          </a:prstGeom>
        </p:spPr>
        <p:txBody>
          <a:bodyPr wrap="square">
            <a:spAutoFit/>
          </a:bodyPr>
          <a:lstStyle/>
          <a:p>
            <a:r>
              <a:rPr lang="en-US" sz="1400" dirty="0">
                <a:solidFill>
                  <a:schemeClr val="tx1">
                    <a:lumMod val="75000"/>
                    <a:lumOff val="25000"/>
                  </a:schemeClr>
                </a:solidFill>
              </a:rPr>
              <a:t>Python</a:t>
            </a:r>
          </a:p>
        </p:txBody>
      </p:sp>
      <p:sp>
        <p:nvSpPr>
          <p:cNvPr id="65" name="Rectangle 64"/>
          <p:cNvSpPr/>
          <p:nvPr/>
        </p:nvSpPr>
        <p:spPr>
          <a:xfrm>
            <a:off x="410459" y="5513631"/>
            <a:ext cx="1298023" cy="338554"/>
          </a:xfrm>
          <a:prstGeom prst="rect">
            <a:avLst/>
          </a:prstGeom>
        </p:spPr>
        <p:txBody>
          <a:bodyPr wrap="square">
            <a:spAutoFit/>
          </a:bodyPr>
          <a:lstStyle/>
          <a:p>
            <a:r>
              <a:rPr lang="en-US" sz="1600" dirty="0">
                <a:solidFill>
                  <a:schemeClr val="tx1">
                    <a:lumMod val="75000"/>
                    <a:lumOff val="25000"/>
                  </a:schemeClr>
                </a:solidFill>
              </a:rPr>
              <a:t>Windows 10</a:t>
            </a:r>
          </a:p>
        </p:txBody>
      </p:sp>
      <p:sp>
        <p:nvSpPr>
          <p:cNvPr id="66" name="Rectangle 65"/>
          <p:cNvSpPr/>
          <p:nvPr/>
        </p:nvSpPr>
        <p:spPr>
          <a:xfrm>
            <a:off x="1561174" y="5501905"/>
            <a:ext cx="942863" cy="369332"/>
          </a:xfrm>
          <a:prstGeom prst="rect">
            <a:avLst/>
          </a:prstGeom>
        </p:spPr>
        <p:txBody>
          <a:bodyPr wrap="square">
            <a:spAutoFit/>
          </a:bodyPr>
          <a:lstStyle/>
          <a:p>
            <a:r>
              <a:rPr lang="en-US" dirty="0">
                <a:solidFill>
                  <a:schemeClr val="tx1">
                    <a:lumMod val="75000"/>
                    <a:lumOff val="25000"/>
                  </a:schemeClr>
                </a:solidFill>
              </a:rPr>
              <a:t>HTML5</a:t>
            </a:r>
          </a:p>
        </p:txBody>
      </p:sp>
      <p:sp>
        <p:nvSpPr>
          <p:cNvPr id="67" name="Rectangle 66"/>
          <p:cNvSpPr/>
          <p:nvPr/>
        </p:nvSpPr>
        <p:spPr>
          <a:xfrm>
            <a:off x="541535" y="5849252"/>
            <a:ext cx="665383" cy="461665"/>
          </a:xfrm>
          <a:prstGeom prst="rect">
            <a:avLst/>
          </a:prstGeom>
        </p:spPr>
        <p:txBody>
          <a:bodyPr wrap="square">
            <a:spAutoFit/>
          </a:bodyPr>
          <a:lstStyle/>
          <a:p>
            <a:r>
              <a:rPr lang="en-US" sz="2400" dirty="0">
                <a:solidFill>
                  <a:schemeClr val="tx1">
                    <a:lumMod val="75000"/>
                    <a:lumOff val="25000"/>
                  </a:schemeClr>
                </a:solidFill>
              </a:rPr>
              <a:t>C#</a:t>
            </a:r>
          </a:p>
        </p:txBody>
      </p:sp>
      <p:sp>
        <p:nvSpPr>
          <p:cNvPr id="68" name="Rectangle 67"/>
          <p:cNvSpPr/>
          <p:nvPr/>
        </p:nvSpPr>
        <p:spPr>
          <a:xfrm>
            <a:off x="1067238" y="5947096"/>
            <a:ext cx="530033" cy="307777"/>
          </a:xfrm>
          <a:prstGeom prst="rect">
            <a:avLst/>
          </a:prstGeom>
        </p:spPr>
        <p:txBody>
          <a:bodyPr wrap="square">
            <a:spAutoFit/>
          </a:bodyPr>
          <a:lstStyle/>
          <a:p>
            <a:r>
              <a:rPr lang="en-US" sz="1400" dirty="0">
                <a:solidFill>
                  <a:schemeClr val="tx1">
                    <a:lumMod val="75000"/>
                    <a:lumOff val="25000"/>
                  </a:schemeClr>
                </a:solidFill>
              </a:rPr>
              <a:t>SQL</a:t>
            </a:r>
          </a:p>
        </p:txBody>
      </p:sp>
      <p:sp>
        <p:nvSpPr>
          <p:cNvPr id="69" name="Rectangle 68"/>
          <p:cNvSpPr/>
          <p:nvPr/>
        </p:nvSpPr>
        <p:spPr>
          <a:xfrm>
            <a:off x="1601588" y="5910618"/>
            <a:ext cx="696447" cy="338554"/>
          </a:xfrm>
          <a:prstGeom prst="rect">
            <a:avLst/>
          </a:prstGeom>
        </p:spPr>
        <p:txBody>
          <a:bodyPr wrap="square">
            <a:spAutoFit/>
          </a:bodyPr>
          <a:lstStyle/>
          <a:p>
            <a:r>
              <a:rPr lang="en-US" sz="1600" dirty="0">
                <a:solidFill>
                  <a:schemeClr val="tx1">
                    <a:lumMod val="75000"/>
                    <a:lumOff val="25000"/>
                  </a:schemeClr>
                </a:solidFill>
              </a:rPr>
              <a:t>Ruby</a:t>
            </a:r>
          </a:p>
        </p:txBody>
      </p:sp>
      <p:sp>
        <p:nvSpPr>
          <p:cNvPr id="70" name="Rounded Rectangular Callout 69"/>
          <p:cNvSpPr/>
          <p:nvPr/>
        </p:nvSpPr>
        <p:spPr>
          <a:xfrm>
            <a:off x="6520776" y="6310917"/>
            <a:ext cx="3669971" cy="918906"/>
          </a:xfrm>
          <a:prstGeom prst="wedgeRoundRectCallout">
            <a:avLst>
              <a:gd name="adj1" fmla="val -61162"/>
              <a:gd name="adj2" fmla="val -6042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Add "</a:t>
            </a:r>
            <a:r>
              <a:rPr lang="en-US" sz="2400" b="1" dirty="0"/>
              <a:t>choose tags</a:t>
            </a:r>
            <a:r>
              <a:rPr lang="en-US" sz="2400" dirty="0"/>
              <a:t>" when creating a new post</a:t>
            </a:r>
          </a:p>
        </p:txBody>
      </p:sp>
    </p:spTree>
    <p:extLst>
      <p:ext uri="{BB962C8B-B14F-4D97-AF65-F5344CB8AC3E}">
        <p14:creationId xmlns:p14="http://schemas.microsoft.com/office/powerpoint/2010/main" val="53666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30" name="Rectangle 29"/>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25" name="Rectangle 24"/>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07" name="Rectangle 106"/>
          <p:cNvSpPr/>
          <p:nvPr/>
        </p:nvSpPr>
        <p:spPr>
          <a:xfrm>
            <a:off x="515042" y="1857564"/>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Home</a:t>
            </a:r>
          </a:p>
        </p:txBody>
      </p:sp>
      <p:sp>
        <p:nvSpPr>
          <p:cNvPr id="110" name="Rectangle 109"/>
          <p:cNvSpPr/>
          <p:nvPr/>
        </p:nvSpPr>
        <p:spPr>
          <a:xfrm>
            <a:off x="515042" y="2446337"/>
            <a:ext cx="1811598" cy="369332"/>
          </a:xfrm>
          <a:prstGeom prst="rect">
            <a:avLst/>
          </a:prstGeom>
        </p:spPr>
        <p:txBody>
          <a:bodyPr wrap="square" anchor="ctr" anchorCtr="0">
            <a:spAutoFit/>
          </a:bodyPr>
          <a:lstStyle/>
          <a:p>
            <a:r>
              <a:rPr lang="en-US" dirty="0"/>
              <a:t>Edit Posts</a:t>
            </a:r>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2645532"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p:spPr>
        <p:txBody>
          <a:bodyPr wrap="square" anchor="ctr" anchorCtr="0">
            <a:spAutoFit/>
          </a:bodyPr>
          <a:lstStyle/>
          <a:p>
            <a:r>
              <a:rPr lang="en-US" dirty="0"/>
              <a:t>Edit Tags</a:t>
            </a:r>
          </a:p>
        </p:txBody>
      </p:sp>
      <p:sp>
        <p:nvSpPr>
          <p:cNvPr id="4" name="TextBox 3"/>
          <p:cNvSpPr txBox="1"/>
          <p:nvPr/>
        </p:nvSpPr>
        <p:spPr>
          <a:xfrm>
            <a:off x="3898227" y="1118931"/>
            <a:ext cx="10539664" cy="646331"/>
          </a:xfrm>
          <a:prstGeom prst="rect">
            <a:avLst/>
          </a:prstGeom>
          <a:noFill/>
        </p:spPr>
        <p:txBody>
          <a:bodyPr wrap="square" rtlCol="0">
            <a:spAutoFit/>
          </a:bodyPr>
          <a:lstStyle/>
          <a:p>
            <a:r>
              <a:rPr lang="en-US" sz="3600" dirty="0"/>
              <a:t>Welcome to the Admin Panel. For administrators only!</a:t>
            </a:r>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3859" y="2376222"/>
            <a:ext cx="1759332" cy="1763730"/>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7919" y="2396050"/>
            <a:ext cx="1759332" cy="1759332"/>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5317" y="2376222"/>
            <a:ext cx="1759332" cy="1759332"/>
          </a:xfrm>
          <a:prstGeom prst="rect">
            <a:avLst/>
          </a:prstGeom>
        </p:spPr>
      </p:pic>
      <p:sp>
        <p:nvSpPr>
          <p:cNvPr id="35" name="Rounded Rectangle 34"/>
          <p:cNvSpPr/>
          <p:nvPr/>
        </p:nvSpPr>
        <p:spPr>
          <a:xfrm>
            <a:off x="6026607" y="4360353"/>
            <a:ext cx="1291604" cy="39613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Posts</a:t>
            </a:r>
            <a:endParaRPr lang="bg-BG" dirty="0">
              <a:solidFill>
                <a:schemeClr val="tx1"/>
              </a:solidFill>
            </a:endParaRPr>
          </a:p>
        </p:txBody>
      </p:sp>
      <p:sp>
        <p:nvSpPr>
          <p:cNvPr id="40" name="Rounded Rectangle 39"/>
          <p:cNvSpPr/>
          <p:nvPr/>
        </p:nvSpPr>
        <p:spPr>
          <a:xfrm>
            <a:off x="8160667" y="4376222"/>
            <a:ext cx="1291604" cy="39613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Comments</a:t>
            </a:r>
            <a:endParaRPr lang="bg-BG" dirty="0">
              <a:solidFill>
                <a:schemeClr val="tx1"/>
              </a:solidFill>
            </a:endParaRPr>
          </a:p>
        </p:txBody>
      </p:sp>
      <p:sp>
        <p:nvSpPr>
          <p:cNvPr id="41" name="Rounded Rectangle 40"/>
          <p:cNvSpPr/>
          <p:nvPr/>
        </p:nvSpPr>
        <p:spPr>
          <a:xfrm>
            <a:off x="10458065" y="4372966"/>
            <a:ext cx="1291604" cy="39613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Categories</a:t>
            </a:r>
            <a:endParaRPr lang="bg-BG" dirty="0">
              <a:solidFill>
                <a:schemeClr val="tx1"/>
              </a:solidFill>
            </a:endParaRP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3859" y="5366965"/>
            <a:ext cx="1759332" cy="1486634"/>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7919" y="5248245"/>
            <a:ext cx="1759332" cy="1759332"/>
          </a:xfrm>
          <a:prstGeom prst="rect">
            <a:avLst/>
          </a:prstGeom>
        </p:spPr>
      </p:pic>
      <p:pic>
        <p:nvPicPr>
          <p:cNvPr id="44" name="Picture 4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5317" y="5228417"/>
            <a:ext cx="1759332" cy="1759332"/>
          </a:xfrm>
          <a:prstGeom prst="rect">
            <a:avLst/>
          </a:prstGeom>
        </p:spPr>
      </p:pic>
      <p:sp>
        <p:nvSpPr>
          <p:cNvPr id="45" name="Rounded Rectangle 44"/>
          <p:cNvSpPr/>
          <p:nvPr/>
        </p:nvSpPr>
        <p:spPr>
          <a:xfrm>
            <a:off x="6026607" y="7212548"/>
            <a:ext cx="1291604" cy="39613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Tags</a:t>
            </a:r>
            <a:endParaRPr lang="bg-BG" dirty="0">
              <a:solidFill>
                <a:schemeClr val="tx1"/>
              </a:solidFill>
            </a:endParaRPr>
          </a:p>
        </p:txBody>
      </p:sp>
      <p:sp>
        <p:nvSpPr>
          <p:cNvPr id="46" name="Rounded Rectangle 45"/>
          <p:cNvSpPr/>
          <p:nvPr/>
        </p:nvSpPr>
        <p:spPr>
          <a:xfrm>
            <a:off x="8160667" y="7228417"/>
            <a:ext cx="1291604" cy="39613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Users</a:t>
            </a:r>
            <a:endParaRPr lang="bg-BG" dirty="0">
              <a:solidFill>
                <a:schemeClr val="tx1"/>
              </a:solidFill>
            </a:endParaRPr>
          </a:p>
        </p:txBody>
      </p:sp>
      <p:sp>
        <p:nvSpPr>
          <p:cNvPr id="47" name="Rounded Rectangle 46"/>
          <p:cNvSpPr/>
          <p:nvPr/>
        </p:nvSpPr>
        <p:spPr>
          <a:xfrm>
            <a:off x="10458065" y="7225161"/>
            <a:ext cx="1291604" cy="39613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Files</a:t>
            </a:r>
            <a:endParaRPr lang="bg-BG" dirty="0">
              <a:solidFill>
                <a:schemeClr val="tx1"/>
              </a:solidFill>
            </a:endParaRPr>
          </a:p>
        </p:txBody>
      </p:sp>
    </p:spTree>
    <p:extLst>
      <p:ext uri="{BB962C8B-B14F-4D97-AF65-F5344CB8AC3E}">
        <p14:creationId xmlns:p14="http://schemas.microsoft.com/office/powerpoint/2010/main" val="343495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78" name="Rectangle 77"/>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76" name="Rectangle 75"/>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Posts</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3232873"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http://myblog.com/admin/posts</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27" name="Rounded Rectangle 26"/>
          <p:cNvSpPr/>
          <p:nvPr/>
        </p:nvSpPr>
        <p:spPr>
          <a:xfrm>
            <a:off x="5940424" y="2149500"/>
            <a:ext cx="3911593"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Post Title</a:t>
            </a:r>
            <a:endParaRPr lang="bg-BG" b="1" dirty="0">
              <a:solidFill>
                <a:schemeClr val="tx1"/>
              </a:solidFill>
            </a:endParaRPr>
          </a:p>
        </p:txBody>
      </p:sp>
      <p:sp>
        <p:nvSpPr>
          <p:cNvPr id="28" name="Rounded Rectangle 27"/>
          <p:cNvSpPr/>
          <p:nvPr/>
        </p:nvSpPr>
        <p:spPr>
          <a:xfrm>
            <a:off x="5940425" y="2556405"/>
            <a:ext cx="3911593"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GitHub, Debbuging, Searching</a:t>
            </a:r>
          </a:p>
        </p:txBody>
      </p:sp>
      <p:sp>
        <p:nvSpPr>
          <p:cNvPr id="29" name="Rounded Rectangle 28"/>
          <p:cNvSpPr/>
          <p:nvPr/>
        </p:nvSpPr>
        <p:spPr>
          <a:xfrm>
            <a:off x="5940425" y="2963310"/>
            <a:ext cx="3911593"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Data Types and Methods</a:t>
            </a:r>
          </a:p>
        </p:txBody>
      </p:sp>
      <p:sp>
        <p:nvSpPr>
          <p:cNvPr id="30" name="Rounded Rectangle 29"/>
          <p:cNvSpPr/>
          <p:nvPr/>
        </p:nvSpPr>
        <p:spPr>
          <a:xfrm>
            <a:off x="5940425" y="3370212"/>
            <a:ext cx="3911593"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Arrays</a:t>
            </a:r>
          </a:p>
        </p:txBody>
      </p:sp>
      <p:sp>
        <p:nvSpPr>
          <p:cNvPr id="31" name="Rounded Rectangle 30"/>
          <p:cNvSpPr/>
          <p:nvPr/>
        </p:nvSpPr>
        <p:spPr>
          <a:xfrm>
            <a:off x="5940425" y="3777112"/>
            <a:ext cx="3911593"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Lists and Matrices</a:t>
            </a:r>
          </a:p>
        </p:txBody>
      </p:sp>
      <p:sp>
        <p:nvSpPr>
          <p:cNvPr id="32" name="Rounded Rectangle 31"/>
          <p:cNvSpPr/>
          <p:nvPr/>
        </p:nvSpPr>
        <p:spPr>
          <a:xfrm>
            <a:off x="5940425" y="4197660"/>
            <a:ext cx="3911593"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Strings, Dictionaries, Lambda and LINQ</a:t>
            </a:r>
          </a:p>
        </p:txBody>
      </p:sp>
      <p:sp>
        <p:nvSpPr>
          <p:cNvPr id="33" name="Rounded Rectangle 32"/>
          <p:cNvSpPr/>
          <p:nvPr/>
        </p:nvSpPr>
        <p:spPr>
          <a:xfrm>
            <a:off x="9910073" y="2149499"/>
            <a:ext cx="15820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Category</a:t>
            </a:r>
            <a:endParaRPr lang="bg-BG" b="1" dirty="0">
              <a:solidFill>
                <a:schemeClr val="tx1"/>
              </a:solidFill>
            </a:endParaRPr>
          </a:p>
        </p:txBody>
      </p:sp>
      <p:grpSp>
        <p:nvGrpSpPr>
          <p:cNvPr id="43" name="Group 42"/>
          <p:cNvGrpSpPr/>
          <p:nvPr/>
        </p:nvGrpSpPr>
        <p:grpSpPr>
          <a:xfrm>
            <a:off x="6724827" y="4854479"/>
            <a:ext cx="4676168" cy="363104"/>
            <a:chOff x="3930803" y="6934455"/>
            <a:chExt cx="4676168" cy="363104"/>
          </a:xfrm>
        </p:grpSpPr>
        <p:sp>
          <p:nvSpPr>
            <p:cNvPr id="44" name="Rounded Rectangle 43"/>
            <p:cNvSpPr/>
            <p:nvPr/>
          </p:nvSpPr>
          <p:spPr>
            <a:xfrm>
              <a:off x="3930803" y="6937181"/>
              <a:ext cx="554932" cy="36037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First</a:t>
              </a:r>
              <a:endParaRPr lang="bg-BG" sz="1600" dirty="0">
                <a:solidFill>
                  <a:schemeClr val="tx1"/>
                </a:solidFill>
              </a:endParaRPr>
            </a:p>
          </p:txBody>
        </p:sp>
        <p:sp>
          <p:nvSpPr>
            <p:cNvPr id="45" name="Rounded Rectangle 44"/>
            <p:cNvSpPr/>
            <p:nvPr/>
          </p:nvSpPr>
          <p:spPr>
            <a:xfrm>
              <a:off x="4534646" y="6934455"/>
              <a:ext cx="893698"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Previous</a:t>
              </a:r>
              <a:endParaRPr lang="bg-BG" sz="1600" dirty="0">
                <a:solidFill>
                  <a:schemeClr val="tx1"/>
                </a:solidFill>
              </a:endParaRPr>
            </a:p>
          </p:txBody>
        </p:sp>
        <p:sp>
          <p:nvSpPr>
            <p:cNvPr id="46" name="Rounded Rectangle 45"/>
            <p:cNvSpPr/>
            <p:nvPr/>
          </p:nvSpPr>
          <p:spPr>
            <a:xfrm>
              <a:off x="5477255" y="6934455"/>
              <a:ext cx="350944" cy="363103"/>
            </a:xfrm>
            <a:prstGeom prst="roundRect">
              <a:avLst>
                <a:gd name="adj" fmla="val 0"/>
              </a:avLst>
            </a:prstGeom>
            <a:solidFill>
              <a:schemeClr val="accent6">
                <a:lumMod val="75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accent6">
                      <a:lumMod val="20000"/>
                      <a:lumOff val="80000"/>
                    </a:schemeClr>
                  </a:solidFill>
                </a:rPr>
                <a:t>1</a:t>
              </a:r>
              <a:endParaRPr lang="bg-BG" sz="1600" dirty="0">
                <a:solidFill>
                  <a:schemeClr val="accent6">
                    <a:lumMod val="20000"/>
                    <a:lumOff val="80000"/>
                  </a:schemeClr>
                </a:solidFill>
              </a:endParaRPr>
            </a:p>
          </p:txBody>
        </p:sp>
        <p:sp>
          <p:nvSpPr>
            <p:cNvPr id="47" name="Rounded Rectangle 46"/>
            <p:cNvSpPr/>
            <p:nvPr/>
          </p:nvSpPr>
          <p:spPr>
            <a:xfrm>
              <a:off x="5877110"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2</a:t>
              </a:r>
              <a:endParaRPr lang="bg-BG" sz="1600" dirty="0">
                <a:solidFill>
                  <a:schemeClr val="tx1"/>
                </a:solidFill>
              </a:endParaRPr>
            </a:p>
          </p:txBody>
        </p:sp>
        <p:sp>
          <p:nvSpPr>
            <p:cNvPr id="48" name="Rounded Rectangle 47"/>
            <p:cNvSpPr/>
            <p:nvPr/>
          </p:nvSpPr>
          <p:spPr>
            <a:xfrm>
              <a:off x="6264952"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3</a:t>
              </a:r>
              <a:endParaRPr lang="bg-BG" sz="1600" dirty="0">
                <a:solidFill>
                  <a:schemeClr val="tx1"/>
                </a:solidFill>
              </a:endParaRPr>
            </a:p>
          </p:txBody>
        </p:sp>
        <p:sp>
          <p:nvSpPr>
            <p:cNvPr id="49" name="Rounded Rectangle 48"/>
            <p:cNvSpPr/>
            <p:nvPr/>
          </p:nvSpPr>
          <p:spPr>
            <a:xfrm>
              <a:off x="6664807"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4</a:t>
              </a:r>
              <a:endParaRPr lang="bg-BG" sz="1600" dirty="0">
                <a:solidFill>
                  <a:schemeClr val="tx1"/>
                </a:solidFill>
              </a:endParaRPr>
            </a:p>
          </p:txBody>
        </p:sp>
        <p:sp>
          <p:nvSpPr>
            <p:cNvPr id="50" name="Rounded Rectangle 49"/>
            <p:cNvSpPr/>
            <p:nvPr/>
          </p:nvSpPr>
          <p:spPr>
            <a:xfrm>
              <a:off x="7057994"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5</a:t>
              </a:r>
              <a:endParaRPr lang="bg-BG" sz="1600" dirty="0">
                <a:solidFill>
                  <a:schemeClr val="tx1"/>
                </a:solidFill>
              </a:endParaRPr>
            </a:p>
          </p:txBody>
        </p:sp>
        <p:sp>
          <p:nvSpPr>
            <p:cNvPr id="51" name="Rounded Rectangle 50"/>
            <p:cNvSpPr/>
            <p:nvPr/>
          </p:nvSpPr>
          <p:spPr>
            <a:xfrm>
              <a:off x="7451180" y="6934455"/>
              <a:ext cx="589733"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Next</a:t>
              </a:r>
              <a:endParaRPr lang="bg-BG" sz="1600" dirty="0">
                <a:solidFill>
                  <a:schemeClr val="tx1"/>
                </a:solidFill>
              </a:endParaRPr>
            </a:p>
          </p:txBody>
        </p:sp>
        <p:sp>
          <p:nvSpPr>
            <p:cNvPr id="52" name="Rounded Rectangle 51"/>
            <p:cNvSpPr/>
            <p:nvPr/>
          </p:nvSpPr>
          <p:spPr>
            <a:xfrm>
              <a:off x="8090144" y="6934455"/>
              <a:ext cx="516827"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Last</a:t>
              </a:r>
              <a:endParaRPr lang="bg-BG" sz="1600" dirty="0">
                <a:solidFill>
                  <a:schemeClr val="tx1"/>
                </a:solidFill>
              </a:endParaRPr>
            </a:p>
          </p:txBody>
        </p:sp>
      </p:grpSp>
      <p:sp>
        <p:nvSpPr>
          <p:cNvPr id="54" name="Rounded Rectangle 53"/>
          <p:cNvSpPr/>
          <p:nvPr/>
        </p:nvSpPr>
        <p:spPr>
          <a:xfrm>
            <a:off x="5236956" y="2149499"/>
            <a:ext cx="645410"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Id </a:t>
            </a:r>
            <a:r>
              <a:rPr lang="en-US" b="1" dirty="0">
                <a:ln>
                  <a:solidFill>
                    <a:srgbClr val="649B3F"/>
                  </a:solidFill>
                </a:ln>
                <a:solidFill>
                  <a:schemeClr val="accent6">
                    <a:lumMod val="20000"/>
                    <a:lumOff val="80000"/>
                  </a:schemeClr>
                </a:solidFill>
                <a:effectLst>
                  <a:glow rad="12700">
                    <a:schemeClr val="bg1">
                      <a:alpha val="30000"/>
                    </a:schemeClr>
                  </a:glow>
                </a:effectLst>
              </a:rPr>
              <a:t>▲</a:t>
            </a:r>
            <a:endParaRPr lang="bg-BG" b="1" dirty="0">
              <a:solidFill>
                <a:schemeClr val="tx1"/>
              </a:solidFill>
            </a:endParaRPr>
          </a:p>
        </p:txBody>
      </p:sp>
      <p:sp>
        <p:nvSpPr>
          <p:cNvPr id="55" name="Rounded Rectangle 54"/>
          <p:cNvSpPr/>
          <p:nvPr/>
        </p:nvSpPr>
        <p:spPr>
          <a:xfrm>
            <a:off x="5236956" y="2556404"/>
            <a:ext cx="645410"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1</a:t>
            </a:r>
          </a:p>
        </p:txBody>
      </p:sp>
      <p:sp>
        <p:nvSpPr>
          <p:cNvPr id="56" name="Rounded Rectangle 55"/>
          <p:cNvSpPr/>
          <p:nvPr/>
        </p:nvSpPr>
        <p:spPr>
          <a:xfrm>
            <a:off x="5236956" y="2963309"/>
            <a:ext cx="645410"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2</a:t>
            </a:r>
          </a:p>
        </p:txBody>
      </p:sp>
      <p:sp>
        <p:nvSpPr>
          <p:cNvPr id="57" name="Rounded Rectangle 56"/>
          <p:cNvSpPr/>
          <p:nvPr/>
        </p:nvSpPr>
        <p:spPr>
          <a:xfrm>
            <a:off x="5236956" y="3370211"/>
            <a:ext cx="645410"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3</a:t>
            </a:r>
          </a:p>
        </p:txBody>
      </p:sp>
      <p:sp>
        <p:nvSpPr>
          <p:cNvPr id="58" name="Rounded Rectangle 57"/>
          <p:cNvSpPr/>
          <p:nvPr/>
        </p:nvSpPr>
        <p:spPr>
          <a:xfrm>
            <a:off x="5236956" y="3777111"/>
            <a:ext cx="645410"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4</a:t>
            </a:r>
          </a:p>
        </p:txBody>
      </p:sp>
      <p:sp>
        <p:nvSpPr>
          <p:cNvPr id="59" name="Rounded Rectangle 58"/>
          <p:cNvSpPr/>
          <p:nvPr/>
        </p:nvSpPr>
        <p:spPr>
          <a:xfrm>
            <a:off x="5236956" y="4197659"/>
            <a:ext cx="645410"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5</a:t>
            </a:r>
          </a:p>
        </p:txBody>
      </p:sp>
      <p:sp>
        <p:nvSpPr>
          <p:cNvPr id="60" name="Rounded Rectangle 59"/>
          <p:cNvSpPr/>
          <p:nvPr/>
        </p:nvSpPr>
        <p:spPr>
          <a:xfrm>
            <a:off x="11550188" y="2149499"/>
            <a:ext cx="15820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Action</a:t>
            </a:r>
            <a:endParaRPr lang="bg-BG" b="1" dirty="0">
              <a:solidFill>
                <a:schemeClr val="tx1"/>
              </a:solidFill>
            </a:endParaRPr>
          </a:p>
        </p:txBody>
      </p:sp>
      <p:sp>
        <p:nvSpPr>
          <p:cNvPr id="61" name="Rounded Rectangle 60"/>
          <p:cNvSpPr/>
          <p:nvPr/>
        </p:nvSpPr>
        <p:spPr>
          <a:xfrm>
            <a:off x="11550189" y="2556404"/>
            <a:ext cx="15820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62" name="Rounded Rectangle 61"/>
          <p:cNvSpPr/>
          <p:nvPr/>
        </p:nvSpPr>
        <p:spPr>
          <a:xfrm>
            <a:off x="11550189" y="2963309"/>
            <a:ext cx="15820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 </a:t>
            </a:r>
            <a:r>
              <a:rPr lang="en-US" dirty="0">
                <a:solidFill>
                  <a:schemeClr val="accent1">
                    <a:lumMod val="75000"/>
                  </a:schemeClr>
                </a:solidFill>
              </a:rPr>
              <a:t> </a:t>
            </a:r>
            <a:r>
              <a:rPr lang="en-US" u="dotted" dirty="0">
                <a:solidFill>
                  <a:schemeClr val="accent1">
                    <a:lumMod val="75000"/>
                  </a:schemeClr>
                </a:solidFill>
              </a:rPr>
              <a:t>Delete</a:t>
            </a:r>
            <a:endParaRPr lang="bg-BG" dirty="0">
              <a:solidFill>
                <a:schemeClr val="tx1"/>
              </a:solidFill>
            </a:endParaRPr>
          </a:p>
        </p:txBody>
      </p:sp>
      <p:sp>
        <p:nvSpPr>
          <p:cNvPr id="63" name="Rounded Rectangle 62"/>
          <p:cNvSpPr/>
          <p:nvPr/>
        </p:nvSpPr>
        <p:spPr>
          <a:xfrm>
            <a:off x="11550189" y="3370211"/>
            <a:ext cx="15820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64" name="Rounded Rectangle 63"/>
          <p:cNvSpPr/>
          <p:nvPr/>
        </p:nvSpPr>
        <p:spPr>
          <a:xfrm>
            <a:off x="11550189" y="3777111"/>
            <a:ext cx="15820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65" name="Rounded Rectangle 64"/>
          <p:cNvSpPr/>
          <p:nvPr/>
        </p:nvSpPr>
        <p:spPr>
          <a:xfrm>
            <a:off x="11550189" y="4197659"/>
            <a:ext cx="15820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66" name="Rounded Rectangle 65"/>
          <p:cNvSpPr/>
          <p:nvPr/>
        </p:nvSpPr>
        <p:spPr>
          <a:xfrm>
            <a:off x="9910073" y="2556404"/>
            <a:ext cx="159360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Software Eng…</a:t>
            </a:r>
          </a:p>
        </p:txBody>
      </p:sp>
      <p:sp>
        <p:nvSpPr>
          <p:cNvPr id="71" name="Rounded Rectangle 70"/>
          <p:cNvSpPr/>
          <p:nvPr/>
        </p:nvSpPr>
        <p:spPr>
          <a:xfrm>
            <a:off x="9910073" y="2963309"/>
            <a:ext cx="159360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Programming…</a:t>
            </a:r>
          </a:p>
        </p:txBody>
      </p:sp>
      <p:sp>
        <p:nvSpPr>
          <p:cNvPr id="72" name="Rounded Rectangle 71"/>
          <p:cNvSpPr/>
          <p:nvPr/>
        </p:nvSpPr>
        <p:spPr>
          <a:xfrm>
            <a:off x="9910073" y="3370214"/>
            <a:ext cx="159360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Data Structur…</a:t>
            </a:r>
          </a:p>
        </p:txBody>
      </p:sp>
      <p:sp>
        <p:nvSpPr>
          <p:cNvPr id="73" name="Rounded Rectangle 72"/>
          <p:cNvSpPr/>
          <p:nvPr/>
        </p:nvSpPr>
        <p:spPr>
          <a:xfrm>
            <a:off x="9910073" y="3777119"/>
            <a:ext cx="159360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Data Structur…</a:t>
            </a:r>
          </a:p>
        </p:txBody>
      </p:sp>
      <p:sp>
        <p:nvSpPr>
          <p:cNvPr id="74" name="Rounded Rectangle 73"/>
          <p:cNvSpPr/>
          <p:nvPr/>
        </p:nvSpPr>
        <p:spPr>
          <a:xfrm>
            <a:off x="9910073" y="4184024"/>
            <a:ext cx="159360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Data Structur…</a:t>
            </a:r>
          </a:p>
        </p:txBody>
      </p:sp>
    </p:spTree>
    <p:extLst>
      <p:ext uri="{BB962C8B-B14F-4D97-AF65-F5344CB8AC3E}">
        <p14:creationId xmlns:p14="http://schemas.microsoft.com/office/powerpoint/2010/main" val="81254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ounded Rectangle 85"/>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87" name="Rectangle 86"/>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85" name="Rectangle 84"/>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Post</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4009367"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http://myblog.com/admin/posts/12/edit</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53" name="Rounded Rectangle 52"/>
          <p:cNvSpPr/>
          <p:nvPr/>
        </p:nvSpPr>
        <p:spPr>
          <a:xfrm>
            <a:off x="2843493" y="1864623"/>
            <a:ext cx="12917208" cy="6364977"/>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grpSp>
        <p:nvGrpSpPr>
          <p:cNvPr id="60" name="Group 59"/>
          <p:cNvGrpSpPr/>
          <p:nvPr/>
        </p:nvGrpSpPr>
        <p:grpSpPr>
          <a:xfrm>
            <a:off x="3156857" y="1965380"/>
            <a:ext cx="12297016" cy="533667"/>
            <a:chOff x="3012141" y="1965380"/>
            <a:chExt cx="12586448" cy="533667"/>
          </a:xfrm>
        </p:grpSpPr>
        <p:cxnSp>
          <p:nvCxnSpPr>
            <p:cNvPr id="61" name="Straight Connector 60"/>
            <p:cNvCxnSpPr/>
            <p:nvPr/>
          </p:nvCxnSpPr>
          <p:spPr>
            <a:xfrm>
              <a:off x="3012141" y="2499047"/>
              <a:ext cx="1258644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62" name="TextBox 61"/>
            <p:cNvSpPr txBox="1"/>
            <p:nvPr/>
          </p:nvSpPr>
          <p:spPr>
            <a:xfrm>
              <a:off x="3012141" y="1965380"/>
              <a:ext cx="12586448" cy="461665"/>
            </a:xfrm>
            <a:prstGeom prst="rect">
              <a:avLst/>
            </a:prstGeom>
            <a:noFill/>
          </p:spPr>
          <p:txBody>
            <a:bodyPr wrap="square" rtlCol="0">
              <a:spAutoFit/>
            </a:bodyPr>
            <a:lstStyle/>
            <a:p>
              <a:pPr algn="ctr"/>
              <a:r>
                <a:rPr lang="en-US" sz="2400" b="1" dirty="0"/>
                <a:t>Edit Post - Arrays</a:t>
              </a:r>
              <a:endParaRPr lang="bg-BG" b="1" dirty="0"/>
            </a:p>
          </p:txBody>
        </p:sp>
      </p:grpSp>
      <p:sp>
        <p:nvSpPr>
          <p:cNvPr id="63" name="Rounded Rectangle 62"/>
          <p:cNvSpPr/>
          <p:nvPr/>
        </p:nvSpPr>
        <p:spPr>
          <a:xfrm>
            <a:off x="10802522" y="7491615"/>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Edit</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64" name="Rectangle 63"/>
          <p:cNvSpPr/>
          <p:nvPr/>
        </p:nvSpPr>
        <p:spPr>
          <a:xfrm>
            <a:off x="3156858" y="3054442"/>
            <a:ext cx="5782748"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Arrays</a:t>
            </a:r>
          </a:p>
        </p:txBody>
      </p:sp>
      <p:sp>
        <p:nvSpPr>
          <p:cNvPr id="65" name="TextBox 64"/>
          <p:cNvSpPr txBox="1"/>
          <p:nvPr/>
        </p:nvSpPr>
        <p:spPr>
          <a:xfrm>
            <a:off x="3077457" y="2654622"/>
            <a:ext cx="6495367" cy="369332"/>
          </a:xfrm>
          <a:prstGeom prst="rect">
            <a:avLst/>
          </a:prstGeom>
          <a:noFill/>
        </p:spPr>
        <p:txBody>
          <a:bodyPr wrap="square" rtlCol="0">
            <a:spAutoFit/>
          </a:bodyPr>
          <a:lstStyle/>
          <a:p>
            <a:r>
              <a:rPr lang="en-US" dirty="0"/>
              <a:t>Title:</a:t>
            </a:r>
            <a:endParaRPr lang="bg-BG" dirty="0"/>
          </a:p>
        </p:txBody>
      </p:sp>
      <p:sp>
        <p:nvSpPr>
          <p:cNvPr id="66" name="Rounded Rectangle 65"/>
          <p:cNvSpPr/>
          <p:nvPr/>
        </p:nvSpPr>
        <p:spPr>
          <a:xfrm>
            <a:off x="12843543" y="7491615"/>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67" name="Rectangle 66"/>
          <p:cNvSpPr/>
          <p:nvPr/>
        </p:nvSpPr>
        <p:spPr>
          <a:xfrm>
            <a:off x="11885395" y="3055085"/>
            <a:ext cx="1634345" cy="468052"/>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b="1" noProof="1">
                <a:solidFill>
                  <a:schemeClr val="tx1">
                    <a:lumMod val="65000"/>
                    <a:lumOff val="35000"/>
                  </a:schemeClr>
                </a:solidFill>
              </a:rPr>
              <a:t>Maria Petrova</a:t>
            </a:r>
          </a:p>
        </p:txBody>
      </p:sp>
      <p:sp>
        <p:nvSpPr>
          <p:cNvPr id="68" name="TextBox 67"/>
          <p:cNvSpPr txBox="1"/>
          <p:nvPr/>
        </p:nvSpPr>
        <p:spPr>
          <a:xfrm>
            <a:off x="11813388" y="2667334"/>
            <a:ext cx="1668394" cy="369332"/>
          </a:xfrm>
          <a:prstGeom prst="rect">
            <a:avLst/>
          </a:prstGeom>
          <a:noFill/>
        </p:spPr>
        <p:txBody>
          <a:bodyPr wrap="square" rtlCol="0">
            <a:spAutoFit/>
          </a:bodyPr>
          <a:lstStyle/>
          <a:p>
            <a:r>
              <a:rPr lang="en-US" dirty="0"/>
              <a:t>Author:</a:t>
            </a:r>
            <a:endParaRPr lang="bg-BG" dirty="0"/>
          </a:p>
        </p:txBody>
      </p:sp>
      <p:sp>
        <p:nvSpPr>
          <p:cNvPr id="69" name="Rectangle 68"/>
          <p:cNvSpPr/>
          <p:nvPr/>
        </p:nvSpPr>
        <p:spPr>
          <a:xfrm>
            <a:off x="3217017" y="4912316"/>
            <a:ext cx="12212159" cy="1465624"/>
          </a:xfrm>
          <a:prstGeom prst="rect">
            <a:avLst/>
          </a:prstGeom>
          <a:ln>
            <a:noFill/>
          </a:ln>
        </p:spPr>
        <p:style>
          <a:lnRef idx="2">
            <a:schemeClr val="accent6"/>
          </a:lnRef>
          <a:fillRef idx="1">
            <a:schemeClr val="lt1"/>
          </a:fillRef>
          <a:effectRef idx="0">
            <a:schemeClr val="accent6"/>
          </a:effectRef>
          <a:fontRef idx="minor">
            <a:schemeClr val="dk1"/>
          </a:fontRef>
        </p:style>
        <p:txBody>
          <a:bodyPr rIns="360000" rtlCol="0" anchor="t" anchorCtr="0"/>
          <a:lstStyle/>
          <a:p>
            <a:r>
              <a:rPr lang="en-US" dirty="0"/>
              <a:t>An array is a container object that holds a fixed number of values of a single type. The length of an array is established when the array is created. After creation, its length is fixed. You have seen an example of arrays already, in the main method of the "Hello World!" application.</a:t>
            </a:r>
            <a:endParaRPr lang="en-US" noProof="1"/>
          </a:p>
        </p:txBody>
      </p:sp>
      <p:sp>
        <p:nvSpPr>
          <p:cNvPr id="70" name="TextBox 69"/>
          <p:cNvSpPr txBox="1"/>
          <p:nvPr/>
        </p:nvSpPr>
        <p:spPr>
          <a:xfrm>
            <a:off x="3080658" y="3634470"/>
            <a:ext cx="9234500" cy="369332"/>
          </a:xfrm>
          <a:prstGeom prst="rect">
            <a:avLst/>
          </a:prstGeom>
          <a:noFill/>
        </p:spPr>
        <p:txBody>
          <a:bodyPr wrap="square" rtlCol="0">
            <a:spAutoFit/>
          </a:bodyPr>
          <a:lstStyle/>
          <a:p>
            <a:r>
              <a:rPr lang="en-US" dirty="0"/>
              <a:t>Content:</a:t>
            </a:r>
            <a:endParaRPr lang="bg-BG" dirty="0"/>
          </a:p>
        </p:txBody>
      </p:sp>
      <p:grpSp>
        <p:nvGrpSpPr>
          <p:cNvPr id="71" name="Group 70"/>
          <p:cNvGrpSpPr/>
          <p:nvPr/>
        </p:nvGrpSpPr>
        <p:grpSpPr>
          <a:xfrm>
            <a:off x="15123694" y="4054467"/>
            <a:ext cx="305482" cy="2323473"/>
            <a:chOff x="15134074" y="4034288"/>
            <a:chExt cx="295102" cy="3192566"/>
          </a:xfrm>
        </p:grpSpPr>
        <p:sp>
          <p:nvSpPr>
            <p:cNvPr id="72" name="Rounded Rectangle 71"/>
            <p:cNvSpPr/>
            <p:nvPr/>
          </p:nvSpPr>
          <p:spPr>
            <a:xfrm>
              <a:off x="15134075" y="6799386"/>
              <a:ext cx="295101" cy="427468"/>
            </a:xfrm>
            <a:prstGeom prst="roundRect">
              <a:avLst>
                <a:gd name="adj" fmla="val 3475"/>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solidFill>
                    <a:schemeClr val="accent6">
                      <a:lumMod val="20000"/>
                      <a:lumOff val="80000"/>
                    </a:schemeClr>
                  </a:solidFill>
                  <a:effectLst>
                    <a:glow rad="12700">
                      <a:schemeClr val="bg1">
                        <a:alpha val="30000"/>
                      </a:schemeClr>
                    </a:glow>
                  </a:effectLst>
                </a:rPr>
                <a:t>▼</a:t>
              </a:r>
              <a:endParaRPr lang="bg-BG" sz="1600" b="1" dirty="0">
                <a:solidFill>
                  <a:schemeClr val="accent6">
                    <a:lumMod val="20000"/>
                    <a:lumOff val="80000"/>
                  </a:schemeClr>
                </a:solidFill>
                <a:effectLst>
                  <a:glow rad="12700">
                    <a:schemeClr val="bg1">
                      <a:alpha val="30000"/>
                    </a:schemeClr>
                  </a:glow>
                </a:effectLst>
              </a:endParaRPr>
            </a:p>
          </p:txBody>
        </p:sp>
        <p:sp>
          <p:nvSpPr>
            <p:cNvPr id="73" name="Rounded Rectangle 72"/>
            <p:cNvSpPr/>
            <p:nvPr/>
          </p:nvSpPr>
          <p:spPr>
            <a:xfrm flipV="1">
              <a:off x="15134074" y="4034288"/>
              <a:ext cx="295102" cy="413236"/>
            </a:xfrm>
            <a:prstGeom prst="roundRect">
              <a:avLst>
                <a:gd name="adj" fmla="val 3475"/>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solidFill>
                    <a:schemeClr val="accent6">
                      <a:lumMod val="20000"/>
                      <a:lumOff val="80000"/>
                    </a:schemeClr>
                  </a:solidFill>
                  <a:effectLst>
                    <a:glow rad="12700">
                      <a:schemeClr val="bg1">
                        <a:alpha val="30000"/>
                      </a:schemeClr>
                    </a:glow>
                  </a:effectLst>
                </a:rPr>
                <a:t>▼</a:t>
              </a:r>
              <a:endParaRPr lang="bg-BG" sz="1600" b="1" dirty="0">
                <a:solidFill>
                  <a:schemeClr val="accent6">
                    <a:lumMod val="20000"/>
                    <a:lumOff val="80000"/>
                  </a:schemeClr>
                </a:solidFill>
                <a:effectLst>
                  <a:glow rad="12700">
                    <a:schemeClr val="bg1">
                      <a:alpha val="30000"/>
                    </a:schemeClr>
                  </a:glow>
                </a:effectLst>
              </a:endParaRPr>
            </a:p>
          </p:txBody>
        </p:sp>
        <p:sp>
          <p:nvSpPr>
            <p:cNvPr id="74" name="Rectangle 73"/>
            <p:cNvSpPr/>
            <p:nvPr/>
          </p:nvSpPr>
          <p:spPr>
            <a:xfrm>
              <a:off x="15134075" y="4447524"/>
              <a:ext cx="295101" cy="2351862"/>
            </a:xfrm>
            <a:prstGeom prst="rect">
              <a:avLst/>
            </a:prstGeom>
            <a:solidFill>
              <a:srgbClr val="A7C46E"/>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b="1" dirty="0">
                <a:solidFill>
                  <a:schemeClr val="accent6">
                    <a:lumMod val="20000"/>
                    <a:lumOff val="80000"/>
                  </a:schemeClr>
                </a:solidFill>
                <a:effectLst>
                  <a:glow rad="12700">
                    <a:schemeClr val="bg1">
                      <a:alpha val="30000"/>
                    </a:schemeClr>
                  </a:glow>
                </a:effectLst>
              </a:endParaRPr>
            </a:p>
          </p:txBody>
        </p:sp>
        <p:sp>
          <p:nvSpPr>
            <p:cNvPr id="75" name="Rectangle 74"/>
            <p:cNvSpPr/>
            <p:nvPr/>
          </p:nvSpPr>
          <p:spPr>
            <a:xfrm>
              <a:off x="15134075" y="4932190"/>
              <a:ext cx="295101" cy="337967"/>
            </a:xfrm>
            <a:prstGeom prst="rect">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b="1" dirty="0">
                <a:solidFill>
                  <a:schemeClr val="accent6">
                    <a:lumMod val="20000"/>
                    <a:lumOff val="80000"/>
                  </a:schemeClr>
                </a:solidFill>
                <a:effectLst>
                  <a:glow rad="12700">
                    <a:schemeClr val="bg1">
                      <a:alpha val="30000"/>
                    </a:schemeClr>
                  </a:glow>
                </a:effectLst>
              </a:endParaRPr>
            </a:p>
          </p:txBody>
        </p:sp>
      </p:grpSp>
      <p:grpSp>
        <p:nvGrpSpPr>
          <p:cNvPr id="76" name="Group 75"/>
          <p:cNvGrpSpPr/>
          <p:nvPr/>
        </p:nvGrpSpPr>
        <p:grpSpPr>
          <a:xfrm>
            <a:off x="4623900" y="989523"/>
            <a:ext cx="8842869" cy="503099"/>
            <a:chOff x="4068727" y="869777"/>
            <a:chExt cx="8842869" cy="503099"/>
          </a:xfrm>
        </p:grpSpPr>
        <p:sp>
          <p:nvSpPr>
            <p:cNvPr id="77" name="Rounded Rectangle 76"/>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Post Edited.</a:t>
              </a:r>
              <a:endParaRPr lang="bg-BG" dirty="0">
                <a:solidFill>
                  <a:schemeClr val="bg1"/>
                </a:solidFill>
                <a:effectLst>
                  <a:outerShdw blurRad="38100" dist="12700" dir="2700000" algn="tl">
                    <a:srgbClr val="000000">
                      <a:alpha val="43137"/>
                    </a:srgbClr>
                  </a:outerShdw>
                </a:effectLst>
              </a:endParaRPr>
            </a:p>
          </p:txBody>
        </p:sp>
        <p:sp>
          <p:nvSpPr>
            <p:cNvPr id="78" name="Rounded Rectangle 77"/>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
        <p:nvSpPr>
          <p:cNvPr id="79" name="Rectangle 78"/>
          <p:cNvSpPr/>
          <p:nvPr/>
        </p:nvSpPr>
        <p:spPr>
          <a:xfrm>
            <a:off x="9022811" y="3056953"/>
            <a:ext cx="2793626" cy="46805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r>
              <a:rPr lang="en-US" sz="1600" b="1" noProof="1">
                <a:solidFill>
                  <a:schemeClr val="tx1"/>
                </a:solidFill>
              </a:rPr>
              <a:t>Programming Fundamentals</a:t>
            </a:r>
          </a:p>
        </p:txBody>
      </p:sp>
      <p:sp>
        <p:nvSpPr>
          <p:cNvPr id="80" name="TextBox 79"/>
          <p:cNvSpPr txBox="1"/>
          <p:nvPr/>
        </p:nvSpPr>
        <p:spPr>
          <a:xfrm>
            <a:off x="8950803" y="2657772"/>
            <a:ext cx="2851827" cy="369332"/>
          </a:xfrm>
          <a:prstGeom prst="rect">
            <a:avLst/>
          </a:prstGeom>
          <a:noFill/>
        </p:spPr>
        <p:txBody>
          <a:bodyPr wrap="square" rtlCol="0">
            <a:spAutoFit/>
          </a:bodyPr>
          <a:lstStyle/>
          <a:p>
            <a:r>
              <a:rPr lang="en-US" dirty="0"/>
              <a:t>Category:</a:t>
            </a:r>
            <a:endParaRPr lang="bg-BG" dirty="0"/>
          </a:p>
        </p:txBody>
      </p:sp>
      <p:sp>
        <p:nvSpPr>
          <p:cNvPr id="82" name="Rounded Rectangle 81"/>
          <p:cNvSpPr/>
          <p:nvPr/>
        </p:nvSpPr>
        <p:spPr>
          <a:xfrm>
            <a:off x="11521886" y="3098105"/>
            <a:ext cx="269986" cy="390257"/>
          </a:xfrm>
          <a:prstGeom prst="roundRect">
            <a:avLst>
              <a:gd name="adj" fmla="val 3475"/>
            </a:avLst>
          </a:prstGeom>
          <a:solidFill>
            <a:schemeClr val="bg2">
              <a:lumMod val="90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solidFill>
                  <a:schemeClr val="tx1"/>
                </a:solidFill>
                <a:effectLst>
                  <a:glow rad="12700">
                    <a:schemeClr val="bg1">
                      <a:alpha val="30000"/>
                    </a:schemeClr>
                  </a:glow>
                </a:effectLst>
              </a:rPr>
              <a:t>▼</a:t>
            </a:r>
            <a:endParaRPr lang="bg-BG" sz="1600" b="1" dirty="0">
              <a:solidFill>
                <a:schemeClr val="tx1"/>
              </a:solidFill>
              <a:effectLst>
                <a:glow rad="12700">
                  <a:schemeClr val="bg1">
                    <a:alpha val="30000"/>
                  </a:schemeClr>
                </a:glow>
              </a:effectLst>
            </a:endParaRPr>
          </a:p>
        </p:txBody>
      </p:sp>
      <p:pic>
        <p:nvPicPr>
          <p:cNvPr id="83" name="Picture 82"/>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217017" y="4054467"/>
            <a:ext cx="11906678" cy="86677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017" y="6580123"/>
            <a:ext cx="5506218" cy="1076475"/>
          </a:xfrm>
          <a:prstGeom prst="rect">
            <a:avLst/>
          </a:prstGeom>
        </p:spPr>
      </p:pic>
      <p:sp>
        <p:nvSpPr>
          <p:cNvPr id="43" name="Rectangle 42"/>
          <p:cNvSpPr/>
          <p:nvPr/>
        </p:nvSpPr>
        <p:spPr>
          <a:xfrm>
            <a:off x="13610556" y="3055085"/>
            <a:ext cx="1818620" cy="468052"/>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b="1" noProof="1">
                <a:solidFill>
                  <a:schemeClr val="tx1">
                    <a:lumMod val="65000"/>
                    <a:lumOff val="35000"/>
                  </a:schemeClr>
                </a:solidFill>
              </a:rPr>
              <a:t>12-Mar-2016</a:t>
            </a:r>
          </a:p>
        </p:txBody>
      </p:sp>
      <p:sp>
        <p:nvSpPr>
          <p:cNvPr id="44" name="TextBox 43"/>
          <p:cNvSpPr txBox="1"/>
          <p:nvPr/>
        </p:nvSpPr>
        <p:spPr>
          <a:xfrm>
            <a:off x="13538549" y="2667334"/>
            <a:ext cx="1668394" cy="369332"/>
          </a:xfrm>
          <a:prstGeom prst="rect">
            <a:avLst/>
          </a:prstGeom>
          <a:noFill/>
        </p:spPr>
        <p:txBody>
          <a:bodyPr wrap="square" rtlCol="0">
            <a:spAutoFit/>
          </a:bodyPr>
          <a:lstStyle/>
          <a:p>
            <a:r>
              <a:rPr lang="en-US" dirty="0"/>
              <a:t>Date:</a:t>
            </a:r>
            <a:endParaRPr lang="bg-BG" dirty="0"/>
          </a:p>
        </p:txBody>
      </p:sp>
      <p:pic>
        <p:nvPicPr>
          <p:cNvPr id="1026" name="Picture 2" descr="https://cdn4.iconfinder.com/data/icons/small-n-flat/24/calendar-12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50051" y="3043887"/>
            <a:ext cx="500641" cy="500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99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80" name="Rectangle 79"/>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59" name="Rectangle 58"/>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Delete Post</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4240648"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http://myblog.com/admin/posts/12/delete</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grpSp>
        <p:nvGrpSpPr>
          <p:cNvPr id="76" name="Group 75"/>
          <p:cNvGrpSpPr/>
          <p:nvPr/>
        </p:nvGrpSpPr>
        <p:grpSpPr>
          <a:xfrm>
            <a:off x="4623900" y="989523"/>
            <a:ext cx="8842869" cy="503099"/>
            <a:chOff x="4068727" y="869777"/>
            <a:chExt cx="8842869" cy="503099"/>
          </a:xfrm>
        </p:grpSpPr>
        <p:sp>
          <p:nvSpPr>
            <p:cNvPr id="77" name="Rounded Rectangle 76"/>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Post Deleted.</a:t>
              </a:r>
              <a:endParaRPr lang="bg-BG" dirty="0">
                <a:solidFill>
                  <a:schemeClr val="bg1"/>
                </a:solidFill>
                <a:effectLst>
                  <a:outerShdw blurRad="38100" dist="12700" dir="2700000" algn="tl">
                    <a:srgbClr val="000000">
                      <a:alpha val="43137"/>
                    </a:srgbClr>
                  </a:outerShdw>
                </a:effectLst>
              </a:endParaRPr>
            </a:p>
          </p:txBody>
        </p:sp>
        <p:sp>
          <p:nvSpPr>
            <p:cNvPr id="78" name="Rounded Rectangle 77"/>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
        <p:nvSpPr>
          <p:cNvPr id="35" name="Rounded Rectangle 34"/>
          <p:cNvSpPr/>
          <p:nvPr/>
        </p:nvSpPr>
        <p:spPr>
          <a:xfrm>
            <a:off x="7078962" y="1857564"/>
            <a:ext cx="4175582" cy="3616060"/>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40" name="Straight Connector 39"/>
          <p:cNvCxnSpPr/>
          <p:nvPr/>
        </p:nvCxnSpPr>
        <p:spPr>
          <a:xfrm>
            <a:off x="7438120" y="252715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41" name="TextBox 40"/>
          <p:cNvSpPr txBox="1"/>
          <p:nvPr/>
        </p:nvSpPr>
        <p:spPr>
          <a:xfrm>
            <a:off x="7294105" y="1993492"/>
            <a:ext cx="3744416" cy="461665"/>
          </a:xfrm>
          <a:prstGeom prst="rect">
            <a:avLst/>
          </a:prstGeom>
          <a:noFill/>
        </p:spPr>
        <p:txBody>
          <a:bodyPr wrap="square" rtlCol="0">
            <a:spAutoFit/>
          </a:bodyPr>
          <a:lstStyle/>
          <a:p>
            <a:pPr algn="ctr"/>
            <a:r>
              <a:rPr lang="en-US" sz="2400" b="1" dirty="0"/>
              <a:t>Confirm Deleting Post?</a:t>
            </a:r>
            <a:endParaRPr lang="bg-BG" b="1" dirty="0"/>
          </a:p>
        </p:txBody>
      </p:sp>
      <p:sp>
        <p:nvSpPr>
          <p:cNvPr id="44" name="Rectangle 43"/>
          <p:cNvSpPr/>
          <p:nvPr/>
        </p:nvSpPr>
        <p:spPr>
          <a:xfrm>
            <a:off x="7438120" y="4006718"/>
            <a:ext cx="3456384"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Svetlin Nakov</a:t>
            </a:r>
          </a:p>
        </p:txBody>
      </p:sp>
      <p:sp>
        <p:nvSpPr>
          <p:cNvPr id="45" name="TextBox 44"/>
          <p:cNvSpPr txBox="1"/>
          <p:nvPr/>
        </p:nvSpPr>
        <p:spPr>
          <a:xfrm>
            <a:off x="7366112" y="3601379"/>
            <a:ext cx="3528392" cy="369332"/>
          </a:xfrm>
          <a:prstGeom prst="rect">
            <a:avLst/>
          </a:prstGeom>
          <a:noFill/>
        </p:spPr>
        <p:txBody>
          <a:bodyPr wrap="square" rtlCol="0">
            <a:spAutoFit/>
          </a:bodyPr>
          <a:lstStyle/>
          <a:p>
            <a:r>
              <a:rPr lang="en-US" dirty="0"/>
              <a:t>Author:</a:t>
            </a:r>
            <a:endParaRPr lang="bg-BG" dirty="0"/>
          </a:p>
        </p:txBody>
      </p:sp>
      <p:sp>
        <p:nvSpPr>
          <p:cNvPr id="50" name="Rounded Rectangle 49"/>
          <p:cNvSpPr/>
          <p:nvPr/>
        </p:nvSpPr>
        <p:spPr>
          <a:xfrm>
            <a:off x="7561215" y="472216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Delete</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51" name="Rounded Rectangle 50"/>
          <p:cNvSpPr/>
          <p:nvPr/>
        </p:nvSpPr>
        <p:spPr>
          <a:xfrm>
            <a:off x="9360534" y="472216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54" name="Rectangle 53"/>
          <p:cNvSpPr/>
          <p:nvPr/>
        </p:nvSpPr>
        <p:spPr>
          <a:xfrm>
            <a:off x="7438120" y="3082717"/>
            <a:ext cx="3456384"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Lists and Matrices</a:t>
            </a:r>
          </a:p>
        </p:txBody>
      </p:sp>
      <p:sp>
        <p:nvSpPr>
          <p:cNvPr id="55" name="TextBox 54"/>
          <p:cNvSpPr txBox="1"/>
          <p:nvPr/>
        </p:nvSpPr>
        <p:spPr>
          <a:xfrm>
            <a:off x="7366112" y="2677378"/>
            <a:ext cx="3528392" cy="369332"/>
          </a:xfrm>
          <a:prstGeom prst="rect">
            <a:avLst/>
          </a:prstGeom>
          <a:noFill/>
        </p:spPr>
        <p:txBody>
          <a:bodyPr wrap="square" rtlCol="0">
            <a:spAutoFit/>
          </a:bodyPr>
          <a:lstStyle/>
          <a:p>
            <a:r>
              <a:rPr lang="en-US" dirty="0"/>
              <a:t>Post Title:</a:t>
            </a:r>
            <a:endParaRPr lang="bg-BG" dirty="0"/>
          </a:p>
        </p:txBody>
      </p:sp>
    </p:spTree>
    <p:extLst>
      <p:ext uri="{BB962C8B-B14F-4D97-AF65-F5344CB8AC3E}">
        <p14:creationId xmlns:p14="http://schemas.microsoft.com/office/powerpoint/2010/main" val="1684353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67" name="Rectangle 66"/>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65" name="Rectangle 64"/>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Comments</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3719352"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http://myblog.com/admin/comments</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p:spPr>
        <p:txBody>
          <a:bodyPr wrap="square" anchor="ctr" anchorCtr="0">
            <a:spAutoFit/>
          </a:bodyPr>
          <a:lstStyle/>
          <a:p>
            <a:r>
              <a:rPr lang="en-US" dirty="0"/>
              <a:t>Edit Tags</a:t>
            </a:r>
          </a:p>
        </p:txBody>
      </p:sp>
      <p:sp>
        <p:nvSpPr>
          <p:cNvPr id="24" name="Rectangle 23"/>
          <p:cNvSpPr/>
          <p:nvPr/>
        </p:nvSpPr>
        <p:spPr>
          <a:xfrm>
            <a:off x="527677" y="3051682"/>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Edit Comments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7422" y="2441917"/>
            <a:ext cx="1811598" cy="369332"/>
          </a:xfrm>
          <a:prstGeom prst="rect">
            <a:avLst/>
          </a:prstGeom>
        </p:spPr>
        <p:txBody>
          <a:bodyPr wrap="square" anchor="ctr" anchorCtr="0">
            <a:spAutoFit/>
          </a:bodyPr>
          <a:lstStyle/>
          <a:p>
            <a:r>
              <a:rPr lang="en-US" dirty="0"/>
              <a:t>Edit Posts</a:t>
            </a:r>
          </a:p>
        </p:txBody>
      </p:sp>
      <p:sp>
        <p:nvSpPr>
          <p:cNvPr id="18" name="Rounded Rectangle 17"/>
          <p:cNvSpPr/>
          <p:nvPr/>
        </p:nvSpPr>
        <p:spPr>
          <a:xfrm>
            <a:off x="9753808" y="2052590"/>
            <a:ext cx="194878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Post</a:t>
            </a:r>
            <a:endParaRPr lang="bg-BG" b="1" dirty="0">
              <a:solidFill>
                <a:schemeClr val="tx1"/>
              </a:solidFill>
            </a:endParaRPr>
          </a:p>
        </p:txBody>
      </p:sp>
      <p:sp>
        <p:nvSpPr>
          <p:cNvPr id="20" name="Rounded Rectangle 19"/>
          <p:cNvSpPr/>
          <p:nvPr/>
        </p:nvSpPr>
        <p:spPr>
          <a:xfrm>
            <a:off x="9753809" y="2459495"/>
            <a:ext cx="194878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Arrays</a:t>
            </a:r>
            <a:endParaRPr lang="bg-BG" dirty="0">
              <a:solidFill>
                <a:schemeClr val="tx1"/>
              </a:solidFill>
            </a:endParaRPr>
          </a:p>
        </p:txBody>
      </p:sp>
      <p:sp>
        <p:nvSpPr>
          <p:cNvPr id="22" name="Rounded Rectangle 21"/>
          <p:cNvSpPr/>
          <p:nvPr/>
        </p:nvSpPr>
        <p:spPr>
          <a:xfrm>
            <a:off x="9753809" y="3710938"/>
            <a:ext cx="194878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Lists and Matrices</a:t>
            </a:r>
            <a:endParaRPr lang="bg-BG" dirty="0">
              <a:solidFill>
                <a:schemeClr val="tx1"/>
              </a:solidFill>
            </a:endParaRPr>
          </a:p>
        </p:txBody>
      </p:sp>
      <p:sp>
        <p:nvSpPr>
          <p:cNvPr id="27" name="Rounded Rectangle 26"/>
          <p:cNvSpPr/>
          <p:nvPr/>
        </p:nvSpPr>
        <p:spPr>
          <a:xfrm>
            <a:off x="9753809" y="4132830"/>
            <a:ext cx="194878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Lists and Matrices</a:t>
            </a:r>
            <a:endParaRPr lang="bg-BG" dirty="0">
              <a:solidFill>
                <a:schemeClr val="tx1"/>
              </a:solidFill>
            </a:endParaRPr>
          </a:p>
        </p:txBody>
      </p:sp>
      <p:sp>
        <p:nvSpPr>
          <p:cNvPr id="29" name="Rounded Rectangle 28"/>
          <p:cNvSpPr/>
          <p:nvPr/>
        </p:nvSpPr>
        <p:spPr>
          <a:xfrm>
            <a:off x="9753809" y="3289045"/>
            <a:ext cx="194878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Arrays</a:t>
            </a:r>
            <a:endParaRPr lang="bg-BG" dirty="0">
              <a:solidFill>
                <a:schemeClr val="tx1"/>
              </a:solidFill>
            </a:endParaRPr>
          </a:p>
        </p:txBody>
      </p:sp>
      <p:sp>
        <p:nvSpPr>
          <p:cNvPr id="31" name="Rounded Rectangle 30"/>
          <p:cNvSpPr/>
          <p:nvPr/>
        </p:nvSpPr>
        <p:spPr>
          <a:xfrm>
            <a:off x="9753809" y="2874268"/>
            <a:ext cx="194878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GitHub, Debugg…</a:t>
            </a:r>
            <a:endParaRPr lang="bg-BG" dirty="0">
              <a:solidFill>
                <a:schemeClr val="tx1"/>
              </a:solidFill>
            </a:endParaRPr>
          </a:p>
        </p:txBody>
      </p:sp>
      <p:sp>
        <p:nvSpPr>
          <p:cNvPr id="32" name="Rounded Rectangle 31"/>
          <p:cNvSpPr/>
          <p:nvPr/>
        </p:nvSpPr>
        <p:spPr>
          <a:xfrm>
            <a:off x="13401703" y="2052590"/>
            <a:ext cx="1419366"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Action</a:t>
            </a:r>
            <a:endParaRPr lang="bg-BG" b="1" dirty="0">
              <a:solidFill>
                <a:schemeClr val="tx1"/>
              </a:solidFill>
            </a:endParaRPr>
          </a:p>
        </p:txBody>
      </p:sp>
      <p:sp>
        <p:nvSpPr>
          <p:cNvPr id="33" name="Rounded Rectangle 32"/>
          <p:cNvSpPr/>
          <p:nvPr/>
        </p:nvSpPr>
        <p:spPr>
          <a:xfrm>
            <a:off x="13401703" y="2459495"/>
            <a:ext cx="141936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34" name="Rounded Rectangle 33"/>
          <p:cNvSpPr/>
          <p:nvPr/>
        </p:nvSpPr>
        <p:spPr>
          <a:xfrm>
            <a:off x="13401703" y="3710938"/>
            <a:ext cx="141936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 </a:t>
            </a:r>
            <a:r>
              <a:rPr lang="en-US" dirty="0">
                <a:solidFill>
                  <a:schemeClr val="accent1">
                    <a:lumMod val="75000"/>
                  </a:schemeClr>
                </a:solidFill>
              </a:rPr>
              <a:t> </a:t>
            </a:r>
            <a:r>
              <a:rPr lang="en-US" u="dotted" dirty="0">
                <a:solidFill>
                  <a:schemeClr val="accent1">
                    <a:lumMod val="75000"/>
                  </a:schemeClr>
                </a:solidFill>
              </a:rPr>
              <a:t>Delete</a:t>
            </a:r>
            <a:endParaRPr lang="bg-BG" dirty="0">
              <a:solidFill>
                <a:schemeClr val="tx1"/>
              </a:solidFill>
            </a:endParaRPr>
          </a:p>
        </p:txBody>
      </p:sp>
      <p:sp>
        <p:nvSpPr>
          <p:cNvPr id="35" name="Rounded Rectangle 34"/>
          <p:cNvSpPr/>
          <p:nvPr/>
        </p:nvSpPr>
        <p:spPr>
          <a:xfrm>
            <a:off x="13401703" y="4132830"/>
            <a:ext cx="141936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40" name="Rounded Rectangle 39"/>
          <p:cNvSpPr/>
          <p:nvPr/>
        </p:nvSpPr>
        <p:spPr>
          <a:xfrm>
            <a:off x="13401703" y="3289045"/>
            <a:ext cx="141936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41" name="Rounded Rectangle 40"/>
          <p:cNvSpPr/>
          <p:nvPr/>
        </p:nvSpPr>
        <p:spPr>
          <a:xfrm>
            <a:off x="13401703" y="2874268"/>
            <a:ext cx="141936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42" name="Rounded Rectangle 41"/>
          <p:cNvSpPr/>
          <p:nvPr/>
        </p:nvSpPr>
        <p:spPr>
          <a:xfrm>
            <a:off x="11743537" y="2052590"/>
            <a:ext cx="1617827"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Author</a:t>
            </a:r>
            <a:endParaRPr lang="bg-BG" b="1" dirty="0">
              <a:ln>
                <a:solidFill>
                  <a:srgbClr val="649B3F"/>
                </a:solidFill>
              </a:ln>
              <a:solidFill>
                <a:schemeClr val="accent6">
                  <a:lumMod val="20000"/>
                  <a:lumOff val="80000"/>
                </a:schemeClr>
              </a:solidFill>
              <a:effectLst>
                <a:glow rad="12700">
                  <a:schemeClr val="bg1">
                    <a:alpha val="30000"/>
                  </a:schemeClr>
                </a:glow>
              </a:effectLst>
            </a:endParaRPr>
          </a:p>
          <a:p>
            <a:pPr>
              <a:spcBef>
                <a:spcPts val="300"/>
              </a:spcBef>
              <a:spcAft>
                <a:spcPts val="300"/>
              </a:spcAft>
            </a:pPr>
            <a:endParaRPr lang="bg-BG" b="1" dirty="0">
              <a:solidFill>
                <a:schemeClr val="tx1"/>
              </a:solidFill>
            </a:endParaRPr>
          </a:p>
        </p:txBody>
      </p:sp>
      <p:sp>
        <p:nvSpPr>
          <p:cNvPr id="43" name="Rounded Rectangle 42"/>
          <p:cNvSpPr/>
          <p:nvPr/>
        </p:nvSpPr>
        <p:spPr>
          <a:xfrm>
            <a:off x="11743538" y="2459495"/>
            <a:ext cx="1617827"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Victor Wilson</a:t>
            </a:r>
            <a:endParaRPr lang="bg-BG" dirty="0">
              <a:solidFill>
                <a:schemeClr val="tx1"/>
              </a:solidFill>
            </a:endParaRPr>
          </a:p>
        </p:txBody>
      </p:sp>
      <p:sp>
        <p:nvSpPr>
          <p:cNvPr id="44" name="Rounded Rectangle 43"/>
          <p:cNvSpPr/>
          <p:nvPr/>
        </p:nvSpPr>
        <p:spPr>
          <a:xfrm>
            <a:off x="11743538" y="3710938"/>
            <a:ext cx="1617827"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Maria Peneva</a:t>
            </a:r>
          </a:p>
        </p:txBody>
      </p:sp>
      <p:sp>
        <p:nvSpPr>
          <p:cNvPr id="45" name="Rounded Rectangle 44"/>
          <p:cNvSpPr/>
          <p:nvPr/>
        </p:nvSpPr>
        <p:spPr>
          <a:xfrm>
            <a:off x="11743538" y="4132830"/>
            <a:ext cx="1617827"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Administrator</a:t>
            </a:r>
            <a:endParaRPr lang="bg-BG" dirty="0">
              <a:solidFill>
                <a:schemeClr val="tx1"/>
              </a:solidFill>
            </a:endParaRPr>
          </a:p>
        </p:txBody>
      </p:sp>
      <p:sp>
        <p:nvSpPr>
          <p:cNvPr id="46" name="Rounded Rectangle 45"/>
          <p:cNvSpPr/>
          <p:nvPr/>
        </p:nvSpPr>
        <p:spPr>
          <a:xfrm>
            <a:off x="11743538" y="3289045"/>
            <a:ext cx="1617827"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Peter Griggs</a:t>
            </a:r>
            <a:endParaRPr lang="bg-BG" dirty="0">
              <a:solidFill>
                <a:schemeClr val="tx1"/>
              </a:solidFill>
            </a:endParaRPr>
          </a:p>
        </p:txBody>
      </p:sp>
      <p:sp>
        <p:nvSpPr>
          <p:cNvPr id="47" name="Rounded Rectangle 46"/>
          <p:cNvSpPr/>
          <p:nvPr/>
        </p:nvSpPr>
        <p:spPr>
          <a:xfrm>
            <a:off x="11743538" y="2874268"/>
            <a:ext cx="1617827"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Steve Smith</a:t>
            </a:r>
            <a:endParaRPr lang="bg-BG" dirty="0">
              <a:solidFill>
                <a:schemeClr val="tx1"/>
              </a:solidFill>
            </a:endParaRPr>
          </a:p>
        </p:txBody>
      </p:sp>
      <p:sp>
        <p:nvSpPr>
          <p:cNvPr id="48" name="Rounded Rectangle 47"/>
          <p:cNvSpPr/>
          <p:nvPr/>
        </p:nvSpPr>
        <p:spPr>
          <a:xfrm>
            <a:off x="3911532" y="2052590"/>
            <a:ext cx="5801336"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Comment</a:t>
            </a:r>
            <a:endParaRPr lang="bg-BG" b="1" dirty="0">
              <a:solidFill>
                <a:schemeClr val="tx1"/>
              </a:solidFill>
            </a:endParaRPr>
          </a:p>
        </p:txBody>
      </p:sp>
      <p:sp>
        <p:nvSpPr>
          <p:cNvPr id="49" name="Rounded Rectangle 48"/>
          <p:cNvSpPr/>
          <p:nvPr/>
        </p:nvSpPr>
        <p:spPr>
          <a:xfrm>
            <a:off x="3911532" y="2459495"/>
            <a:ext cx="580133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That is amazing post about Arrays! </a:t>
            </a:r>
            <a:endParaRPr lang="bg-BG" dirty="0">
              <a:solidFill>
                <a:schemeClr val="tx1"/>
              </a:solidFill>
            </a:endParaRPr>
          </a:p>
        </p:txBody>
      </p:sp>
      <p:sp>
        <p:nvSpPr>
          <p:cNvPr id="50" name="Rounded Rectangle 49"/>
          <p:cNvSpPr/>
          <p:nvPr/>
        </p:nvSpPr>
        <p:spPr>
          <a:xfrm>
            <a:off x="3911532" y="3710938"/>
            <a:ext cx="580133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How do you create list of lists?</a:t>
            </a:r>
          </a:p>
        </p:txBody>
      </p:sp>
      <p:sp>
        <p:nvSpPr>
          <p:cNvPr id="51" name="Rounded Rectangle 50"/>
          <p:cNvSpPr/>
          <p:nvPr/>
        </p:nvSpPr>
        <p:spPr>
          <a:xfrm>
            <a:off x="3911532" y="4132830"/>
            <a:ext cx="580133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You can read about it in Stack Overflow</a:t>
            </a:r>
            <a:endParaRPr lang="bg-BG" dirty="0">
              <a:solidFill>
                <a:schemeClr val="tx1"/>
              </a:solidFill>
            </a:endParaRPr>
          </a:p>
        </p:txBody>
      </p:sp>
      <p:sp>
        <p:nvSpPr>
          <p:cNvPr id="52" name="Rounded Rectangle 51"/>
          <p:cNvSpPr/>
          <p:nvPr/>
        </p:nvSpPr>
        <p:spPr>
          <a:xfrm>
            <a:off x="3911532" y="3289045"/>
            <a:ext cx="580133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What about multidimensional arrays?</a:t>
            </a:r>
            <a:endParaRPr lang="bg-BG" dirty="0">
              <a:solidFill>
                <a:schemeClr val="tx1"/>
              </a:solidFill>
            </a:endParaRPr>
          </a:p>
        </p:txBody>
      </p:sp>
      <p:sp>
        <p:nvSpPr>
          <p:cNvPr id="53" name="Rounded Rectangle 52"/>
          <p:cNvSpPr/>
          <p:nvPr/>
        </p:nvSpPr>
        <p:spPr>
          <a:xfrm>
            <a:off x="3911532" y="2874268"/>
            <a:ext cx="580133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I have a question. How do you commit with GitBash?</a:t>
            </a:r>
            <a:endParaRPr lang="bg-BG" dirty="0">
              <a:solidFill>
                <a:schemeClr val="tx1"/>
              </a:solidFill>
            </a:endParaRPr>
          </a:p>
        </p:txBody>
      </p:sp>
      <p:grpSp>
        <p:nvGrpSpPr>
          <p:cNvPr id="54" name="Group 53"/>
          <p:cNvGrpSpPr/>
          <p:nvPr/>
        </p:nvGrpSpPr>
        <p:grpSpPr>
          <a:xfrm>
            <a:off x="6818580" y="4756262"/>
            <a:ext cx="4676168" cy="363104"/>
            <a:chOff x="3930803" y="6934455"/>
            <a:chExt cx="4676168" cy="363104"/>
          </a:xfrm>
        </p:grpSpPr>
        <p:sp>
          <p:nvSpPr>
            <p:cNvPr id="55" name="Rounded Rectangle 54"/>
            <p:cNvSpPr/>
            <p:nvPr/>
          </p:nvSpPr>
          <p:spPr>
            <a:xfrm>
              <a:off x="3930803" y="6937181"/>
              <a:ext cx="554932" cy="36037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First</a:t>
              </a:r>
              <a:endParaRPr lang="bg-BG" sz="1600" dirty="0">
                <a:solidFill>
                  <a:schemeClr val="tx1"/>
                </a:solidFill>
              </a:endParaRPr>
            </a:p>
          </p:txBody>
        </p:sp>
        <p:sp>
          <p:nvSpPr>
            <p:cNvPr id="56" name="Rounded Rectangle 55"/>
            <p:cNvSpPr/>
            <p:nvPr/>
          </p:nvSpPr>
          <p:spPr>
            <a:xfrm>
              <a:off x="4534646" y="6934455"/>
              <a:ext cx="893698"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Previous</a:t>
              </a:r>
              <a:endParaRPr lang="bg-BG" sz="1600" dirty="0">
                <a:solidFill>
                  <a:schemeClr val="tx1"/>
                </a:solidFill>
              </a:endParaRPr>
            </a:p>
          </p:txBody>
        </p:sp>
        <p:sp>
          <p:nvSpPr>
            <p:cNvPr id="57" name="Rounded Rectangle 56"/>
            <p:cNvSpPr/>
            <p:nvPr/>
          </p:nvSpPr>
          <p:spPr>
            <a:xfrm>
              <a:off x="5477255" y="6934455"/>
              <a:ext cx="350944" cy="363103"/>
            </a:xfrm>
            <a:prstGeom prst="roundRect">
              <a:avLst>
                <a:gd name="adj" fmla="val 0"/>
              </a:avLst>
            </a:prstGeom>
            <a:solidFill>
              <a:schemeClr val="accent6">
                <a:lumMod val="75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accent6">
                      <a:lumMod val="20000"/>
                      <a:lumOff val="80000"/>
                    </a:schemeClr>
                  </a:solidFill>
                </a:rPr>
                <a:t>1</a:t>
              </a:r>
              <a:endParaRPr lang="bg-BG" sz="1600" dirty="0">
                <a:solidFill>
                  <a:schemeClr val="accent6">
                    <a:lumMod val="20000"/>
                    <a:lumOff val="80000"/>
                  </a:schemeClr>
                </a:solidFill>
              </a:endParaRPr>
            </a:p>
          </p:txBody>
        </p:sp>
        <p:sp>
          <p:nvSpPr>
            <p:cNvPr id="58" name="Rounded Rectangle 57"/>
            <p:cNvSpPr/>
            <p:nvPr/>
          </p:nvSpPr>
          <p:spPr>
            <a:xfrm>
              <a:off x="5877110"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2</a:t>
              </a:r>
              <a:endParaRPr lang="bg-BG" sz="1600" dirty="0">
                <a:solidFill>
                  <a:schemeClr val="tx1"/>
                </a:solidFill>
              </a:endParaRPr>
            </a:p>
          </p:txBody>
        </p:sp>
        <p:sp>
          <p:nvSpPr>
            <p:cNvPr id="59" name="Rounded Rectangle 58"/>
            <p:cNvSpPr/>
            <p:nvPr/>
          </p:nvSpPr>
          <p:spPr>
            <a:xfrm>
              <a:off x="6264952"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3</a:t>
              </a:r>
              <a:endParaRPr lang="bg-BG" sz="1600" dirty="0">
                <a:solidFill>
                  <a:schemeClr val="tx1"/>
                </a:solidFill>
              </a:endParaRPr>
            </a:p>
          </p:txBody>
        </p:sp>
        <p:sp>
          <p:nvSpPr>
            <p:cNvPr id="60" name="Rounded Rectangle 59"/>
            <p:cNvSpPr/>
            <p:nvPr/>
          </p:nvSpPr>
          <p:spPr>
            <a:xfrm>
              <a:off x="6664807"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4</a:t>
              </a:r>
              <a:endParaRPr lang="bg-BG" sz="1600" dirty="0">
                <a:solidFill>
                  <a:schemeClr val="tx1"/>
                </a:solidFill>
              </a:endParaRPr>
            </a:p>
          </p:txBody>
        </p:sp>
        <p:sp>
          <p:nvSpPr>
            <p:cNvPr id="61" name="Rounded Rectangle 60"/>
            <p:cNvSpPr/>
            <p:nvPr/>
          </p:nvSpPr>
          <p:spPr>
            <a:xfrm>
              <a:off x="7057994"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5</a:t>
              </a:r>
              <a:endParaRPr lang="bg-BG" sz="1600" dirty="0">
                <a:solidFill>
                  <a:schemeClr val="tx1"/>
                </a:solidFill>
              </a:endParaRPr>
            </a:p>
          </p:txBody>
        </p:sp>
        <p:sp>
          <p:nvSpPr>
            <p:cNvPr id="62" name="Rounded Rectangle 61"/>
            <p:cNvSpPr/>
            <p:nvPr/>
          </p:nvSpPr>
          <p:spPr>
            <a:xfrm>
              <a:off x="7451180" y="6934455"/>
              <a:ext cx="589733"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Next</a:t>
              </a:r>
              <a:endParaRPr lang="bg-BG" sz="1600" dirty="0">
                <a:solidFill>
                  <a:schemeClr val="tx1"/>
                </a:solidFill>
              </a:endParaRPr>
            </a:p>
          </p:txBody>
        </p:sp>
        <p:sp>
          <p:nvSpPr>
            <p:cNvPr id="63" name="Rounded Rectangle 62"/>
            <p:cNvSpPr/>
            <p:nvPr/>
          </p:nvSpPr>
          <p:spPr>
            <a:xfrm>
              <a:off x="8090144" y="6934455"/>
              <a:ext cx="516827"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Last</a:t>
              </a:r>
              <a:endParaRPr lang="bg-BG" sz="1600" dirty="0">
                <a:solidFill>
                  <a:schemeClr val="tx1"/>
                </a:solidFill>
              </a:endParaRPr>
            </a:p>
          </p:txBody>
        </p:sp>
      </p:grpSp>
    </p:spTree>
    <p:extLst>
      <p:ext uri="{BB962C8B-B14F-4D97-AF65-F5344CB8AC3E}">
        <p14:creationId xmlns:p14="http://schemas.microsoft.com/office/powerpoint/2010/main" val="221502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ounded Rectangle 97"/>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99" name="Rectangle 98"/>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97" name="Rectangle 96"/>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Comment</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4495846"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http://myblog.com/admin/comments/12/edit</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p:spPr>
        <p:txBody>
          <a:bodyPr wrap="square" anchor="ctr" anchorCtr="0">
            <a:spAutoFit/>
          </a:bodyPr>
          <a:lstStyle/>
          <a:p>
            <a:r>
              <a:rPr lang="en-US" dirty="0"/>
              <a:t>Edit Tags</a:t>
            </a:r>
          </a:p>
        </p:txBody>
      </p:sp>
      <p:sp>
        <p:nvSpPr>
          <p:cNvPr id="24" name="Rectangle 23"/>
          <p:cNvSpPr/>
          <p:nvPr/>
        </p:nvSpPr>
        <p:spPr>
          <a:xfrm>
            <a:off x="527677" y="3051682"/>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Edit Comments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7422" y="2441917"/>
            <a:ext cx="1811598" cy="369332"/>
          </a:xfrm>
          <a:prstGeom prst="rect">
            <a:avLst/>
          </a:prstGeom>
        </p:spPr>
        <p:txBody>
          <a:bodyPr wrap="square" anchor="ctr" anchorCtr="0">
            <a:spAutoFit/>
          </a:bodyPr>
          <a:lstStyle/>
          <a:p>
            <a:r>
              <a:rPr lang="en-US" dirty="0"/>
              <a:t>Edit Posts</a:t>
            </a:r>
          </a:p>
        </p:txBody>
      </p:sp>
      <p:grpSp>
        <p:nvGrpSpPr>
          <p:cNvPr id="64" name="Group 63"/>
          <p:cNvGrpSpPr/>
          <p:nvPr/>
        </p:nvGrpSpPr>
        <p:grpSpPr>
          <a:xfrm>
            <a:off x="4623900" y="989523"/>
            <a:ext cx="8842869" cy="503099"/>
            <a:chOff x="4068727" y="869777"/>
            <a:chExt cx="8842869" cy="503099"/>
          </a:xfrm>
        </p:grpSpPr>
        <p:sp>
          <p:nvSpPr>
            <p:cNvPr id="65" name="Rounded Rectangle 64"/>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Comment Edited.</a:t>
              </a:r>
              <a:endParaRPr lang="bg-BG" dirty="0">
                <a:solidFill>
                  <a:schemeClr val="bg1"/>
                </a:solidFill>
                <a:effectLst>
                  <a:outerShdw blurRad="38100" dist="12700" dir="2700000" algn="tl">
                    <a:srgbClr val="000000">
                      <a:alpha val="43137"/>
                    </a:srgbClr>
                  </a:outerShdw>
                </a:effectLst>
              </a:endParaRPr>
            </a:p>
          </p:txBody>
        </p:sp>
        <p:sp>
          <p:nvSpPr>
            <p:cNvPr id="66" name="Rounded Rectangle 65"/>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
        <p:nvSpPr>
          <p:cNvPr id="67" name="Rounded Rectangle 66"/>
          <p:cNvSpPr/>
          <p:nvPr/>
        </p:nvSpPr>
        <p:spPr>
          <a:xfrm>
            <a:off x="2843493" y="1864623"/>
            <a:ext cx="12917208" cy="6364977"/>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grpSp>
        <p:nvGrpSpPr>
          <p:cNvPr id="68" name="Group 67"/>
          <p:cNvGrpSpPr/>
          <p:nvPr/>
        </p:nvGrpSpPr>
        <p:grpSpPr>
          <a:xfrm>
            <a:off x="3156857" y="1965380"/>
            <a:ext cx="12297016" cy="533667"/>
            <a:chOff x="3012141" y="1965380"/>
            <a:chExt cx="12586448" cy="533667"/>
          </a:xfrm>
        </p:grpSpPr>
        <p:cxnSp>
          <p:nvCxnSpPr>
            <p:cNvPr id="69" name="Straight Connector 68"/>
            <p:cNvCxnSpPr/>
            <p:nvPr/>
          </p:nvCxnSpPr>
          <p:spPr>
            <a:xfrm>
              <a:off x="3012141" y="2499047"/>
              <a:ext cx="1258644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0" name="TextBox 69"/>
            <p:cNvSpPr txBox="1"/>
            <p:nvPr/>
          </p:nvSpPr>
          <p:spPr>
            <a:xfrm>
              <a:off x="3012141" y="1965380"/>
              <a:ext cx="12586448" cy="461665"/>
            </a:xfrm>
            <a:prstGeom prst="rect">
              <a:avLst/>
            </a:prstGeom>
            <a:noFill/>
          </p:spPr>
          <p:txBody>
            <a:bodyPr wrap="square" rtlCol="0">
              <a:spAutoFit/>
            </a:bodyPr>
            <a:lstStyle/>
            <a:p>
              <a:pPr algn="ctr"/>
              <a:r>
                <a:rPr lang="en-US" sz="2400" b="1" dirty="0"/>
                <a:t>Edit Comment</a:t>
              </a:r>
              <a:endParaRPr lang="bg-BG" b="1" dirty="0"/>
            </a:p>
          </p:txBody>
        </p:sp>
      </p:grpSp>
      <p:sp>
        <p:nvSpPr>
          <p:cNvPr id="71" name="Rounded Rectangle 70"/>
          <p:cNvSpPr/>
          <p:nvPr/>
        </p:nvSpPr>
        <p:spPr>
          <a:xfrm>
            <a:off x="6854841" y="7357329"/>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Edit</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74" name="Rounded Rectangle 73"/>
          <p:cNvSpPr/>
          <p:nvPr/>
        </p:nvSpPr>
        <p:spPr>
          <a:xfrm>
            <a:off x="9787591" y="7357329"/>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75" name="Rectangle 74"/>
          <p:cNvSpPr/>
          <p:nvPr/>
        </p:nvSpPr>
        <p:spPr>
          <a:xfrm>
            <a:off x="3156857" y="3193435"/>
            <a:ext cx="2793626" cy="468052"/>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b="1" noProof="1">
                <a:solidFill>
                  <a:schemeClr val="tx1">
                    <a:lumMod val="65000"/>
                    <a:lumOff val="35000"/>
                  </a:schemeClr>
                </a:solidFill>
              </a:rPr>
              <a:t>Maria Peneva</a:t>
            </a:r>
          </a:p>
        </p:txBody>
      </p:sp>
      <p:sp>
        <p:nvSpPr>
          <p:cNvPr id="76" name="TextBox 75"/>
          <p:cNvSpPr txBox="1"/>
          <p:nvPr/>
        </p:nvSpPr>
        <p:spPr>
          <a:xfrm>
            <a:off x="3084849" y="2805684"/>
            <a:ext cx="2851827" cy="369332"/>
          </a:xfrm>
          <a:prstGeom prst="rect">
            <a:avLst/>
          </a:prstGeom>
          <a:noFill/>
        </p:spPr>
        <p:txBody>
          <a:bodyPr wrap="square" rtlCol="0">
            <a:spAutoFit/>
          </a:bodyPr>
          <a:lstStyle/>
          <a:p>
            <a:r>
              <a:rPr lang="en-US" dirty="0"/>
              <a:t>Author:</a:t>
            </a:r>
            <a:endParaRPr lang="bg-BG" dirty="0"/>
          </a:p>
        </p:txBody>
      </p:sp>
      <p:sp>
        <p:nvSpPr>
          <p:cNvPr id="78" name="TextBox 77"/>
          <p:cNvSpPr txBox="1"/>
          <p:nvPr/>
        </p:nvSpPr>
        <p:spPr>
          <a:xfrm>
            <a:off x="3080658" y="3634470"/>
            <a:ext cx="9234500" cy="369332"/>
          </a:xfrm>
          <a:prstGeom prst="rect">
            <a:avLst/>
          </a:prstGeom>
          <a:noFill/>
        </p:spPr>
        <p:txBody>
          <a:bodyPr wrap="square" rtlCol="0">
            <a:spAutoFit/>
          </a:bodyPr>
          <a:lstStyle/>
          <a:p>
            <a:r>
              <a:rPr lang="en-US" dirty="0"/>
              <a:t>Content:</a:t>
            </a:r>
            <a:endParaRPr lang="bg-BG" dirty="0"/>
          </a:p>
        </p:txBody>
      </p:sp>
      <p:sp>
        <p:nvSpPr>
          <p:cNvPr id="89" name="Rectangle 88"/>
          <p:cNvSpPr/>
          <p:nvPr/>
        </p:nvSpPr>
        <p:spPr>
          <a:xfrm>
            <a:off x="3217017" y="4912315"/>
            <a:ext cx="12212159" cy="2189641"/>
          </a:xfrm>
          <a:prstGeom prst="rect">
            <a:avLst/>
          </a:prstGeom>
          <a:ln>
            <a:noFill/>
          </a:ln>
        </p:spPr>
        <p:style>
          <a:lnRef idx="2">
            <a:schemeClr val="accent6"/>
          </a:lnRef>
          <a:fillRef idx="1">
            <a:schemeClr val="lt1"/>
          </a:fillRef>
          <a:effectRef idx="0">
            <a:schemeClr val="accent6"/>
          </a:effectRef>
          <a:fontRef idx="minor">
            <a:schemeClr val="dk1"/>
          </a:fontRef>
        </p:style>
        <p:txBody>
          <a:bodyPr rIns="360000" rtlCol="0" anchor="t" anchorCtr="0"/>
          <a:lstStyle/>
          <a:p>
            <a:pPr>
              <a:spcBef>
                <a:spcPts val="300"/>
              </a:spcBef>
              <a:spcAft>
                <a:spcPts val="300"/>
              </a:spcAft>
            </a:pPr>
            <a:r>
              <a:rPr lang="en-US" noProof="1">
                <a:solidFill>
                  <a:schemeClr val="tx1"/>
                </a:solidFill>
              </a:rPr>
              <a:t>How do you create list of lists?</a:t>
            </a:r>
          </a:p>
        </p:txBody>
      </p:sp>
      <p:grpSp>
        <p:nvGrpSpPr>
          <p:cNvPr id="90" name="Group 89"/>
          <p:cNvGrpSpPr/>
          <p:nvPr/>
        </p:nvGrpSpPr>
        <p:grpSpPr>
          <a:xfrm>
            <a:off x="15123694" y="4054467"/>
            <a:ext cx="305481" cy="3047489"/>
            <a:chOff x="15134074" y="4034288"/>
            <a:chExt cx="295102" cy="3192566"/>
          </a:xfrm>
        </p:grpSpPr>
        <p:sp>
          <p:nvSpPr>
            <p:cNvPr id="91" name="Rounded Rectangle 90"/>
            <p:cNvSpPr/>
            <p:nvPr/>
          </p:nvSpPr>
          <p:spPr>
            <a:xfrm>
              <a:off x="15134075" y="6799386"/>
              <a:ext cx="295101" cy="427468"/>
            </a:xfrm>
            <a:prstGeom prst="roundRect">
              <a:avLst>
                <a:gd name="adj" fmla="val 3475"/>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solidFill>
                    <a:schemeClr val="accent6">
                      <a:lumMod val="20000"/>
                      <a:lumOff val="80000"/>
                    </a:schemeClr>
                  </a:solidFill>
                  <a:effectLst>
                    <a:glow rad="12700">
                      <a:schemeClr val="bg1">
                        <a:alpha val="30000"/>
                      </a:schemeClr>
                    </a:glow>
                  </a:effectLst>
                </a:rPr>
                <a:t>▼</a:t>
              </a:r>
              <a:endParaRPr lang="bg-BG" sz="1600" b="1" dirty="0">
                <a:solidFill>
                  <a:schemeClr val="accent6">
                    <a:lumMod val="20000"/>
                    <a:lumOff val="80000"/>
                  </a:schemeClr>
                </a:solidFill>
                <a:effectLst>
                  <a:glow rad="12700">
                    <a:schemeClr val="bg1">
                      <a:alpha val="30000"/>
                    </a:schemeClr>
                  </a:glow>
                </a:effectLst>
              </a:endParaRPr>
            </a:p>
          </p:txBody>
        </p:sp>
        <p:sp>
          <p:nvSpPr>
            <p:cNvPr id="92" name="Rounded Rectangle 91"/>
            <p:cNvSpPr/>
            <p:nvPr/>
          </p:nvSpPr>
          <p:spPr>
            <a:xfrm flipV="1">
              <a:off x="15134074" y="4034288"/>
              <a:ext cx="295102" cy="413236"/>
            </a:xfrm>
            <a:prstGeom prst="roundRect">
              <a:avLst>
                <a:gd name="adj" fmla="val 3475"/>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solidFill>
                    <a:schemeClr val="accent6">
                      <a:lumMod val="20000"/>
                      <a:lumOff val="80000"/>
                    </a:schemeClr>
                  </a:solidFill>
                  <a:effectLst>
                    <a:glow rad="12700">
                      <a:schemeClr val="bg1">
                        <a:alpha val="30000"/>
                      </a:schemeClr>
                    </a:glow>
                  </a:effectLst>
                </a:rPr>
                <a:t>▼</a:t>
              </a:r>
              <a:endParaRPr lang="bg-BG" sz="1600" b="1" dirty="0">
                <a:solidFill>
                  <a:schemeClr val="accent6">
                    <a:lumMod val="20000"/>
                    <a:lumOff val="80000"/>
                  </a:schemeClr>
                </a:solidFill>
                <a:effectLst>
                  <a:glow rad="12700">
                    <a:schemeClr val="bg1">
                      <a:alpha val="30000"/>
                    </a:schemeClr>
                  </a:glow>
                </a:effectLst>
              </a:endParaRPr>
            </a:p>
          </p:txBody>
        </p:sp>
        <p:sp>
          <p:nvSpPr>
            <p:cNvPr id="93" name="Rectangle 92"/>
            <p:cNvSpPr/>
            <p:nvPr/>
          </p:nvSpPr>
          <p:spPr>
            <a:xfrm>
              <a:off x="15134075" y="4447524"/>
              <a:ext cx="295101" cy="2351862"/>
            </a:xfrm>
            <a:prstGeom prst="rect">
              <a:avLst/>
            </a:prstGeom>
            <a:solidFill>
              <a:srgbClr val="A7C46E"/>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b="1" dirty="0">
                <a:solidFill>
                  <a:schemeClr val="accent6">
                    <a:lumMod val="20000"/>
                    <a:lumOff val="80000"/>
                  </a:schemeClr>
                </a:solidFill>
                <a:effectLst>
                  <a:glow rad="12700">
                    <a:schemeClr val="bg1">
                      <a:alpha val="30000"/>
                    </a:schemeClr>
                  </a:glow>
                </a:effectLst>
              </a:endParaRPr>
            </a:p>
          </p:txBody>
        </p:sp>
        <p:sp>
          <p:nvSpPr>
            <p:cNvPr id="94" name="Rectangle 93"/>
            <p:cNvSpPr/>
            <p:nvPr/>
          </p:nvSpPr>
          <p:spPr>
            <a:xfrm>
              <a:off x="15134075" y="4932190"/>
              <a:ext cx="295101" cy="337967"/>
            </a:xfrm>
            <a:prstGeom prst="rect">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b="1" dirty="0">
                <a:solidFill>
                  <a:schemeClr val="accent6">
                    <a:lumMod val="20000"/>
                    <a:lumOff val="80000"/>
                  </a:schemeClr>
                </a:solidFill>
                <a:effectLst>
                  <a:glow rad="12700">
                    <a:schemeClr val="bg1">
                      <a:alpha val="30000"/>
                    </a:schemeClr>
                  </a:glow>
                </a:effectLst>
              </a:endParaRPr>
            </a:p>
          </p:txBody>
        </p:sp>
      </p:grpSp>
      <p:pic>
        <p:nvPicPr>
          <p:cNvPr id="95" name="Picture 94"/>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217017" y="4054467"/>
            <a:ext cx="11906678" cy="866775"/>
          </a:xfrm>
          <a:prstGeom prst="rect">
            <a:avLst/>
          </a:prstGeom>
        </p:spPr>
      </p:pic>
      <p:sp>
        <p:nvSpPr>
          <p:cNvPr id="40" name="Rectangle 39"/>
          <p:cNvSpPr/>
          <p:nvPr/>
        </p:nvSpPr>
        <p:spPr>
          <a:xfrm>
            <a:off x="6323271" y="3174994"/>
            <a:ext cx="1818620" cy="468052"/>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b="1" noProof="1">
                <a:solidFill>
                  <a:schemeClr val="tx1">
                    <a:lumMod val="65000"/>
                    <a:lumOff val="35000"/>
                  </a:schemeClr>
                </a:solidFill>
              </a:rPr>
              <a:t>12-Mar-2016</a:t>
            </a:r>
          </a:p>
        </p:txBody>
      </p:sp>
      <p:sp>
        <p:nvSpPr>
          <p:cNvPr id="41" name="TextBox 40"/>
          <p:cNvSpPr txBox="1"/>
          <p:nvPr/>
        </p:nvSpPr>
        <p:spPr>
          <a:xfrm>
            <a:off x="6251264" y="2787243"/>
            <a:ext cx="1668394" cy="369332"/>
          </a:xfrm>
          <a:prstGeom prst="rect">
            <a:avLst/>
          </a:prstGeom>
          <a:noFill/>
        </p:spPr>
        <p:txBody>
          <a:bodyPr wrap="square" rtlCol="0">
            <a:spAutoFit/>
          </a:bodyPr>
          <a:lstStyle/>
          <a:p>
            <a:r>
              <a:rPr lang="en-US" dirty="0"/>
              <a:t>Date:</a:t>
            </a:r>
            <a:endParaRPr lang="bg-BG" dirty="0"/>
          </a:p>
        </p:txBody>
      </p:sp>
      <p:pic>
        <p:nvPicPr>
          <p:cNvPr id="42" name="Picture 2" descr="https://cdn4.iconfinder.com/data/icons/small-n-flat/24/calendar-1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2766" y="3163796"/>
            <a:ext cx="500641" cy="500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492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ounded Rectangle 97"/>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99" name="Rectangle 98"/>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97" name="Rectangle 96"/>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Comment</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4727128"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a:t>
            </a:r>
            <a:r>
              <a:rPr lang="en-US" dirty="0" smtClean="0"/>
              <a:t>myblog.com/admin/comments/17/delete</a:t>
            </a:r>
            <a:endParaRPr lang="en-US" dirty="0"/>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p:spPr>
        <p:txBody>
          <a:bodyPr wrap="square" anchor="ctr" anchorCtr="0">
            <a:spAutoFit/>
          </a:bodyPr>
          <a:lstStyle/>
          <a:p>
            <a:r>
              <a:rPr lang="en-US" dirty="0"/>
              <a:t>Edit Tags</a:t>
            </a:r>
          </a:p>
        </p:txBody>
      </p:sp>
      <p:sp>
        <p:nvSpPr>
          <p:cNvPr id="24" name="Rectangle 23"/>
          <p:cNvSpPr/>
          <p:nvPr/>
        </p:nvSpPr>
        <p:spPr>
          <a:xfrm>
            <a:off x="527677" y="3051682"/>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Edit Comments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7422" y="2441917"/>
            <a:ext cx="1811598" cy="369332"/>
          </a:xfrm>
          <a:prstGeom prst="rect">
            <a:avLst/>
          </a:prstGeom>
        </p:spPr>
        <p:txBody>
          <a:bodyPr wrap="square" anchor="ctr" anchorCtr="0">
            <a:spAutoFit/>
          </a:bodyPr>
          <a:lstStyle/>
          <a:p>
            <a:r>
              <a:rPr lang="en-US" dirty="0"/>
              <a:t>Edit Posts</a:t>
            </a:r>
          </a:p>
        </p:txBody>
      </p:sp>
      <p:grpSp>
        <p:nvGrpSpPr>
          <p:cNvPr id="64" name="Group 63"/>
          <p:cNvGrpSpPr/>
          <p:nvPr/>
        </p:nvGrpSpPr>
        <p:grpSpPr>
          <a:xfrm>
            <a:off x="4623900" y="989523"/>
            <a:ext cx="8842869" cy="503099"/>
            <a:chOff x="4068727" y="869777"/>
            <a:chExt cx="8842869" cy="503099"/>
          </a:xfrm>
        </p:grpSpPr>
        <p:sp>
          <p:nvSpPr>
            <p:cNvPr id="65" name="Rounded Rectangle 64"/>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Comment </a:t>
              </a:r>
              <a:r>
                <a:rPr lang="en-US" dirty="0" smtClean="0">
                  <a:solidFill>
                    <a:schemeClr val="bg1"/>
                  </a:solidFill>
                  <a:effectLst>
                    <a:outerShdw blurRad="38100" dist="12700" dir="2700000" algn="tl">
                      <a:srgbClr val="000000">
                        <a:alpha val="43137"/>
                      </a:srgbClr>
                    </a:outerShdw>
                  </a:effectLst>
                </a:rPr>
                <a:t>Deleted.</a:t>
              </a:r>
              <a:endParaRPr lang="bg-BG" dirty="0">
                <a:solidFill>
                  <a:schemeClr val="bg1"/>
                </a:solidFill>
                <a:effectLst>
                  <a:outerShdw blurRad="38100" dist="12700" dir="2700000" algn="tl">
                    <a:srgbClr val="000000">
                      <a:alpha val="43137"/>
                    </a:srgbClr>
                  </a:outerShdw>
                </a:effectLst>
              </a:endParaRPr>
            </a:p>
          </p:txBody>
        </p:sp>
        <p:sp>
          <p:nvSpPr>
            <p:cNvPr id="66" name="Rounded Rectangle 65"/>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
        <p:nvSpPr>
          <p:cNvPr id="43" name="Rounded Rectangle 42"/>
          <p:cNvSpPr/>
          <p:nvPr/>
        </p:nvSpPr>
        <p:spPr>
          <a:xfrm>
            <a:off x="7078962" y="1857564"/>
            <a:ext cx="4396758" cy="3616060"/>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44" name="Straight Connector 43"/>
          <p:cNvCxnSpPr/>
          <p:nvPr/>
        </p:nvCxnSpPr>
        <p:spPr>
          <a:xfrm>
            <a:off x="7438120" y="252715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45" name="TextBox 44"/>
          <p:cNvSpPr txBox="1"/>
          <p:nvPr/>
        </p:nvSpPr>
        <p:spPr>
          <a:xfrm>
            <a:off x="7294104" y="1993492"/>
            <a:ext cx="3960439" cy="461665"/>
          </a:xfrm>
          <a:prstGeom prst="rect">
            <a:avLst/>
          </a:prstGeom>
          <a:noFill/>
        </p:spPr>
        <p:txBody>
          <a:bodyPr wrap="square" rtlCol="0">
            <a:spAutoFit/>
          </a:bodyPr>
          <a:lstStyle/>
          <a:p>
            <a:pPr algn="ctr"/>
            <a:r>
              <a:rPr lang="en-US" sz="2400" b="1" dirty="0"/>
              <a:t>Confirm Deleting </a:t>
            </a:r>
            <a:r>
              <a:rPr lang="en-US" sz="2400" b="1" dirty="0" smtClean="0"/>
              <a:t>Comment?</a:t>
            </a:r>
            <a:endParaRPr lang="bg-BG" b="1" dirty="0"/>
          </a:p>
        </p:txBody>
      </p:sp>
      <p:sp>
        <p:nvSpPr>
          <p:cNvPr id="46" name="Rectangle 45"/>
          <p:cNvSpPr/>
          <p:nvPr/>
        </p:nvSpPr>
        <p:spPr>
          <a:xfrm>
            <a:off x="7438120" y="4006718"/>
            <a:ext cx="3456384"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smtClean="0">
                <a:solidFill>
                  <a:schemeClr val="tx1"/>
                </a:solidFill>
              </a:rPr>
              <a:t>Maria Peneva</a:t>
            </a:r>
            <a:endParaRPr lang="en-US" noProof="1">
              <a:solidFill>
                <a:schemeClr val="tx1"/>
              </a:solidFill>
            </a:endParaRPr>
          </a:p>
        </p:txBody>
      </p:sp>
      <p:sp>
        <p:nvSpPr>
          <p:cNvPr id="47" name="TextBox 46"/>
          <p:cNvSpPr txBox="1"/>
          <p:nvPr/>
        </p:nvSpPr>
        <p:spPr>
          <a:xfrm>
            <a:off x="7366112" y="3601379"/>
            <a:ext cx="3528392" cy="369332"/>
          </a:xfrm>
          <a:prstGeom prst="rect">
            <a:avLst/>
          </a:prstGeom>
          <a:noFill/>
        </p:spPr>
        <p:txBody>
          <a:bodyPr wrap="square" rtlCol="0">
            <a:spAutoFit/>
          </a:bodyPr>
          <a:lstStyle/>
          <a:p>
            <a:r>
              <a:rPr lang="en-US" dirty="0"/>
              <a:t>Author:</a:t>
            </a:r>
            <a:endParaRPr lang="bg-BG" dirty="0"/>
          </a:p>
        </p:txBody>
      </p:sp>
      <p:sp>
        <p:nvSpPr>
          <p:cNvPr id="48" name="Rounded Rectangle 47"/>
          <p:cNvSpPr/>
          <p:nvPr/>
        </p:nvSpPr>
        <p:spPr>
          <a:xfrm>
            <a:off x="7561215" y="472216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Delete</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49" name="Rounded Rectangle 48"/>
          <p:cNvSpPr/>
          <p:nvPr/>
        </p:nvSpPr>
        <p:spPr>
          <a:xfrm>
            <a:off x="9360534" y="472216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50" name="Rectangle 49"/>
          <p:cNvSpPr/>
          <p:nvPr/>
        </p:nvSpPr>
        <p:spPr>
          <a:xfrm>
            <a:off x="7438120" y="3082717"/>
            <a:ext cx="3456384"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pPr>
              <a:spcBef>
                <a:spcPts val="300"/>
              </a:spcBef>
              <a:spcAft>
                <a:spcPts val="300"/>
              </a:spcAft>
            </a:pPr>
            <a:r>
              <a:rPr lang="en-US" noProof="1">
                <a:solidFill>
                  <a:schemeClr val="tx1"/>
                </a:solidFill>
              </a:rPr>
              <a:t>How do you create list of lists?</a:t>
            </a:r>
            <a:endParaRPr lang="en-US" noProof="1">
              <a:solidFill>
                <a:schemeClr val="tx1"/>
              </a:solidFill>
            </a:endParaRPr>
          </a:p>
        </p:txBody>
      </p:sp>
      <p:sp>
        <p:nvSpPr>
          <p:cNvPr id="51" name="TextBox 50"/>
          <p:cNvSpPr txBox="1"/>
          <p:nvPr/>
        </p:nvSpPr>
        <p:spPr>
          <a:xfrm>
            <a:off x="7366112" y="2677378"/>
            <a:ext cx="3528392" cy="369332"/>
          </a:xfrm>
          <a:prstGeom prst="rect">
            <a:avLst/>
          </a:prstGeom>
          <a:noFill/>
        </p:spPr>
        <p:txBody>
          <a:bodyPr wrap="square" rtlCol="0">
            <a:spAutoFit/>
          </a:bodyPr>
          <a:lstStyle/>
          <a:p>
            <a:r>
              <a:rPr lang="en-US" dirty="0" smtClean="0"/>
              <a:t>Comment:</a:t>
            </a:r>
            <a:endParaRPr lang="bg-BG" dirty="0"/>
          </a:p>
        </p:txBody>
      </p:sp>
    </p:spTree>
    <p:extLst>
      <p:ext uri="{BB962C8B-B14F-4D97-AF65-F5344CB8AC3E}">
        <p14:creationId xmlns:p14="http://schemas.microsoft.com/office/powerpoint/2010/main" val="101909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9" name="Rectangle 8"/>
          <p:cNvSpPr/>
          <p:nvPr/>
        </p:nvSpPr>
        <p:spPr>
          <a:xfrm>
            <a:off x="238123" y="89904"/>
            <a:ext cx="15522578" cy="558718"/>
          </a:xfrm>
          <a:prstGeom prst="rect">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Blog – Home</a:t>
            </a:r>
            <a:endParaRPr lang="bg-BG" sz="1400" dirty="0"/>
          </a:p>
        </p:txBody>
      </p:sp>
      <p:sp>
        <p:nvSpPr>
          <p:cNvPr id="10" name="Rectangle 9"/>
          <p:cNvSpPr/>
          <p:nvPr/>
        </p:nvSpPr>
        <p:spPr>
          <a:xfrm>
            <a:off x="238122" y="8484972"/>
            <a:ext cx="15522579" cy="416257"/>
          </a:xfrm>
          <a:prstGeom prst="rect">
            <a:avLst/>
          </a:prstGeom>
          <a:solidFill>
            <a:schemeClr val="accent6">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sp>
        <p:nvSpPr>
          <p:cNvPr id="62" name="Rounded Rectangle 61"/>
          <p:cNvSpPr/>
          <p:nvPr/>
        </p:nvSpPr>
        <p:spPr>
          <a:xfrm>
            <a:off x="2835203" y="908469"/>
            <a:ext cx="12925498" cy="367260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64" name="TextBox 63"/>
          <p:cNvSpPr txBox="1"/>
          <p:nvPr/>
        </p:nvSpPr>
        <p:spPr>
          <a:xfrm>
            <a:off x="3028610" y="1041455"/>
            <a:ext cx="12452690" cy="584775"/>
          </a:xfrm>
          <a:prstGeom prst="rect">
            <a:avLst/>
          </a:prstGeom>
          <a:noFill/>
        </p:spPr>
        <p:txBody>
          <a:bodyPr wrap="square" rtlCol="0">
            <a:spAutoFit/>
          </a:bodyPr>
          <a:lstStyle/>
          <a:p>
            <a:r>
              <a:rPr lang="en-US" sz="3200" b="1" dirty="0"/>
              <a:t>Work Begins on HTML5.1</a:t>
            </a:r>
            <a:endParaRPr lang="bg-BG" sz="2400" b="1" dirty="0"/>
          </a:p>
        </p:txBody>
      </p:sp>
      <p:sp>
        <p:nvSpPr>
          <p:cNvPr id="11" name="Rectangle 10"/>
          <p:cNvSpPr/>
          <p:nvPr/>
        </p:nvSpPr>
        <p:spPr>
          <a:xfrm>
            <a:off x="3096124" y="2032944"/>
            <a:ext cx="12385176" cy="2243328"/>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The World Wide Web Consortium (W3C) has begun work on </a:t>
            </a:r>
            <a:r>
              <a:rPr lang="en-US" b="1" dirty="0">
                <a:solidFill>
                  <a:schemeClr val="tx1"/>
                </a:solidFill>
              </a:rPr>
              <a:t>HTML5.1</a:t>
            </a:r>
            <a:r>
              <a:rPr lang="en-US" dirty="0">
                <a:solidFill>
                  <a:schemeClr val="tx1"/>
                </a:solidFill>
              </a:rPr>
              <a:t>, and this time it is handling the creation of the standard a little differently. The specification has its </a:t>
            </a:r>
            <a:r>
              <a:rPr lang="en-US" b="1" dirty="0">
                <a:solidFill>
                  <a:schemeClr val="tx1"/>
                </a:solidFill>
                <a:hlinkClick r:id="rId2"/>
              </a:rPr>
              <a:t>own GitHub project</a:t>
            </a:r>
            <a:r>
              <a:rPr lang="en-US" dirty="0">
                <a:solidFill>
                  <a:schemeClr val="tx1"/>
                </a:solidFill>
              </a:rPr>
              <a:t> where anyone can see what is happening and propose changes.</a:t>
            </a:r>
          </a:p>
          <a:p>
            <a:pPr>
              <a:spcBef>
                <a:spcPts val="600"/>
              </a:spcBef>
            </a:pPr>
            <a:r>
              <a:rPr lang="en-US" dirty="0">
                <a:solidFill>
                  <a:schemeClr val="tx1"/>
                </a:solidFill>
              </a:rPr>
              <a:t>The organization says the goal for the new specification is "to </a:t>
            </a:r>
            <a:r>
              <a:rPr lang="en-US" b="1" dirty="0">
                <a:solidFill>
                  <a:schemeClr val="tx1"/>
                </a:solidFill>
              </a:rPr>
              <a:t>match reality better</a:t>
            </a:r>
            <a:r>
              <a:rPr lang="en-US" dirty="0">
                <a:solidFill>
                  <a:schemeClr val="tx1"/>
                </a:solidFill>
              </a:rPr>
              <a:t>, to make the specification as clear as possible to readers, and of course to make it possible for all stakeholders to </a:t>
            </a:r>
            <a:r>
              <a:rPr lang="en-US" b="1" dirty="0">
                <a:solidFill>
                  <a:schemeClr val="tx1"/>
                </a:solidFill>
              </a:rPr>
              <a:t>propose improvements</a:t>
            </a:r>
            <a:r>
              <a:rPr lang="en-US" dirty="0">
                <a:solidFill>
                  <a:schemeClr val="tx1"/>
                </a:solidFill>
              </a:rPr>
              <a:t>, and understand what makes changes to HTML successful."</a:t>
            </a:r>
          </a:p>
          <a:p>
            <a:pPr>
              <a:spcBef>
                <a:spcPts val="600"/>
              </a:spcBef>
            </a:pPr>
            <a:r>
              <a:rPr lang="en-US" dirty="0">
                <a:solidFill>
                  <a:schemeClr val="tx1"/>
                </a:solidFill>
              </a:rPr>
              <a:t>Creating HTML5 took years, but W3C hopes using GitHub will speed up the process this time around. It plans to release a candidate recommendation for HTML5.1 by </a:t>
            </a:r>
            <a:r>
              <a:rPr lang="en-US" b="1" dirty="0">
                <a:solidFill>
                  <a:schemeClr val="tx1"/>
                </a:solidFill>
              </a:rPr>
              <a:t>June</a:t>
            </a:r>
            <a:r>
              <a:rPr lang="en-US" dirty="0">
                <a:solidFill>
                  <a:schemeClr val="tx1"/>
                </a:solidFill>
              </a:rPr>
              <a:t> and a full recommendation in </a:t>
            </a:r>
            <a:r>
              <a:rPr lang="en-US" b="1" dirty="0">
                <a:solidFill>
                  <a:schemeClr val="tx1"/>
                </a:solidFill>
              </a:rPr>
              <a:t>September</a:t>
            </a:r>
            <a:r>
              <a:rPr lang="en-US" dirty="0">
                <a:solidFill>
                  <a:schemeClr val="tx1"/>
                </a:solidFill>
              </a:rPr>
              <a:t>.</a:t>
            </a:r>
          </a:p>
        </p:txBody>
      </p:sp>
      <p:sp>
        <p:nvSpPr>
          <p:cNvPr id="104" name="Rounded Rectangle 103"/>
          <p:cNvSpPr/>
          <p:nvPr/>
        </p:nvSpPr>
        <p:spPr>
          <a:xfrm>
            <a:off x="249649" y="908468"/>
            <a:ext cx="2328451" cy="275058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dirty="0"/>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07" name="Rectangle 106"/>
          <p:cNvSpPr/>
          <p:nvPr/>
        </p:nvSpPr>
        <p:spPr>
          <a:xfrm>
            <a:off x="515042" y="1857564"/>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Home</a:t>
            </a:r>
          </a:p>
        </p:txBody>
      </p:sp>
      <p:sp>
        <p:nvSpPr>
          <p:cNvPr id="61" name="TextBox 60"/>
          <p:cNvSpPr txBox="1"/>
          <p:nvPr/>
        </p:nvSpPr>
        <p:spPr>
          <a:xfrm>
            <a:off x="3041674" y="1583162"/>
            <a:ext cx="3985899"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22-May-2016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dirty="0">
                <a:solidFill>
                  <a:schemeClr val="tx1">
                    <a:lumMod val="75000"/>
                    <a:lumOff val="25000"/>
                  </a:schemeClr>
                </a:solidFill>
              </a:rPr>
              <a:t>Svetlin Nakov</a:t>
            </a:r>
          </a:p>
        </p:txBody>
      </p:sp>
      <p:sp>
        <p:nvSpPr>
          <p:cNvPr id="102" name="Rounded Rectangle 101"/>
          <p:cNvSpPr/>
          <p:nvPr/>
        </p:nvSpPr>
        <p:spPr>
          <a:xfrm>
            <a:off x="2835204" y="4821690"/>
            <a:ext cx="12925497" cy="340791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103" name="TextBox 102"/>
          <p:cNvSpPr txBox="1"/>
          <p:nvPr/>
        </p:nvSpPr>
        <p:spPr>
          <a:xfrm>
            <a:off x="3028611" y="4984060"/>
            <a:ext cx="12452689" cy="584775"/>
          </a:xfrm>
          <a:prstGeom prst="rect">
            <a:avLst/>
          </a:prstGeom>
          <a:noFill/>
        </p:spPr>
        <p:txBody>
          <a:bodyPr wrap="square" rtlCol="0">
            <a:spAutoFit/>
          </a:bodyPr>
          <a:lstStyle/>
          <a:p>
            <a:r>
              <a:rPr lang="en-US" sz="3200" b="1" dirty="0"/>
              <a:t>Windows 10 Preview with Bash Support Now Available</a:t>
            </a:r>
            <a:endParaRPr lang="bg-BG" sz="2400" b="1" dirty="0"/>
          </a:p>
        </p:txBody>
      </p:sp>
      <p:sp>
        <p:nvSpPr>
          <p:cNvPr id="108" name="Rectangle 107"/>
          <p:cNvSpPr/>
          <p:nvPr/>
        </p:nvSpPr>
        <p:spPr>
          <a:xfrm>
            <a:off x="3096124" y="6012609"/>
            <a:ext cx="12385176" cy="1883164"/>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Microsoft has released a new </a:t>
            </a:r>
            <a:r>
              <a:rPr lang="en-US" b="1" dirty="0">
                <a:solidFill>
                  <a:schemeClr val="tx1"/>
                </a:solidFill>
              </a:rPr>
              <a:t>Windows 10 Insider Preview </a:t>
            </a:r>
            <a:r>
              <a:rPr lang="en-US" dirty="0">
                <a:solidFill>
                  <a:schemeClr val="tx1"/>
                </a:solidFill>
              </a:rPr>
              <a:t>that includes native support for </a:t>
            </a:r>
            <a:r>
              <a:rPr lang="en-US" b="1" dirty="0">
                <a:solidFill>
                  <a:schemeClr val="tx1"/>
                </a:solidFill>
              </a:rPr>
              <a:t>Bash running on Ubuntu Linux</a:t>
            </a:r>
            <a:r>
              <a:rPr lang="en-US" dirty="0">
                <a:solidFill>
                  <a:schemeClr val="tx1"/>
                </a:solidFill>
              </a:rPr>
              <a:t>. The company first announced the new feature at last week's Build development conference, and it was one of the biggest stories of the event. The current process for installing </a:t>
            </a:r>
            <a:r>
              <a:rPr lang="en-US" b="1" dirty="0">
                <a:solidFill>
                  <a:schemeClr val="tx1"/>
                </a:solidFill>
              </a:rPr>
              <a:t>Bash</a:t>
            </a:r>
            <a:r>
              <a:rPr lang="en-US" dirty="0">
                <a:solidFill>
                  <a:schemeClr val="tx1"/>
                </a:solidFill>
              </a:rPr>
              <a:t> is a little complication, but Microsoft has a </a:t>
            </a:r>
            <a:r>
              <a:rPr lang="en-US" dirty="0">
                <a:solidFill>
                  <a:schemeClr val="tx1"/>
                </a:solidFill>
                <a:hlinkClick r:id="rId3"/>
              </a:rPr>
              <a:t>blog post</a:t>
            </a:r>
            <a:r>
              <a:rPr lang="en-US" dirty="0">
                <a:solidFill>
                  <a:schemeClr val="tx1"/>
                </a:solidFill>
              </a:rPr>
              <a:t> that explains how the process works.</a:t>
            </a:r>
          </a:p>
          <a:p>
            <a:pPr>
              <a:spcBef>
                <a:spcPts val="600"/>
              </a:spcBef>
            </a:pPr>
            <a:r>
              <a:rPr lang="en-US" dirty="0">
                <a:solidFill>
                  <a:schemeClr val="tx1"/>
                </a:solidFill>
              </a:rPr>
              <a:t>The preview build also includes </a:t>
            </a:r>
            <a:r>
              <a:rPr lang="en-US" b="1" dirty="0">
                <a:solidFill>
                  <a:schemeClr val="tx1"/>
                </a:solidFill>
              </a:rPr>
              <a:t>Cortana </a:t>
            </a:r>
            <a:r>
              <a:rPr lang="en-US" dirty="0">
                <a:solidFill>
                  <a:schemeClr val="tx1"/>
                </a:solidFill>
              </a:rPr>
              <a:t>upgrades, extensions support, the new </a:t>
            </a:r>
            <a:r>
              <a:rPr lang="en-US" b="1" dirty="0">
                <a:solidFill>
                  <a:schemeClr val="tx1"/>
                </a:solidFill>
              </a:rPr>
              <a:t>Skype</a:t>
            </a:r>
            <a:r>
              <a:rPr lang="en-US" dirty="0">
                <a:solidFill>
                  <a:schemeClr val="tx1"/>
                </a:solidFill>
              </a:rPr>
              <a:t> Universal Windows Platform app and some interface improvements.</a:t>
            </a:r>
          </a:p>
          <a:p>
            <a:pPr>
              <a:spcBef>
                <a:spcPts val="600"/>
              </a:spcBef>
            </a:pPr>
            <a:endParaRPr lang="en-US" dirty="0">
              <a:solidFill>
                <a:schemeClr val="tx1"/>
              </a:solidFill>
            </a:endParaRPr>
          </a:p>
        </p:txBody>
      </p:sp>
      <p:sp>
        <p:nvSpPr>
          <p:cNvPr id="109" name="TextBox 108"/>
          <p:cNvSpPr txBox="1"/>
          <p:nvPr/>
        </p:nvSpPr>
        <p:spPr>
          <a:xfrm>
            <a:off x="3041674" y="5539564"/>
            <a:ext cx="3746667"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20-May-2016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noProof="1">
                <a:solidFill>
                  <a:schemeClr val="tx1">
                    <a:lumMod val="75000"/>
                    <a:lumOff val="25000"/>
                  </a:schemeClr>
                </a:solidFill>
              </a:rPr>
              <a:t>Vikash Jain</a:t>
            </a:r>
          </a:p>
        </p:txBody>
      </p:sp>
      <p:sp>
        <p:nvSpPr>
          <p:cNvPr id="110" name="Rectangle 109"/>
          <p:cNvSpPr/>
          <p:nvPr/>
        </p:nvSpPr>
        <p:spPr>
          <a:xfrm>
            <a:off x="515042" y="2446337"/>
            <a:ext cx="1811598" cy="369332"/>
          </a:xfrm>
          <a:prstGeom prst="rect">
            <a:avLst/>
          </a:prstGeom>
        </p:spPr>
        <p:txBody>
          <a:bodyPr wrap="square" anchor="ctr" anchorCtr="0">
            <a:spAutoFit/>
          </a:bodyPr>
          <a:lstStyle/>
          <a:p>
            <a:r>
              <a:rPr lang="en-US" dirty="0"/>
              <a:t>Login</a:t>
            </a:r>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Register</a:t>
            </a:r>
          </a:p>
        </p:txBody>
      </p:sp>
      <p:sp>
        <p:nvSpPr>
          <p:cNvPr id="115" name="Rounded Rectangle 114"/>
          <p:cNvSpPr/>
          <p:nvPr/>
        </p:nvSpPr>
        <p:spPr>
          <a:xfrm>
            <a:off x="249649" y="3897125"/>
            <a:ext cx="2328451" cy="317746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116" name="Straight Connector 115"/>
          <p:cNvCxnSpPr/>
          <p:nvPr/>
        </p:nvCxnSpPr>
        <p:spPr>
          <a:xfrm>
            <a:off x="515046" y="4575980"/>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17" name="TextBox 116"/>
          <p:cNvSpPr txBox="1"/>
          <p:nvPr/>
        </p:nvSpPr>
        <p:spPr>
          <a:xfrm>
            <a:off x="410866" y="4042008"/>
            <a:ext cx="2008948" cy="461665"/>
          </a:xfrm>
          <a:prstGeom prst="rect">
            <a:avLst/>
          </a:prstGeom>
          <a:noFill/>
        </p:spPr>
        <p:txBody>
          <a:bodyPr wrap="square" rtlCol="0">
            <a:spAutoFit/>
          </a:bodyPr>
          <a:lstStyle/>
          <a:p>
            <a:r>
              <a:rPr lang="en-US" sz="2400" b="1" dirty="0"/>
              <a:t>Recent Posts</a:t>
            </a:r>
            <a:endParaRPr lang="bg-BG" b="1" dirty="0"/>
          </a:p>
        </p:txBody>
      </p:sp>
      <p:sp>
        <p:nvSpPr>
          <p:cNvPr id="3" name="Rectangle 2"/>
          <p:cNvSpPr/>
          <p:nvPr/>
        </p:nvSpPr>
        <p:spPr>
          <a:xfrm>
            <a:off x="386396" y="4737252"/>
            <a:ext cx="2067244" cy="307777"/>
          </a:xfrm>
          <a:prstGeom prst="rect">
            <a:avLst/>
          </a:prstGeom>
        </p:spPr>
        <p:txBody>
          <a:bodyPr wrap="square">
            <a:spAutoFit/>
          </a:bodyPr>
          <a:lstStyle/>
          <a:p>
            <a:r>
              <a:rPr lang="en-US" sz="1400" dirty="0">
                <a:solidFill>
                  <a:schemeClr val="tx1">
                    <a:lumMod val="75000"/>
                    <a:lumOff val="25000"/>
                  </a:schemeClr>
                </a:solidFill>
              </a:rPr>
              <a:t>Work Begins on HTML5.1</a:t>
            </a:r>
          </a:p>
        </p:txBody>
      </p:sp>
      <p:sp>
        <p:nvSpPr>
          <p:cNvPr id="120" name="Rectangle 119"/>
          <p:cNvSpPr/>
          <p:nvPr/>
        </p:nvSpPr>
        <p:spPr>
          <a:xfrm>
            <a:off x="386396" y="5047331"/>
            <a:ext cx="2067244" cy="523220"/>
          </a:xfrm>
          <a:prstGeom prst="rect">
            <a:avLst/>
          </a:prstGeom>
        </p:spPr>
        <p:txBody>
          <a:bodyPr wrap="square">
            <a:spAutoFit/>
          </a:bodyPr>
          <a:lstStyle/>
          <a:p>
            <a:r>
              <a:rPr lang="en-US" sz="1400" dirty="0">
                <a:solidFill>
                  <a:schemeClr val="tx1">
                    <a:lumMod val="75000"/>
                    <a:lumOff val="25000"/>
                  </a:schemeClr>
                </a:solidFill>
              </a:rPr>
              <a:t>Windows 10 Preview with</a:t>
            </a:r>
            <a:br>
              <a:rPr lang="en-US" sz="1400" dirty="0">
                <a:solidFill>
                  <a:schemeClr val="tx1">
                    <a:lumMod val="75000"/>
                    <a:lumOff val="25000"/>
                  </a:schemeClr>
                </a:solidFill>
              </a:rPr>
            </a:br>
            <a:r>
              <a:rPr lang="en-US" sz="1400" dirty="0">
                <a:solidFill>
                  <a:schemeClr val="tx1">
                    <a:lumMod val="75000"/>
                    <a:lumOff val="25000"/>
                  </a:schemeClr>
                </a:solidFill>
              </a:rPr>
              <a:t>Bash Support Now Avail…</a:t>
            </a:r>
          </a:p>
        </p:txBody>
      </p:sp>
      <p:sp>
        <p:nvSpPr>
          <p:cNvPr id="121" name="Rectangle 120"/>
          <p:cNvSpPr/>
          <p:nvPr/>
        </p:nvSpPr>
        <p:spPr>
          <a:xfrm>
            <a:off x="386396" y="5575840"/>
            <a:ext cx="2067244" cy="523220"/>
          </a:xfrm>
          <a:prstGeom prst="rect">
            <a:avLst/>
          </a:prstGeom>
        </p:spPr>
        <p:txBody>
          <a:bodyPr wrap="square">
            <a:spAutoFit/>
          </a:bodyPr>
          <a:lstStyle/>
          <a:p>
            <a:r>
              <a:rPr lang="en-US" sz="1400" dirty="0">
                <a:solidFill>
                  <a:schemeClr val="tx1">
                    <a:lumMod val="75000"/>
                    <a:lumOff val="25000"/>
                  </a:schemeClr>
                </a:solidFill>
              </a:rPr>
              <a:t>Atom Text Editor Gets</a:t>
            </a:r>
            <a:br>
              <a:rPr lang="en-US" sz="1400" dirty="0">
                <a:solidFill>
                  <a:schemeClr val="tx1">
                    <a:lumMod val="75000"/>
                    <a:lumOff val="25000"/>
                  </a:schemeClr>
                </a:solidFill>
              </a:rPr>
            </a:br>
            <a:r>
              <a:rPr lang="en-US" sz="1400" dirty="0">
                <a:solidFill>
                  <a:schemeClr val="tx1">
                    <a:lumMod val="75000"/>
                    <a:lumOff val="25000"/>
                  </a:schemeClr>
                </a:solidFill>
              </a:rPr>
              <a:t>New Windows Features</a:t>
            </a:r>
          </a:p>
        </p:txBody>
      </p:sp>
      <p:sp>
        <p:nvSpPr>
          <p:cNvPr id="122" name="Rectangle 121"/>
          <p:cNvSpPr/>
          <p:nvPr/>
        </p:nvSpPr>
        <p:spPr>
          <a:xfrm>
            <a:off x="386396" y="6112445"/>
            <a:ext cx="2067244" cy="307777"/>
          </a:xfrm>
          <a:prstGeom prst="rect">
            <a:avLst/>
          </a:prstGeom>
        </p:spPr>
        <p:txBody>
          <a:bodyPr wrap="square">
            <a:spAutoFit/>
          </a:bodyPr>
          <a:lstStyle/>
          <a:p>
            <a:r>
              <a:rPr lang="en-US" sz="1400" dirty="0">
                <a:solidFill>
                  <a:schemeClr val="tx1">
                    <a:lumMod val="75000"/>
                    <a:lumOff val="25000"/>
                  </a:schemeClr>
                </a:solidFill>
              </a:rPr>
              <a:t>SoftUni 3.0 Launched</a:t>
            </a:r>
          </a:p>
        </p:txBody>
      </p:sp>
      <p:sp>
        <p:nvSpPr>
          <p:cNvPr id="125" name="Rectangle 124"/>
          <p:cNvSpPr/>
          <p:nvPr/>
        </p:nvSpPr>
        <p:spPr>
          <a:xfrm>
            <a:off x="386396" y="6433607"/>
            <a:ext cx="2067244" cy="523220"/>
          </a:xfrm>
          <a:prstGeom prst="rect">
            <a:avLst/>
          </a:prstGeom>
        </p:spPr>
        <p:txBody>
          <a:bodyPr wrap="square">
            <a:spAutoFit/>
          </a:bodyPr>
          <a:lstStyle/>
          <a:p>
            <a:r>
              <a:rPr lang="en-US" sz="1400" noProof="1">
                <a:solidFill>
                  <a:schemeClr val="tx1">
                    <a:lumMod val="75000"/>
                    <a:lumOff val="25000"/>
                  </a:schemeClr>
                </a:solidFill>
              </a:rPr>
              <a:t>Git</a:t>
            </a:r>
            <a:r>
              <a:rPr lang="en-US" sz="1400" dirty="0">
                <a:solidFill>
                  <a:schemeClr val="tx1">
                    <a:lumMod val="75000"/>
                    <a:lumOff val="25000"/>
                  </a:schemeClr>
                </a:solidFill>
              </a:rPr>
              <a:t> 2.8 Adds Security and Productivity Features</a:t>
            </a:r>
          </a:p>
        </p:txBody>
      </p:sp>
      <p:sp>
        <p:nvSpPr>
          <p:cNvPr id="6" name="TextBox 5"/>
          <p:cNvSpPr txBox="1"/>
          <p:nvPr/>
        </p:nvSpPr>
        <p:spPr>
          <a:xfrm>
            <a:off x="249649" y="105511"/>
            <a:ext cx="1968424" cy="369332"/>
          </a:xfrm>
          <a:prstGeom prst="rect">
            <a:avLst/>
          </a:prstGeom>
          <a:noFill/>
        </p:spPr>
        <p:txBody>
          <a:bodyPr wrap="none" rtlCol="0">
            <a:spAutoFit/>
          </a:bodyPr>
          <a:lstStyle/>
          <a:p>
            <a:r>
              <a:rPr lang="en-US" dirty="0">
                <a:solidFill>
                  <a:schemeClr val="tx1">
                    <a:lumMod val="65000"/>
                    <a:lumOff val="35000"/>
                  </a:schemeClr>
                </a:solidFill>
              </a:rPr>
              <a:t>http://myblog.com</a:t>
            </a:r>
          </a:p>
        </p:txBody>
      </p:sp>
      <p:sp>
        <p:nvSpPr>
          <p:cNvPr id="127" name="Rounded Rectangular Callout 126"/>
          <p:cNvSpPr/>
          <p:nvPr/>
        </p:nvSpPr>
        <p:spPr>
          <a:xfrm>
            <a:off x="9254954" y="1114039"/>
            <a:ext cx="4220413" cy="664592"/>
          </a:xfrm>
          <a:prstGeom prst="wedgeRoundRectCallout">
            <a:avLst>
              <a:gd name="adj1" fmla="val -65479"/>
              <a:gd name="adj2" fmla="val 4039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Display fully the latest 3 posts</a:t>
            </a:r>
          </a:p>
        </p:txBody>
      </p:sp>
      <p:sp>
        <p:nvSpPr>
          <p:cNvPr id="128" name="Rounded Rectangular Callout 127"/>
          <p:cNvSpPr/>
          <p:nvPr/>
        </p:nvSpPr>
        <p:spPr>
          <a:xfrm>
            <a:off x="402973" y="7305698"/>
            <a:ext cx="2119311" cy="1015869"/>
          </a:xfrm>
          <a:prstGeom prst="wedgeRoundRectCallout">
            <a:avLst>
              <a:gd name="adj1" fmla="val -21726"/>
              <a:gd name="adj2" fmla="val -8459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Link</a:t>
            </a:r>
            <a:r>
              <a:rPr lang="bg-BG" sz="2400" dirty="0"/>
              <a:t> </a:t>
            </a:r>
            <a:r>
              <a:rPr lang="en-US" sz="2400" dirty="0"/>
              <a:t>the latest 5 posts by title</a:t>
            </a:r>
          </a:p>
        </p:txBody>
      </p:sp>
    </p:spTree>
    <p:extLst>
      <p:ext uri="{BB962C8B-B14F-4D97-AF65-F5344CB8AC3E}">
        <p14:creationId xmlns:p14="http://schemas.microsoft.com/office/powerpoint/2010/main" val="1709276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67" name="Rectangle 66"/>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65" name="Rectangle 64"/>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Categories</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3692806"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http://myblog.com/admin/categories</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a:solidFill>
            <a:srgbClr val="DAA600"/>
          </a:solidFill>
          <a:ln>
            <a:solidFill>
              <a:schemeClr val="tx1"/>
            </a:solidFill>
          </a:ln>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22" name="Rounded Rectangle 21"/>
          <p:cNvSpPr/>
          <p:nvPr/>
        </p:nvSpPr>
        <p:spPr>
          <a:xfrm>
            <a:off x="11424673" y="2052590"/>
            <a:ext cx="1419366"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Action</a:t>
            </a:r>
            <a:endParaRPr lang="bg-BG" b="1" dirty="0">
              <a:solidFill>
                <a:schemeClr val="tx1"/>
              </a:solidFill>
            </a:endParaRPr>
          </a:p>
        </p:txBody>
      </p:sp>
      <p:sp>
        <p:nvSpPr>
          <p:cNvPr id="23" name="Rounded Rectangle 22"/>
          <p:cNvSpPr/>
          <p:nvPr/>
        </p:nvSpPr>
        <p:spPr>
          <a:xfrm>
            <a:off x="11424673" y="2459495"/>
            <a:ext cx="141936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28" name="Rounded Rectangle 27"/>
          <p:cNvSpPr/>
          <p:nvPr/>
        </p:nvSpPr>
        <p:spPr>
          <a:xfrm>
            <a:off x="11424673" y="4132830"/>
            <a:ext cx="141936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30" name="Rounded Rectangle 29"/>
          <p:cNvSpPr/>
          <p:nvPr/>
        </p:nvSpPr>
        <p:spPr>
          <a:xfrm>
            <a:off x="11424673" y="2874268"/>
            <a:ext cx="141936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31" name="Rounded Rectangle 30"/>
          <p:cNvSpPr/>
          <p:nvPr/>
        </p:nvSpPr>
        <p:spPr>
          <a:xfrm>
            <a:off x="3898227" y="2052590"/>
            <a:ext cx="6584051"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Category</a:t>
            </a:r>
            <a:endParaRPr lang="bg-BG" b="1" dirty="0">
              <a:ln>
                <a:solidFill>
                  <a:srgbClr val="649B3F"/>
                </a:solidFill>
              </a:ln>
              <a:solidFill>
                <a:schemeClr val="accent6">
                  <a:lumMod val="20000"/>
                  <a:lumOff val="80000"/>
                </a:schemeClr>
              </a:solidFill>
              <a:effectLst>
                <a:glow rad="12700">
                  <a:schemeClr val="bg1">
                    <a:alpha val="30000"/>
                  </a:schemeClr>
                </a:glow>
              </a:effectLst>
            </a:endParaRPr>
          </a:p>
          <a:p>
            <a:pPr>
              <a:spcBef>
                <a:spcPts val="300"/>
              </a:spcBef>
              <a:spcAft>
                <a:spcPts val="300"/>
              </a:spcAft>
            </a:pPr>
            <a:endParaRPr lang="bg-BG" b="1" dirty="0">
              <a:solidFill>
                <a:schemeClr val="tx1"/>
              </a:solidFill>
            </a:endParaRPr>
          </a:p>
        </p:txBody>
      </p:sp>
      <p:sp>
        <p:nvSpPr>
          <p:cNvPr id="32" name="Rounded Rectangle 31"/>
          <p:cNvSpPr/>
          <p:nvPr/>
        </p:nvSpPr>
        <p:spPr>
          <a:xfrm>
            <a:off x="3898228" y="2459495"/>
            <a:ext cx="6584051"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Programming Fundamentals</a:t>
            </a:r>
            <a:endParaRPr lang="bg-BG" dirty="0">
              <a:solidFill>
                <a:schemeClr val="tx1"/>
              </a:solidFill>
            </a:endParaRPr>
          </a:p>
        </p:txBody>
      </p:sp>
      <p:sp>
        <p:nvSpPr>
          <p:cNvPr id="34" name="Rounded Rectangle 33"/>
          <p:cNvSpPr/>
          <p:nvPr/>
        </p:nvSpPr>
        <p:spPr>
          <a:xfrm>
            <a:off x="3898228" y="4132830"/>
            <a:ext cx="6584051"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Java Web</a:t>
            </a:r>
            <a:endParaRPr lang="bg-BG" dirty="0">
              <a:solidFill>
                <a:schemeClr val="tx1"/>
              </a:solidFill>
            </a:endParaRPr>
          </a:p>
        </p:txBody>
      </p:sp>
      <p:sp>
        <p:nvSpPr>
          <p:cNvPr id="40" name="Rounded Rectangle 39"/>
          <p:cNvSpPr/>
          <p:nvPr/>
        </p:nvSpPr>
        <p:spPr>
          <a:xfrm>
            <a:off x="3898228" y="2874268"/>
            <a:ext cx="6584051"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HTML and JavaScript</a:t>
            </a:r>
            <a:endParaRPr lang="bg-BG" dirty="0">
              <a:solidFill>
                <a:schemeClr val="tx1"/>
              </a:solidFill>
            </a:endParaRPr>
          </a:p>
        </p:txBody>
      </p:sp>
      <p:sp>
        <p:nvSpPr>
          <p:cNvPr id="41" name="Rounded Rectangle 40"/>
          <p:cNvSpPr/>
          <p:nvPr/>
        </p:nvSpPr>
        <p:spPr>
          <a:xfrm>
            <a:off x="10535920" y="2052590"/>
            <a:ext cx="835112"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Posts</a:t>
            </a:r>
            <a:endParaRPr lang="bg-BG" b="1" dirty="0">
              <a:solidFill>
                <a:schemeClr val="tx1"/>
              </a:solidFill>
            </a:endParaRPr>
          </a:p>
        </p:txBody>
      </p:sp>
      <p:sp>
        <p:nvSpPr>
          <p:cNvPr id="42" name="Rounded Rectangle 41"/>
          <p:cNvSpPr/>
          <p:nvPr/>
        </p:nvSpPr>
        <p:spPr>
          <a:xfrm>
            <a:off x="10535920" y="2459495"/>
            <a:ext cx="835112"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7</a:t>
            </a:r>
            <a:endParaRPr lang="bg-BG" dirty="0">
              <a:solidFill>
                <a:schemeClr val="tx1"/>
              </a:solidFill>
            </a:endParaRPr>
          </a:p>
        </p:txBody>
      </p:sp>
      <p:sp>
        <p:nvSpPr>
          <p:cNvPr id="44" name="Rounded Rectangle 43"/>
          <p:cNvSpPr/>
          <p:nvPr/>
        </p:nvSpPr>
        <p:spPr>
          <a:xfrm>
            <a:off x="10535920" y="4132830"/>
            <a:ext cx="835112"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4</a:t>
            </a:r>
            <a:endParaRPr lang="bg-BG" dirty="0">
              <a:solidFill>
                <a:schemeClr val="tx1"/>
              </a:solidFill>
            </a:endParaRPr>
          </a:p>
        </p:txBody>
      </p:sp>
      <p:sp>
        <p:nvSpPr>
          <p:cNvPr id="46" name="Rounded Rectangle 45"/>
          <p:cNvSpPr/>
          <p:nvPr/>
        </p:nvSpPr>
        <p:spPr>
          <a:xfrm>
            <a:off x="10535920" y="2874268"/>
            <a:ext cx="835112"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5</a:t>
            </a:r>
            <a:endParaRPr lang="bg-BG" dirty="0">
              <a:solidFill>
                <a:schemeClr val="tx1"/>
              </a:solidFill>
            </a:endParaRPr>
          </a:p>
        </p:txBody>
      </p:sp>
      <p:grpSp>
        <p:nvGrpSpPr>
          <p:cNvPr id="47" name="Group 46"/>
          <p:cNvGrpSpPr/>
          <p:nvPr/>
        </p:nvGrpSpPr>
        <p:grpSpPr>
          <a:xfrm>
            <a:off x="6818580" y="4756262"/>
            <a:ext cx="4676168" cy="363104"/>
            <a:chOff x="3930803" y="6934455"/>
            <a:chExt cx="4676168" cy="363104"/>
          </a:xfrm>
        </p:grpSpPr>
        <p:sp>
          <p:nvSpPr>
            <p:cNvPr id="48" name="Rounded Rectangle 47"/>
            <p:cNvSpPr/>
            <p:nvPr/>
          </p:nvSpPr>
          <p:spPr>
            <a:xfrm>
              <a:off x="3930803" y="6937181"/>
              <a:ext cx="554932" cy="36037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First</a:t>
              </a:r>
              <a:endParaRPr lang="bg-BG" sz="1600" dirty="0">
                <a:solidFill>
                  <a:schemeClr val="tx1"/>
                </a:solidFill>
              </a:endParaRPr>
            </a:p>
          </p:txBody>
        </p:sp>
        <p:sp>
          <p:nvSpPr>
            <p:cNvPr id="49" name="Rounded Rectangle 48"/>
            <p:cNvSpPr/>
            <p:nvPr/>
          </p:nvSpPr>
          <p:spPr>
            <a:xfrm>
              <a:off x="4534646" y="6934455"/>
              <a:ext cx="893698"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Previous</a:t>
              </a:r>
              <a:endParaRPr lang="bg-BG" sz="1600" dirty="0">
                <a:solidFill>
                  <a:schemeClr val="tx1"/>
                </a:solidFill>
              </a:endParaRPr>
            </a:p>
          </p:txBody>
        </p:sp>
        <p:sp>
          <p:nvSpPr>
            <p:cNvPr id="50" name="Rounded Rectangle 49"/>
            <p:cNvSpPr/>
            <p:nvPr/>
          </p:nvSpPr>
          <p:spPr>
            <a:xfrm>
              <a:off x="5477255" y="6934455"/>
              <a:ext cx="350944" cy="363103"/>
            </a:xfrm>
            <a:prstGeom prst="roundRect">
              <a:avLst>
                <a:gd name="adj" fmla="val 0"/>
              </a:avLst>
            </a:prstGeom>
            <a:solidFill>
              <a:schemeClr val="accent6">
                <a:lumMod val="75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accent6">
                      <a:lumMod val="20000"/>
                      <a:lumOff val="80000"/>
                    </a:schemeClr>
                  </a:solidFill>
                </a:rPr>
                <a:t>1</a:t>
              </a:r>
              <a:endParaRPr lang="bg-BG" sz="1600" dirty="0">
                <a:solidFill>
                  <a:schemeClr val="accent6">
                    <a:lumMod val="20000"/>
                    <a:lumOff val="80000"/>
                  </a:schemeClr>
                </a:solidFill>
              </a:endParaRPr>
            </a:p>
          </p:txBody>
        </p:sp>
        <p:sp>
          <p:nvSpPr>
            <p:cNvPr id="51" name="Rounded Rectangle 50"/>
            <p:cNvSpPr/>
            <p:nvPr/>
          </p:nvSpPr>
          <p:spPr>
            <a:xfrm>
              <a:off x="5877110"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2</a:t>
              </a:r>
              <a:endParaRPr lang="bg-BG" sz="1600" dirty="0">
                <a:solidFill>
                  <a:schemeClr val="tx1"/>
                </a:solidFill>
              </a:endParaRPr>
            </a:p>
          </p:txBody>
        </p:sp>
        <p:sp>
          <p:nvSpPr>
            <p:cNvPr id="52" name="Rounded Rectangle 51"/>
            <p:cNvSpPr/>
            <p:nvPr/>
          </p:nvSpPr>
          <p:spPr>
            <a:xfrm>
              <a:off x="6264952"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3</a:t>
              </a:r>
              <a:endParaRPr lang="bg-BG" sz="1600" dirty="0">
                <a:solidFill>
                  <a:schemeClr val="tx1"/>
                </a:solidFill>
              </a:endParaRPr>
            </a:p>
          </p:txBody>
        </p:sp>
        <p:sp>
          <p:nvSpPr>
            <p:cNvPr id="53" name="Rounded Rectangle 52"/>
            <p:cNvSpPr/>
            <p:nvPr/>
          </p:nvSpPr>
          <p:spPr>
            <a:xfrm>
              <a:off x="6664807"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4</a:t>
              </a:r>
              <a:endParaRPr lang="bg-BG" sz="1600" dirty="0">
                <a:solidFill>
                  <a:schemeClr val="tx1"/>
                </a:solidFill>
              </a:endParaRPr>
            </a:p>
          </p:txBody>
        </p:sp>
        <p:sp>
          <p:nvSpPr>
            <p:cNvPr id="54" name="Rounded Rectangle 53"/>
            <p:cNvSpPr/>
            <p:nvPr/>
          </p:nvSpPr>
          <p:spPr>
            <a:xfrm>
              <a:off x="7057994"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5</a:t>
              </a:r>
              <a:endParaRPr lang="bg-BG" sz="1600" dirty="0">
                <a:solidFill>
                  <a:schemeClr val="tx1"/>
                </a:solidFill>
              </a:endParaRPr>
            </a:p>
          </p:txBody>
        </p:sp>
        <p:sp>
          <p:nvSpPr>
            <p:cNvPr id="55" name="Rounded Rectangle 54"/>
            <p:cNvSpPr/>
            <p:nvPr/>
          </p:nvSpPr>
          <p:spPr>
            <a:xfrm>
              <a:off x="7451180" y="6934455"/>
              <a:ext cx="589733"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Next</a:t>
              </a:r>
              <a:endParaRPr lang="bg-BG" sz="1600" dirty="0">
                <a:solidFill>
                  <a:schemeClr val="tx1"/>
                </a:solidFill>
              </a:endParaRPr>
            </a:p>
          </p:txBody>
        </p:sp>
        <p:sp>
          <p:nvSpPr>
            <p:cNvPr id="56" name="Rounded Rectangle 55"/>
            <p:cNvSpPr/>
            <p:nvPr/>
          </p:nvSpPr>
          <p:spPr>
            <a:xfrm>
              <a:off x="8090144" y="6934455"/>
              <a:ext cx="516827"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Last</a:t>
              </a:r>
              <a:endParaRPr lang="bg-BG" sz="1600" dirty="0">
                <a:solidFill>
                  <a:schemeClr val="tx1"/>
                </a:solidFill>
              </a:endParaRPr>
            </a:p>
          </p:txBody>
        </p:sp>
      </p:grpSp>
      <p:sp>
        <p:nvSpPr>
          <p:cNvPr id="57" name="Rounded Rectangle 56"/>
          <p:cNvSpPr/>
          <p:nvPr/>
        </p:nvSpPr>
        <p:spPr>
          <a:xfrm>
            <a:off x="3898227" y="3303284"/>
            <a:ext cx="6584051"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PHP and MySQL</a:t>
            </a:r>
            <a:endParaRPr lang="bg-BG" dirty="0">
              <a:solidFill>
                <a:schemeClr val="tx1"/>
              </a:solidFill>
            </a:endParaRPr>
          </a:p>
        </p:txBody>
      </p:sp>
      <p:sp>
        <p:nvSpPr>
          <p:cNvPr id="58" name="Rounded Rectangle 57"/>
          <p:cNvSpPr/>
          <p:nvPr/>
        </p:nvSpPr>
        <p:spPr>
          <a:xfrm>
            <a:off x="3898227" y="3718057"/>
            <a:ext cx="6584051"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C# Web</a:t>
            </a:r>
            <a:endParaRPr lang="bg-BG" dirty="0">
              <a:solidFill>
                <a:schemeClr val="tx1"/>
              </a:solidFill>
            </a:endParaRPr>
          </a:p>
        </p:txBody>
      </p:sp>
      <p:sp>
        <p:nvSpPr>
          <p:cNvPr id="59" name="Rounded Rectangle 58"/>
          <p:cNvSpPr/>
          <p:nvPr/>
        </p:nvSpPr>
        <p:spPr>
          <a:xfrm>
            <a:off x="10535920" y="3719786"/>
            <a:ext cx="835112"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4</a:t>
            </a:r>
            <a:endParaRPr lang="bg-BG" dirty="0">
              <a:solidFill>
                <a:schemeClr val="tx1"/>
              </a:solidFill>
            </a:endParaRPr>
          </a:p>
        </p:txBody>
      </p:sp>
      <p:sp>
        <p:nvSpPr>
          <p:cNvPr id="60" name="Rounded Rectangle 59"/>
          <p:cNvSpPr/>
          <p:nvPr/>
        </p:nvSpPr>
        <p:spPr>
          <a:xfrm>
            <a:off x="10535920" y="3298111"/>
            <a:ext cx="835112"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dirty="0">
                <a:solidFill>
                  <a:schemeClr val="tx1"/>
                </a:solidFill>
              </a:rPr>
              <a:t>5</a:t>
            </a:r>
            <a:endParaRPr lang="bg-BG" dirty="0">
              <a:solidFill>
                <a:schemeClr val="tx1"/>
              </a:solidFill>
            </a:endParaRPr>
          </a:p>
        </p:txBody>
      </p:sp>
      <p:sp>
        <p:nvSpPr>
          <p:cNvPr id="61" name="Rounded Rectangle 60"/>
          <p:cNvSpPr/>
          <p:nvPr/>
        </p:nvSpPr>
        <p:spPr>
          <a:xfrm>
            <a:off x="11424673" y="3289031"/>
            <a:ext cx="141936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62" name="Rounded Rectangle 61"/>
          <p:cNvSpPr/>
          <p:nvPr/>
        </p:nvSpPr>
        <p:spPr>
          <a:xfrm>
            <a:off x="11424673" y="3703804"/>
            <a:ext cx="1419366"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63" name="Rounded Rectangle 62"/>
          <p:cNvSpPr/>
          <p:nvPr/>
        </p:nvSpPr>
        <p:spPr>
          <a:xfrm>
            <a:off x="7655425" y="5464349"/>
            <a:ext cx="2569867"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Create New Category</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576313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76" name="Rectangle 75"/>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74" name="Rectangle 73"/>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Create Category</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4367093"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http://myblog.com/admin/categories/create</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a:solidFill>
            <a:srgbClr val="DAA600"/>
          </a:solidFill>
          <a:ln>
            <a:solidFill>
              <a:schemeClr val="tx1"/>
            </a:solidFill>
          </a:ln>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45" name="Rounded Rectangle 44"/>
          <p:cNvSpPr/>
          <p:nvPr/>
        </p:nvSpPr>
        <p:spPr>
          <a:xfrm>
            <a:off x="6900845" y="1655677"/>
            <a:ext cx="4175582" cy="2853607"/>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4" name="Straight Connector 63"/>
          <p:cNvCxnSpPr/>
          <p:nvPr/>
        </p:nvCxnSpPr>
        <p:spPr>
          <a:xfrm>
            <a:off x="7260003" y="232526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65" name="TextBox 64"/>
          <p:cNvSpPr txBox="1"/>
          <p:nvPr/>
        </p:nvSpPr>
        <p:spPr>
          <a:xfrm>
            <a:off x="7115988" y="1791603"/>
            <a:ext cx="3744416" cy="461665"/>
          </a:xfrm>
          <a:prstGeom prst="rect">
            <a:avLst/>
          </a:prstGeom>
          <a:noFill/>
        </p:spPr>
        <p:txBody>
          <a:bodyPr wrap="square" rtlCol="0">
            <a:spAutoFit/>
          </a:bodyPr>
          <a:lstStyle/>
          <a:p>
            <a:pPr algn="ctr"/>
            <a:r>
              <a:rPr lang="en-US" sz="2400" b="1" dirty="0"/>
              <a:t>Create Category</a:t>
            </a:r>
            <a:endParaRPr lang="bg-BG" b="1" dirty="0"/>
          </a:p>
        </p:txBody>
      </p:sp>
      <p:sp>
        <p:nvSpPr>
          <p:cNvPr id="66" name="Rectangle 65"/>
          <p:cNvSpPr/>
          <p:nvPr/>
        </p:nvSpPr>
        <p:spPr>
          <a:xfrm>
            <a:off x="7260003" y="2975868"/>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Advanced C#</a:t>
            </a:r>
          </a:p>
        </p:txBody>
      </p:sp>
      <p:sp>
        <p:nvSpPr>
          <p:cNvPr id="67" name="TextBox 66"/>
          <p:cNvSpPr txBox="1"/>
          <p:nvPr/>
        </p:nvSpPr>
        <p:spPr>
          <a:xfrm>
            <a:off x="7187995" y="2530061"/>
            <a:ext cx="3528392" cy="369332"/>
          </a:xfrm>
          <a:prstGeom prst="rect">
            <a:avLst/>
          </a:prstGeom>
          <a:noFill/>
        </p:spPr>
        <p:txBody>
          <a:bodyPr wrap="square" rtlCol="0">
            <a:spAutoFit/>
          </a:bodyPr>
          <a:lstStyle/>
          <a:p>
            <a:r>
              <a:rPr lang="en-US" dirty="0"/>
              <a:t>Category:</a:t>
            </a:r>
            <a:endParaRPr lang="bg-BG" dirty="0"/>
          </a:p>
        </p:txBody>
      </p:sp>
      <p:sp>
        <p:nvSpPr>
          <p:cNvPr id="68" name="Rounded Rectangle 67"/>
          <p:cNvSpPr/>
          <p:nvPr/>
        </p:nvSpPr>
        <p:spPr>
          <a:xfrm>
            <a:off x="7390646" y="3725751"/>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Create</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69" name="Rounded Rectangle 68"/>
          <p:cNvSpPr/>
          <p:nvPr/>
        </p:nvSpPr>
        <p:spPr>
          <a:xfrm>
            <a:off x="9189963" y="3725751"/>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grpSp>
        <p:nvGrpSpPr>
          <p:cNvPr id="70" name="Group 69"/>
          <p:cNvGrpSpPr/>
          <p:nvPr/>
        </p:nvGrpSpPr>
        <p:grpSpPr>
          <a:xfrm>
            <a:off x="4623900" y="989523"/>
            <a:ext cx="8842869" cy="503099"/>
            <a:chOff x="4068727" y="869777"/>
            <a:chExt cx="8842869" cy="503099"/>
          </a:xfrm>
        </p:grpSpPr>
        <p:sp>
          <p:nvSpPr>
            <p:cNvPr id="71" name="Rounded Rectangle 70"/>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Category Created.</a:t>
              </a:r>
              <a:endParaRPr lang="bg-BG" dirty="0">
                <a:solidFill>
                  <a:schemeClr val="bg1"/>
                </a:solidFill>
                <a:effectLst>
                  <a:outerShdw blurRad="38100" dist="12700" dir="2700000" algn="tl">
                    <a:srgbClr val="000000">
                      <a:alpha val="43137"/>
                    </a:srgbClr>
                  </a:outerShdw>
                </a:effectLst>
              </a:endParaRPr>
            </a:p>
          </p:txBody>
        </p:sp>
        <p:sp>
          <p:nvSpPr>
            <p:cNvPr id="72" name="Rounded Rectangle 71"/>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Tree>
    <p:extLst>
      <p:ext uri="{BB962C8B-B14F-4D97-AF65-F5344CB8AC3E}">
        <p14:creationId xmlns:p14="http://schemas.microsoft.com/office/powerpoint/2010/main" val="3960683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31" name="Rectangle 30"/>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29" name="Rectangle 28"/>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Category</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4469300"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http://myblog.com/admin/categories/18/edit</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a:solidFill>
            <a:srgbClr val="DAA600"/>
          </a:solidFill>
          <a:ln>
            <a:solidFill>
              <a:schemeClr val="tx1"/>
            </a:solidFill>
          </a:ln>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45" name="Rounded Rectangle 44"/>
          <p:cNvSpPr/>
          <p:nvPr/>
        </p:nvSpPr>
        <p:spPr>
          <a:xfrm>
            <a:off x="6911005" y="1655677"/>
            <a:ext cx="4175582" cy="2853607"/>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4" name="Straight Connector 63"/>
          <p:cNvCxnSpPr/>
          <p:nvPr/>
        </p:nvCxnSpPr>
        <p:spPr>
          <a:xfrm>
            <a:off x="7270163" y="232526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65" name="TextBox 64"/>
          <p:cNvSpPr txBox="1"/>
          <p:nvPr/>
        </p:nvSpPr>
        <p:spPr>
          <a:xfrm>
            <a:off x="7126148" y="1791603"/>
            <a:ext cx="3744416" cy="461665"/>
          </a:xfrm>
          <a:prstGeom prst="rect">
            <a:avLst/>
          </a:prstGeom>
          <a:noFill/>
        </p:spPr>
        <p:txBody>
          <a:bodyPr wrap="square" rtlCol="0">
            <a:spAutoFit/>
          </a:bodyPr>
          <a:lstStyle/>
          <a:p>
            <a:pPr algn="ctr"/>
            <a:r>
              <a:rPr lang="en-US" sz="2400" b="1" dirty="0"/>
              <a:t>Edit Category</a:t>
            </a:r>
            <a:endParaRPr lang="bg-BG" b="1" dirty="0"/>
          </a:p>
        </p:txBody>
      </p:sp>
      <p:sp>
        <p:nvSpPr>
          <p:cNvPr id="66" name="Rectangle 65"/>
          <p:cNvSpPr/>
          <p:nvPr/>
        </p:nvSpPr>
        <p:spPr>
          <a:xfrm>
            <a:off x="7270163" y="2975868"/>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Programming Fundamentals</a:t>
            </a:r>
          </a:p>
        </p:txBody>
      </p:sp>
      <p:sp>
        <p:nvSpPr>
          <p:cNvPr id="67" name="TextBox 66"/>
          <p:cNvSpPr txBox="1"/>
          <p:nvPr/>
        </p:nvSpPr>
        <p:spPr>
          <a:xfrm>
            <a:off x="7198155" y="2530061"/>
            <a:ext cx="3528392" cy="369332"/>
          </a:xfrm>
          <a:prstGeom prst="rect">
            <a:avLst/>
          </a:prstGeom>
          <a:noFill/>
        </p:spPr>
        <p:txBody>
          <a:bodyPr wrap="square" rtlCol="0">
            <a:spAutoFit/>
          </a:bodyPr>
          <a:lstStyle/>
          <a:p>
            <a:r>
              <a:rPr lang="en-US" dirty="0"/>
              <a:t>Category:</a:t>
            </a:r>
            <a:endParaRPr lang="bg-BG" dirty="0"/>
          </a:p>
        </p:txBody>
      </p:sp>
      <p:sp>
        <p:nvSpPr>
          <p:cNvPr id="68" name="Rounded Rectangle 67"/>
          <p:cNvSpPr/>
          <p:nvPr/>
        </p:nvSpPr>
        <p:spPr>
          <a:xfrm>
            <a:off x="7400806" y="3725751"/>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Edit</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69" name="Rounded Rectangle 68"/>
          <p:cNvSpPr/>
          <p:nvPr/>
        </p:nvSpPr>
        <p:spPr>
          <a:xfrm>
            <a:off x="9200123" y="3725751"/>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grpSp>
        <p:nvGrpSpPr>
          <p:cNvPr id="22" name="Group 21"/>
          <p:cNvGrpSpPr/>
          <p:nvPr/>
        </p:nvGrpSpPr>
        <p:grpSpPr>
          <a:xfrm>
            <a:off x="4623900" y="989523"/>
            <a:ext cx="8842869" cy="503099"/>
            <a:chOff x="4068727" y="869777"/>
            <a:chExt cx="8842869" cy="503099"/>
          </a:xfrm>
        </p:grpSpPr>
        <p:sp>
          <p:nvSpPr>
            <p:cNvPr id="23" name="Rounded Rectangle 22"/>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Category Edited.</a:t>
              </a:r>
              <a:endParaRPr lang="bg-BG" dirty="0">
                <a:solidFill>
                  <a:schemeClr val="bg1"/>
                </a:solidFill>
                <a:effectLst>
                  <a:outerShdw blurRad="38100" dist="12700" dir="2700000" algn="tl">
                    <a:srgbClr val="000000">
                      <a:alpha val="43137"/>
                    </a:srgbClr>
                  </a:outerShdw>
                </a:effectLst>
              </a:endParaRPr>
            </a:p>
          </p:txBody>
        </p:sp>
        <p:sp>
          <p:nvSpPr>
            <p:cNvPr id="27" name="Rounded Rectangle 26"/>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Tree>
    <p:extLst>
      <p:ext uri="{BB962C8B-B14F-4D97-AF65-F5344CB8AC3E}">
        <p14:creationId xmlns:p14="http://schemas.microsoft.com/office/powerpoint/2010/main" val="1437110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42" name="Rectangle 41"/>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40" name="Rectangle 39"/>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a:t>
            </a:r>
            <a:r>
              <a:rPr lang="en-US" sz="2400" b="1">
                <a:solidFill>
                  <a:schemeClr val="tx1"/>
                </a:solidFill>
                <a:effectLst>
                  <a:outerShdw blurRad="38100" dist="38100" dir="2700000" algn="tl">
                    <a:schemeClr val="bg1">
                      <a:alpha val="43000"/>
                    </a:schemeClr>
                  </a:outerShdw>
                </a:effectLst>
              </a:rPr>
              <a:t>– Delete </a:t>
            </a:r>
            <a:r>
              <a:rPr lang="en-US" sz="2400" b="1" dirty="0">
                <a:solidFill>
                  <a:schemeClr val="tx1"/>
                </a:solidFill>
                <a:effectLst>
                  <a:outerShdw blurRad="38100" dist="38100" dir="2700000" algn="tl">
                    <a:schemeClr val="bg1">
                      <a:alpha val="43000"/>
                    </a:schemeClr>
                  </a:outerShdw>
                </a:effectLst>
              </a:rPr>
              <a:t>Category</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4700582"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http://myblog.com/admin/categories/18/delete</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a:solidFill>
            <a:srgbClr val="DAA600"/>
          </a:solidFill>
          <a:ln>
            <a:solidFill>
              <a:schemeClr val="tx1"/>
            </a:solidFill>
          </a:ln>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22" name="Rounded Rectangle 21"/>
          <p:cNvSpPr/>
          <p:nvPr/>
        </p:nvSpPr>
        <p:spPr>
          <a:xfrm>
            <a:off x="6939596" y="1639400"/>
            <a:ext cx="4175582" cy="2869884"/>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23" name="Straight Connector 22"/>
          <p:cNvCxnSpPr/>
          <p:nvPr/>
        </p:nvCxnSpPr>
        <p:spPr>
          <a:xfrm>
            <a:off x="7298754" y="2308994"/>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27" name="TextBox 26"/>
          <p:cNvSpPr txBox="1"/>
          <p:nvPr/>
        </p:nvSpPr>
        <p:spPr>
          <a:xfrm>
            <a:off x="7154739" y="1775328"/>
            <a:ext cx="3744416" cy="461665"/>
          </a:xfrm>
          <a:prstGeom prst="rect">
            <a:avLst/>
          </a:prstGeom>
          <a:noFill/>
        </p:spPr>
        <p:txBody>
          <a:bodyPr wrap="square" rtlCol="0">
            <a:spAutoFit/>
          </a:bodyPr>
          <a:lstStyle/>
          <a:p>
            <a:pPr algn="ctr"/>
            <a:r>
              <a:rPr lang="en-US" sz="2400" b="1" dirty="0"/>
              <a:t>Confirm Deleting Category?</a:t>
            </a:r>
            <a:endParaRPr lang="bg-BG" b="1" dirty="0"/>
          </a:p>
        </p:txBody>
      </p:sp>
      <p:sp>
        <p:nvSpPr>
          <p:cNvPr id="28" name="Rounded Rectangle 27"/>
          <p:cNvSpPr/>
          <p:nvPr/>
        </p:nvSpPr>
        <p:spPr>
          <a:xfrm>
            <a:off x="7421849" y="370817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Delete</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29" name="Rectangle 28"/>
          <p:cNvSpPr/>
          <p:nvPr/>
        </p:nvSpPr>
        <p:spPr>
          <a:xfrm>
            <a:off x="7298754" y="2936710"/>
            <a:ext cx="3456384"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Lists and Matrices</a:t>
            </a:r>
          </a:p>
        </p:txBody>
      </p:sp>
      <p:sp>
        <p:nvSpPr>
          <p:cNvPr id="30" name="TextBox 29"/>
          <p:cNvSpPr txBox="1"/>
          <p:nvPr/>
        </p:nvSpPr>
        <p:spPr>
          <a:xfrm>
            <a:off x="7226746" y="2513786"/>
            <a:ext cx="3528392" cy="369332"/>
          </a:xfrm>
          <a:prstGeom prst="rect">
            <a:avLst/>
          </a:prstGeom>
          <a:noFill/>
        </p:spPr>
        <p:txBody>
          <a:bodyPr wrap="square" rtlCol="0">
            <a:spAutoFit/>
          </a:bodyPr>
          <a:lstStyle/>
          <a:p>
            <a:r>
              <a:rPr lang="en-US" dirty="0"/>
              <a:t>Category:</a:t>
            </a:r>
            <a:endParaRPr lang="bg-BG" dirty="0"/>
          </a:p>
        </p:txBody>
      </p:sp>
      <p:sp>
        <p:nvSpPr>
          <p:cNvPr id="31" name="Rounded Rectangle 30"/>
          <p:cNvSpPr/>
          <p:nvPr/>
        </p:nvSpPr>
        <p:spPr>
          <a:xfrm>
            <a:off x="9221168" y="370817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grpSp>
        <p:nvGrpSpPr>
          <p:cNvPr id="32" name="Group 31"/>
          <p:cNvGrpSpPr/>
          <p:nvPr/>
        </p:nvGrpSpPr>
        <p:grpSpPr>
          <a:xfrm>
            <a:off x="4623900" y="989523"/>
            <a:ext cx="8842869" cy="503099"/>
            <a:chOff x="4068727" y="869777"/>
            <a:chExt cx="8842869" cy="503099"/>
          </a:xfrm>
        </p:grpSpPr>
        <p:sp>
          <p:nvSpPr>
            <p:cNvPr id="33" name="Rounded Rectangle 32"/>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Category Deleted.</a:t>
              </a:r>
              <a:endParaRPr lang="bg-BG" dirty="0">
                <a:solidFill>
                  <a:schemeClr val="bg1"/>
                </a:solidFill>
                <a:effectLst>
                  <a:outerShdw blurRad="38100" dist="12700" dir="2700000" algn="tl">
                    <a:srgbClr val="000000">
                      <a:alpha val="43137"/>
                    </a:srgbClr>
                  </a:outerShdw>
                </a:effectLst>
              </a:endParaRPr>
            </a:p>
          </p:txBody>
        </p:sp>
        <p:sp>
          <p:nvSpPr>
            <p:cNvPr id="34" name="Rounded Rectangle 33"/>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Tree>
    <p:extLst>
      <p:ext uri="{BB962C8B-B14F-4D97-AF65-F5344CB8AC3E}">
        <p14:creationId xmlns:p14="http://schemas.microsoft.com/office/powerpoint/2010/main" val="4291794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54" name="Rectangle 53"/>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Tags</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3118803"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http://myblog.com/admin/tags</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a:solidFill>
            <a:srgbClr val="DAA600"/>
          </a:solidFill>
          <a:ln>
            <a:solidFill>
              <a:schemeClr val="tx1"/>
            </a:solidFill>
          </a:ln>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17" name="Rounded Rectangle 16"/>
          <p:cNvSpPr/>
          <p:nvPr/>
        </p:nvSpPr>
        <p:spPr>
          <a:xfrm>
            <a:off x="6519311" y="1458536"/>
            <a:ext cx="3911593"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Tags  </a:t>
            </a:r>
            <a:r>
              <a:rPr lang="en-US" b="1" dirty="0">
                <a:ln>
                  <a:solidFill>
                    <a:srgbClr val="649B3F"/>
                  </a:solidFill>
                </a:ln>
                <a:solidFill>
                  <a:schemeClr val="accent6">
                    <a:lumMod val="20000"/>
                    <a:lumOff val="80000"/>
                  </a:schemeClr>
                </a:solidFill>
                <a:effectLst>
                  <a:glow rad="12700">
                    <a:schemeClr val="bg1">
                      <a:alpha val="30000"/>
                    </a:schemeClr>
                  </a:glow>
                </a:effectLst>
              </a:rPr>
              <a:t>▲</a:t>
            </a:r>
            <a:endParaRPr lang="bg-BG" b="1" dirty="0">
              <a:solidFill>
                <a:schemeClr val="tx1"/>
              </a:solidFill>
            </a:endParaRPr>
          </a:p>
        </p:txBody>
      </p:sp>
      <p:sp>
        <p:nvSpPr>
          <p:cNvPr id="18" name="Rounded Rectangle 17"/>
          <p:cNvSpPr/>
          <p:nvPr/>
        </p:nvSpPr>
        <p:spPr>
          <a:xfrm>
            <a:off x="6519312" y="1865441"/>
            <a:ext cx="3911593"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Cars</a:t>
            </a:r>
          </a:p>
        </p:txBody>
      </p:sp>
      <p:sp>
        <p:nvSpPr>
          <p:cNvPr id="19" name="Rounded Rectangle 18"/>
          <p:cNvSpPr/>
          <p:nvPr/>
        </p:nvSpPr>
        <p:spPr>
          <a:xfrm>
            <a:off x="6519312" y="2272346"/>
            <a:ext cx="3911593"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Electonics</a:t>
            </a:r>
          </a:p>
        </p:txBody>
      </p:sp>
      <p:sp>
        <p:nvSpPr>
          <p:cNvPr id="20" name="Rounded Rectangle 19"/>
          <p:cNvSpPr/>
          <p:nvPr/>
        </p:nvSpPr>
        <p:spPr>
          <a:xfrm>
            <a:off x="6519312" y="2679248"/>
            <a:ext cx="3911593"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Jobs</a:t>
            </a:r>
          </a:p>
        </p:txBody>
      </p:sp>
      <p:sp>
        <p:nvSpPr>
          <p:cNvPr id="21" name="Rounded Rectangle 20"/>
          <p:cNvSpPr/>
          <p:nvPr/>
        </p:nvSpPr>
        <p:spPr>
          <a:xfrm>
            <a:off x="6519312" y="3086148"/>
            <a:ext cx="3911593"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Properties</a:t>
            </a:r>
          </a:p>
        </p:txBody>
      </p:sp>
      <p:sp>
        <p:nvSpPr>
          <p:cNvPr id="22" name="Rounded Rectangle 21"/>
          <p:cNvSpPr/>
          <p:nvPr/>
        </p:nvSpPr>
        <p:spPr>
          <a:xfrm>
            <a:off x="6519312" y="3506696"/>
            <a:ext cx="3911593"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Others</a:t>
            </a:r>
          </a:p>
        </p:txBody>
      </p:sp>
      <p:sp>
        <p:nvSpPr>
          <p:cNvPr id="23" name="Rounded Rectangle 22"/>
          <p:cNvSpPr/>
          <p:nvPr/>
        </p:nvSpPr>
        <p:spPr>
          <a:xfrm>
            <a:off x="10488960" y="1458535"/>
            <a:ext cx="15820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Action</a:t>
            </a:r>
            <a:endParaRPr lang="bg-BG" b="1" dirty="0">
              <a:solidFill>
                <a:schemeClr val="tx1"/>
              </a:solidFill>
            </a:endParaRPr>
          </a:p>
        </p:txBody>
      </p:sp>
      <p:sp>
        <p:nvSpPr>
          <p:cNvPr id="27" name="Rounded Rectangle 26"/>
          <p:cNvSpPr/>
          <p:nvPr/>
        </p:nvSpPr>
        <p:spPr>
          <a:xfrm>
            <a:off x="10488960" y="1865440"/>
            <a:ext cx="15820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28" name="Rounded Rectangle 27"/>
          <p:cNvSpPr/>
          <p:nvPr/>
        </p:nvSpPr>
        <p:spPr>
          <a:xfrm>
            <a:off x="10488960" y="2272345"/>
            <a:ext cx="15820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 </a:t>
            </a:r>
            <a:r>
              <a:rPr lang="en-US" dirty="0">
                <a:solidFill>
                  <a:schemeClr val="accent1">
                    <a:lumMod val="75000"/>
                  </a:schemeClr>
                </a:solidFill>
              </a:rPr>
              <a:t> </a:t>
            </a:r>
            <a:r>
              <a:rPr lang="en-US" u="dotted" dirty="0">
                <a:solidFill>
                  <a:schemeClr val="accent1">
                    <a:lumMod val="75000"/>
                  </a:schemeClr>
                </a:solidFill>
              </a:rPr>
              <a:t>Delete</a:t>
            </a:r>
            <a:endParaRPr lang="bg-BG" dirty="0">
              <a:solidFill>
                <a:schemeClr val="tx1"/>
              </a:solidFill>
            </a:endParaRPr>
          </a:p>
        </p:txBody>
      </p:sp>
      <p:sp>
        <p:nvSpPr>
          <p:cNvPr id="29" name="Rounded Rectangle 28"/>
          <p:cNvSpPr/>
          <p:nvPr/>
        </p:nvSpPr>
        <p:spPr>
          <a:xfrm>
            <a:off x="10488960" y="2679247"/>
            <a:ext cx="15820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30" name="Rounded Rectangle 29"/>
          <p:cNvSpPr/>
          <p:nvPr/>
        </p:nvSpPr>
        <p:spPr>
          <a:xfrm>
            <a:off x="10488960" y="3086147"/>
            <a:ext cx="15820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31" name="Rounded Rectangle 30"/>
          <p:cNvSpPr/>
          <p:nvPr/>
        </p:nvSpPr>
        <p:spPr>
          <a:xfrm>
            <a:off x="10488960" y="3506695"/>
            <a:ext cx="15820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grpSp>
        <p:nvGrpSpPr>
          <p:cNvPr id="32" name="Group 31"/>
          <p:cNvGrpSpPr/>
          <p:nvPr/>
        </p:nvGrpSpPr>
        <p:grpSpPr>
          <a:xfrm>
            <a:off x="6724827" y="4145819"/>
            <a:ext cx="4676168" cy="363104"/>
            <a:chOff x="3930803" y="6934455"/>
            <a:chExt cx="4676168" cy="363104"/>
          </a:xfrm>
        </p:grpSpPr>
        <p:sp>
          <p:nvSpPr>
            <p:cNvPr id="33" name="Rounded Rectangle 32"/>
            <p:cNvSpPr/>
            <p:nvPr/>
          </p:nvSpPr>
          <p:spPr>
            <a:xfrm>
              <a:off x="3930803" y="6937181"/>
              <a:ext cx="554932" cy="36037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First</a:t>
              </a:r>
              <a:endParaRPr lang="bg-BG" sz="1600" dirty="0">
                <a:solidFill>
                  <a:schemeClr val="tx1"/>
                </a:solidFill>
              </a:endParaRPr>
            </a:p>
          </p:txBody>
        </p:sp>
        <p:sp>
          <p:nvSpPr>
            <p:cNvPr id="34" name="Rounded Rectangle 33"/>
            <p:cNvSpPr/>
            <p:nvPr/>
          </p:nvSpPr>
          <p:spPr>
            <a:xfrm>
              <a:off x="4534646" y="6934455"/>
              <a:ext cx="893698"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Previous</a:t>
              </a:r>
              <a:endParaRPr lang="bg-BG" sz="1600" dirty="0">
                <a:solidFill>
                  <a:schemeClr val="tx1"/>
                </a:solidFill>
              </a:endParaRPr>
            </a:p>
          </p:txBody>
        </p:sp>
        <p:sp>
          <p:nvSpPr>
            <p:cNvPr id="35" name="Rounded Rectangle 34"/>
            <p:cNvSpPr/>
            <p:nvPr/>
          </p:nvSpPr>
          <p:spPr>
            <a:xfrm>
              <a:off x="5477255" y="6934455"/>
              <a:ext cx="350944" cy="363103"/>
            </a:xfrm>
            <a:prstGeom prst="roundRect">
              <a:avLst>
                <a:gd name="adj" fmla="val 0"/>
              </a:avLst>
            </a:prstGeom>
            <a:solidFill>
              <a:schemeClr val="accent6">
                <a:lumMod val="75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accent6">
                      <a:lumMod val="20000"/>
                      <a:lumOff val="80000"/>
                    </a:schemeClr>
                  </a:solidFill>
                </a:rPr>
                <a:t>1</a:t>
              </a:r>
              <a:endParaRPr lang="bg-BG" sz="1600" dirty="0">
                <a:solidFill>
                  <a:schemeClr val="accent6">
                    <a:lumMod val="20000"/>
                    <a:lumOff val="80000"/>
                  </a:schemeClr>
                </a:solidFill>
              </a:endParaRPr>
            </a:p>
          </p:txBody>
        </p:sp>
        <p:sp>
          <p:nvSpPr>
            <p:cNvPr id="40" name="Rounded Rectangle 39"/>
            <p:cNvSpPr/>
            <p:nvPr/>
          </p:nvSpPr>
          <p:spPr>
            <a:xfrm>
              <a:off x="5877110"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2</a:t>
              </a:r>
              <a:endParaRPr lang="bg-BG" sz="1600" dirty="0">
                <a:solidFill>
                  <a:schemeClr val="tx1"/>
                </a:solidFill>
              </a:endParaRPr>
            </a:p>
          </p:txBody>
        </p:sp>
        <p:sp>
          <p:nvSpPr>
            <p:cNvPr id="41" name="Rounded Rectangle 40"/>
            <p:cNvSpPr/>
            <p:nvPr/>
          </p:nvSpPr>
          <p:spPr>
            <a:xfrm>
              <a:off x="6264952"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3</a:t>
              </a:r>
              <a:endParaRPr lang="bg-BG" sz="1600" dirty="0">
                <a:solidFill>
                  <a:schemeClr val="tx1"/>
                </a:solidFill>
              </a:endParaRPr>
            </a:p>
          </p:txBody>
        </p:sp>
        <p:sp>
          <p:nvSpPr>
            <p:cNvPr id="42" name="Rounded Rectangle 41"/>
            <p:cNvSpPr/>
            <p:nvPr/>
          </p:nvSpPr>
          <p:spPr>
            <a:xfrm>
              <a:off x="6664807"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4</a:t>
              </a:r>
              <a:endParaRPr lang="bg-BG" sz="1600" dirty="0">
                <a:solidFill>
                  <a:schemeClr val="tx1"/>
                </a:solidFill>
              </a:endParaRPr>
            </a:p>
          </p:txBody>
        </p:sp>
        <p:sp>
          <p:nvSpPr>
            <p:cNvPr id="43" name="Rounded Rectangle 42"/>
            <p:cNvSpPr/>
            <p:nvPr/>
          </p:nvSpPr>
          <p:spPr>
            <a:xfrm>
              <a:off x="7057994"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5</a:t>
              </a:r>
              <a:endParaRPr lang="bg-BG" sz="1600" dirty="0">
                <a:solidFill>
                  <a:schemeClr val="tx1"/>
                </a:solidFill>
              </a:endParaRPr>
            </a:p>
          </p:txBody>
        </p:sp>
        <p:sp>
          <p:nvSpPr>
            <p:cNvPr id="44" name="Rounded Rectangle 43"/>
            <p:cNvSpPr/>
            <p:nvPr/>
          </p:nvSpPr>
          <p:spPr>
            <a:xfrm>
              <a:off x="7451180" y="6934455"/>
              <a:ext cx="589733"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Next</a:t>
              </a:r>
              <a:endParaRPr lang="bg-BG" sz="1600" dirty="0">
                <a:solidFill>
                  <a:schemeClr val="tx1"/>
                </a:solidFill>
              </a:endParaRPr>
            </a:p>
          </p:txBody>
        </p:sp>
        <p:sp>
          <p:nvSpPr>
            <p:cNvPr id="45" name="Rounded Rectangle 44"/>
            <p:cNvSpPr/>
            <p:nvPr/>
          </p:nvSpPr>
          <p:spPr>
            <a:xfrm>
              <a:off x="8090144" y="6934455"/>
              <a:ext cx="516827"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Last</a:t>
              </a:r>
              <a:endParaRPr lang="bg-BG" sz="1600" dirty="0">
                <a:solidFill>
                  <a:schemeClr val="tx1"/>
                </a:solidFill>
              </a:endParaRPr>
            </a:p>
          </p:txBody>
        </p:sp>
      </p:grpSp>
      <p:sp>
        <p:nvSpPr>
          <p:cNvPr id="47" name="Rounded Rectangle 46"/>
          <p:cNvSpPr/>
          <p:nvPr/>
        </p:nvSpPr>
        <p:spPr>
          <a:xfrm>
            <a:off x="5890795" y="1458535"/>
            <a:ext cx="5704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Id</a:t>
            </a:r>
            <a:endParaRPr lang="bg-BG" b="1" dirty="0">
              <a:solidFill>
                <a:schemeClr val="tx1"/>
              </a:solidFill>
            </a:endParaRPr>
          </a:p>
        </p:txBody>
      </p:sp>
      <p:sp>
        <p:nvSpPr>
          <p:cNvPr id="48" name="Rounded Rectangle 47"/>
          <p:cNvSpPr/>
          <p:nvPr/>
        </p:nvSpPr>
        <p:spPr>
          <a:xfrm>
            <a:off x="5890796" y="1865440"/>
            <a:ext cx="5704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1</a:t>
            </a:r>
          </a:p>
        </p:txBody>
      </p:sp>
      <p:sp>
        <p:nvSpPr>
          <p:cNvPr id="49" name="Rounded Rectangle 48"/>
          <p:cNvSpPr/>
          <p:nvPr/>
        </p:nvSpPr>
        <p:spPr>
          <a:xfrm>
            <a:off x="5890796" y="2272345"/>
            <a:ext cx="5704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2</a:t>
            </a:r>
          </a:p>
        </p:txBody>
      </p:sp>
      <p:sp>
        <p:nvSpPr>
          <p:cNvPr id="50" name="Rounded Rectangle 49"/>
          <p:cNvSpPr/>
          <p:nvPr/>
        </p:nvSpPr>
        <p:spPr>
          <a:xfrm>
            <a:off x="5890796" y="2679247"/>
            <a:ext cx="5704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4</a:t>
            </a:r>
          </a:p>
        </p:txBody>
      </p:sp>
      <p:sp>
        <p:nvSpPr>
          <p:cNvPr id="51" name="Rounded Rectangle 50"/>
          <p:cNvSpPr/>
          <p:nvPr/>
        </p:nvSpPr>
        <p:spPr>
          <a:xfrm>
            <a:off x="5890796" y="3086147"/>
            <a:ext cx="5704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3</a:t>
            </a:r>
          </a:p>
        </p:txBody>
      </p:sp>
      <p:sp>
        <p:nvSpPr>
          <p:cNvPr id="52" name="Rounded Rectangle 51"/>
          <p:cNvSpPr/>
          <p:nvPr/>
        </p:nvSpPr>
        <p:spPr>
          <a:xfrm>
            <a:off x="5890796" y="3506695"/>
            <a:ext cx="5704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11</a:t>
            </a:r>
          </a:p>
        </p:txBody>
      </p:sp>
    </p:spTree>
    <p:extLst>
      <p:ext uri="{BB962C8B-B14F-4D97-AF65-F5344CB8AC3E}">
        <p14:creationId xmlns:p14="http://schemas.microsoft.com/office/powerpoint/2010/main" val="324667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Tag</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sp>
        <p:nvSpPr>
          <p:cNvPr id="104" name="Rounded Rectangle 103"/>
          <p:cNvSpPr/>
          <p:nvPr/>
        </p:nvSpPr>
        <p:spPr>
          <a:xfrm>
            <a:off x="249649" y="908467"/>
            <a:ext cx="2328451" cy="439505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3895297"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http://myblog.com/admin/tags/18/edit</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a:solidFill>
            <a:srgbClr val="DAA600"/>
          </a:solidFill>
          <a:ln>
            <a:solidFill>
              <a:schemeClr val="tx1"/>
            </a:solidFill>
          </a:ln>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46" name="Rounded Rectangle 45"/>
          <p:cNvSpPr/>
          <p:nvPr/>
        </p:nvSpPr>
        <p:spPr>
          <a:xfrm>
            <a:off x="6911005" y="1655677"/>
            <a:ext cx="4175582" cy="2853607"/>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53" name="Straight Connector 52"/>
          <p:cNvCxnSpPr/>
          <p:nvPr/>
        </p:nvCxnSpPr>
        <p:spPr>
          <a:xfrm>
            <a:off x="7270163" y="232526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54" name="TextBox 53"/>
          <p:cNvSpPr txBox="1"/>
          <p:nvPr/>
        </p:nvSpPr>
        <p:spPr>
          <a:xfrm>
            <a:off x="7126148" y="1791603"/>
            <a:ext cx="3744416" cy="461665"/>
          </a:xfrm>
          <a:prstGeom prst="rect">
            <a:avLst/>
          </a:prstGeom>
          <a:noFill/>
        </p:spPr>
        <p:txBody>
          <a:bodyPr wrap="square" rtlCol="0">
            <a:spAutoFit/>
          </a:bodyPr>
          <a:lstStyle/>
          <a:p>
            <a:pPr algn="ctr"/>
            <a:r>
              <a:rPr lang="en-US" sz="2400" b="1" dirty="0"/>
              <a:t>Edit Tag</a:t>
            </a:r>
            <a:endParaRPr lang="bg-BG" b="1" dirty="0"/>
          </a:p>
        </p:txBody>
      </p:sp>
      <p:sp>
        <p:nvSpPr>
          <p:cNvPr id="55" name="Rectangle 54"/>
          <p:cNvSpPr/>
          <p:nvPr/>
        </p:nvSpPr>
        <p:spPr>
          <a:xfrm>
            <a:off x="7270163" y="2975868"/>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Cars</a:t>
            </a:r>
          </a:p>
        </p:txBody>
      </p:sp>
      <p:sp>
        <p:nvSpPr>
          <p:cNvPr id="56" name="TextBox 55"/>
          <p:cNvSpPr txBox="1"/>
          <p:nvPr/>
        </p:nvSpPr>
        <p:spPr>
          <a:xfrm>
            <a:off x="7198155" y="2530061"/>
            <a:ext cx="3528392" cy="369332"/>
          </a:xfrm>
          <a:prstGeom prst="rect">
            <a:avLst/>
          </a:prstGeom>
          <a:noFill/>
        </p:spPr>
        <p:txBody>
          <a:bodyPr wrap="square" rtlCol="0">
            <a:spAutoFit/>
          </a:bodyPr>
          <a:lstStyle/>
          <a:p>
            <a:r>
              <a:rPr lang="en-US" dirty="0"/>
              <a:t>Tag:</a:t>
            </a:r>
            <a:endParaRPr lang="bg-BG" dirty="0"/>
          </a:p>
        </p:txBody>
      </p:sp>
      <p:sp>
        <p:nvSpPr>
          <p:cNvPr id="57" name="Rounded Rectangle 56"/>
          <p:cNvSpPr/>
          <p:nvPr/>
        </p:nvSpPr>
        <p:spPr>
          <a:xfrm>
            <a:off x="7400806" y="3725751"/>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Edit</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58" name="Rounded Rectangle 57"/>
          <p:cNvSpPr/>
          <p:nvPr/>
        </p:nvSpPr>
        <p:spPr>
          <a:xfrm>
            <a:off x="9200123" y="3725751"/>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grpSp>
        <p:nvGrpSpPr>
          <p:cNvPr id="59" name="Group 58"/>
          <p:cNvGrpSpPr/>
          <p:nvPr/>
        </p:nvGrpSpPr>
        <p:grpSpPr>
          <a:xfrm>
            <a:off x="4623900" y="989523"/>
            <a:ext cx="8842869" cy="503099"/>
            <a:chOff x="4068727" y="869777"/>
            <a:chExt cx="8842869" cy="503099"/>
          </a:xfrm>
        </p:grpSpPr>
        <p:sp>
          <p:nvSpPr>
            <p:cNvPr id="60" name="Rounded Rectangle 59"/>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Tag Edited.</a:t>
              </a:r>
              <a:endParaRPr lang="bg-BG" dirty="0">
                <a:solidFill>
                  <a:schemeClr val="bg1"/>
                </a:solidFill>
                <a:effectLst>
                  <a:outerShdw blurRad="38100" dist="12700" dir="2700000" algn="tl">
                    <a:srgbClr val="000000">
                      <a:alpha val="43137"/>
                    </a:srgbClr>
                  </a:outerShdw>
                </a:effectLst>
              </a:endParaRPr>
            </a:p>
          </p:txBody>
        </p:sp>
        <p:sp>
          <p:nvSpPr>
            <p:cNvPr id="61" name="Rounded Rectangle 60"/>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Tree>
    <p:extLst>
      <p:ext uri="{BB962C8B-B14F-4D97-AF65-F5344CB8AC3E}">
        <p14:creationId xmlns:p14="http://schemas.microsoft.com/office/powerpoint/2010/main" val="1130868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42" name="Rectangle 41"/>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Delete Tag</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4126579"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http://myblog.com/admin/tags/18/delete</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a:solidFill>
            <a:srgbClr val="DAA600"/>
          </a:solidFill>
          <a:ln>
            <a:solidFill>
              <a:schemeClr val="tx1"/>
            </a:solidFill>
          </a:ln>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8075" y="4696467"/>
            <a:ext cx="1811598" cy="369332"/>
          </a:xfrm>
          <a:prstGeom prst="rect">
            <a:avLst/>
          </a:prstGeom>
        </p:spPr>
        <p:txBody>
          <a:bodyPr wrap="square" anchor="ctr" anchorCtr="0">
            <a:spAutoFit/>
          </a:bodyPr>
          <a:lstStyle/>
          <a:p>
            <a:r>
              <a:rPr lang="en-US" dirty="0"/>
              <a:t>Edit Users</a:t>
            </a:r>
          </a:p>
        </p:txBody>
      </p:sp>
      <p:sp>
        <p:nvSpPr>
          <p:cNvPr id="27" name="Rounded Rectangle 26"/>
          <p:cNvSpPr/>
          <p:nvPr/>
        </p:nvSpPr>
        <p:spPr>
          <a:xfrm>
            <a:off x="6939596" y="1639400"/>
            <a:ext cx="4175582" cy="2869884"/>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28" name="Straight Connector 27"/>
          <p:cNvCxnSpPr/>
          <p:nvPr/>
        </p:nvCxnSpPr>
        <p:spPr>
          <a:xfrm>
            <a:off x="7298754" y="2308994"/>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29" name="TextBox 28"/>
          <p:cNvSpPr txBox="1"/>
          <p:nvPr/>
        </p:nvSpPr>
        <p:spPr>
          <a:xfrm>
            <a:off x="7154739" y="1775328"/>
            <a:ext cx="3744416" cy="461665"/>
          </a:xfrm>
          <a:prstGeom prst="rect">
            <a:avLst/>
          </a:prstGeom>
          <a:noFill/>
        </p:spPr>
        <p:txBody>
          <a:bodyPr wrap="square" rtlCol="0">
            <a:spAutoFit/>
          </a:bodyPr>
          <a:lstStyle/>
          <a:p>
            <a:pPr algn="ctr"/>
            <a:r>
              <a:rPr lang="en-US" sz="2400" b="1" dirty="0"/>
              <a:t>Confirm Deleting Tag?</a:t>
            </a:r>
            <a:endParaRPr lang="bg-BG" b="1" dirty="0"/>
          </a:p>
        </p:txBody>
      </p:sp>
      <p:sp>
        <p:nvSpPr>
          <p:cNvPr id="30" name="Rounded Rectangle 29"/>
          <p:cNvSpPr/>
          <p:nvPr/>
        </p:nvSpPr>
        <p:spPr>
          <a:xfrm>
            <a:off x="7421849" y="370817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Delete</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31" name="Rectangle 30"/>
          <p:cNvSpPr/>
          <p:nvPr/>
        </p:nvSpPr>
        <p:spPr>
          <a:xfrm>
            <a:off x="7298754" y="2936710"/>
            <a:ext cx="3456384"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Properties</a:t>
            </a:r>
          </a:p>
        </p:txBody>
      </p:sp>
      <p:sp>
        <p:nvSpPr>
          <p:cNvPr id="32" name="TextBox 31"/>
          <p:cNvSpPr txBox="1"/>
          <p:nvPr/>
        </p:nvSpPr>
        <p:spPr>
          <a:xfrm>
            <a:off x="7226746" y="2513786"/>
            <a:ext cx="3528392" cy="369332"/>
          </a:xfrm>
          <a:prstGeom prst="rect">
            <a:avLst/>
          </a:prstGeom>
          <a:noFill/>
        </p:spPr>
        <p:txBody>
          <a:bodyPr wrap="square" rtlCol="0">
            <a:spAutoFit/>
          </a:bodyPr>
          <a:lstStyle/>
          <a:p>
            <a:r>
              <a:rPr lang="en-US" dirty="0"/>
              <a:t>Tag:</a:t>
            </a:r>
            <a:endParaRPr lang="bg-BG" dirty="0"/>
          </a:p>
        </p:txBody>
      </p:sp>
      <p:sp>
        <p:nvSpPr>
          <p:cNvPr id="33" name="Rounded Rectangle 32"/>
          <p:cNvSpPr/>
          <p:nvPr/>
        </p:nvSpPr>
        <p:spPr>
          <a:xfrm>
            <a:off x="9221168" y="370817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grpSp>
        <p:nvGrpSpPr>
          <p:cNvPr id="34" name="Group 33"/>
          <p:cNvGrpSpPr/>
          <p:nvPr/>
        </p:nvGrpSpPr>
        <p:grpSpPr>
          <a:xfrm>
            <a:off x="4623900" y="989523"/>
            <a:ext cx="8842869" cy="503099"/>
            <a:chOff x="4068727" y="869777"/>
            <a:chExt cx="8842869" cy="503099"/>
          </a:xfrm>
        </p:grpSpPr>
        <p:sp>
          <p:nvSpPr>
            <p:cNvPr id="35" name="Rounded Rectangle 34"/>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Tag Deleted.</a:t>
              </a:r>
              <a:endParaRPr lang="bg-BG" dirty="0">
                <a:solidFill>
                  <a:schemeClr val="bg1"/>
                </a:solidFill>
                <a:effectLst>
                  <a:outerShdw blurRad="38100" dist="12700" dir="2700000" algn="tl">
                    <a:srgbClr val="000000">
                      <a:alpha val="43137"/>
                    </a:srgbClr>
                  </a:outerShdw>
                </a:effectLst>
              </a:endParaRPr>
            </a:p>
          </p:txBody>
        </p:sp>
        <p:sp>
          <p:nvSpPr>
            <p:cNvPr id="40" name="Rounded Rectangle 39"/>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Tree>
    <p:extLst>
      <p:ext uri="{BB962C8B-B14F-4D97-AF65-F5344CB8AC3E}">
        <p14:creationId xmlns:p14="http://schemas.microsoft.com/office/powerpoint/2010/main" val="1966068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67" name="Rectangle 66"/>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Users</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3228256"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http://myblog.com/admin/users</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a:noFill/>
          <a:ln>
            <a:noFill/>
          </a:ln>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8075" y="4696467"/>
            <a:ext cx="1811598" cy="369332"/>
          </a:xfrm>
          <a:prstGeom prst="rect">
            <a:avLst/>
          </a:prstGeom>
          <a:solidFill>
            <a:srgbClr val="DAA600"/>
          </a:solidFill>
          <a:ln>
            <a:solidFill>
              <a:srgbClr val="002060"/>
            </a:solidFill>
          </a:ln>
        </p:spPr>
        <p:txBody>
          <a:bodyPr wrap="square" anchor="ctr" anchorCtr="0">
            <a:spAutoFit/>
          </a:bodyPr>
          <a:lstStyle/>
          <a:p>
            <a:r>
              <a:rPr lang="en-US" dirty="0"/>
              <a:t>Edit Users</a:t>
            </a:r>
          </a:p>
        </p:txBody>
      </p:sp>
      <p:sp>
        <p:nvSpPr>
          <p:cNvPr id="30" name="Rounded Rectangle 29"/>
          <p:cNvSpPr/>
          <p:nvPr/>
        </p:nvSpPr>
        <p:spPr>
          <a:xfrm>
            <a:off x="6519311" y="1458536"/>
            <a:ext cx="3911593"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Users </a:t>
            </a:r>
            <a:endParaRPr lang="bg-BG" b="1" dirty="0">
              <a:solidFill>
                <a:schemeClr val="tx1"/>
              </a:solidFill>
            </a:endParaRPr>
          </a:p>
        </p:txBody>
      </p:sp>
      <p:sp>
        <p:nvSpPr>
          <p:cNvPr id="31" name="Rounded Rectangle 30"/>
          <p:cNvSpPr/>
          <p:nvPr/>
        </p:nvSpPr>
        <p:spPr>
          <a:xfrm>
            <a:off x="6519312" y="1865441"/>
            <a:ext cx="3911593"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Administrator</a:t>
            </a:r>
          </a:p>
        </p:txBody>
      </p:sp>
      <p:sp>
        <p:nvSpPr>
          <p:cNvPr id="32" name="Rounded Rectangle 31"/>
          <p:cNvSpPr/>
          <p:nvPr/>
        </p:nvSpPr>
        <p:spPr>
          <a:xfrm>
            <a:off x="6519312" y="2272346"/>
            <a:ext cx="3911593"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Victor Wilson</a:t>
            </a:r>
          </a:p>
        </p:txBody>
      </p:sp>
      <p:sp>
        <p:nvSpPr>
          <p:cNvPr id="33" name="Rounded Rectangle 32"/>
          <p:cNvSpPr/>
          <p:nvPr/>
        </p:nvSpPr>
        <p:spPr>
          <a:xfrm>
            <a:off x="6519312" y="2679248"/>
            <a:ext cx="3911593"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Steve Smith</a:t>
            </a:r>
          </a:p>
        </p:txBody>
      </p:sp>
      <p:sp>
        <p:nvSpPr>
          <p:cNvPr id="34" name="Rounded Rectangle 33"/>
          <p:cNvSpPr/>
          <p:nvPr/>
        </p:nvSpPr>
        <p:spPr>
          <a:xfrm>
            <a:off x="6519312" y="3086148"/>
            <a:ext cx="3911593"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Peter Griggs</a:t>
            </a:r>
          </a:p>
        </p:txBody>
      </p:sp>
      <p:sp>
        <p:nvSpPr>
          <p:cNvPr id="35" name="Rounded Rectangle 34"/>
          <p:cNvSpPr/>
          <p:nvPr/>
        </p:nvSpPr>
        <p:spPr>
          <a:xfrm>
            <a:off x="6519312" y="3506696"/>
            <a:ext cx="3911593"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Maria Steward</a:t>
            </a:r>
          </a:p>
        </p:txBody>
      </p:sp>
      <p:sp>
        <p:nvSpPr>
          <p:cNvPr id="40" name="Rounded Rectangle 39"/>
          <p:cNvSpPr/>
          <p:nvPr/>
        </p:nvSpPr>
        <p:spPr>
          <a:xfrm>
            <a:off x="10488960" y="1458535"/>
            <a:ext cx="15820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Action</a:t>
            </a:r>
            <a:endParaRPr lang="bg-BG" b="1" dirty="0">
              <a:solidFill>
                <a:schemeClr val="tx1"/>
              </a:solidFill>
            </a:endParaRPr>
          </a:p>
        </p:txBody>
      </p:sp>
      <p:sp>
        <p:nvSpPr>
          <p:cNvPr id="41" name="Rounded Rectangle 40"/>
          <p:cNvSpPr/>
          <p:nvPr/>
        </p:nvSpPr>
        <p:spPr>
          <a:xfrm>
            <a:off x="10488960" y="1865440"/>
            <a:ext cx="15820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42" name="Rounded Rectangle 41"/>
          <p:cNvSpPr/>
          <p:nvPr/>
        </p:nvSpPr>
        <p:spPr>
          <a:xfrm>
            <a:off x="10488960" y="2272345"/>
            <a:ext cx="15820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 </a:t>
            </a:r>
            <a:r>
              <a:rPr lang="en-US" dirty="0">
                <a:solidFill>
                  <a:schemeClr val="accent1">
                    <a:lumMod val="75000"/>
                  </a:schemeClr>
                </a:solidFill>
              </a:rPr>
              <a:t> </a:t>
            </a:r>
            <a:r>
              <a:rPr lang="en-US" u="dotted" dirty="0">
                <a:solidFill>
                  <a:schemeClr val="accent1">
                    <a:lumMod val="75000"/>
                  </a:schemeClr>
                </a:solidFill>
              </a:rPr>
              <a:t>Delete</a:t>
            </a:r>
            <a:endParaRPr lang="bg-BG" dirty="0">
              <a:solidFill>
                <a:schemeClr val="tx1"/>
              </a:solidFill>
            </a:endParaRPr>
          </a:p>
        </p:txBody>
      </p:sp>
      <p:sp>
        <p:nvSpPr>
          <p:cNvPr id="43" name="Rounded Rectangle 42"/>
          <p:cNvSpPr/>
          <p:nvPr/>
        </p:nvSpPr>
        <p:spPr>
          <a:xfrm>
            <a:off x="10488960" y="2679247"/>
            <a:ext cx="15820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44" name="Rounded Rectangle 43"/>
          <p:cNvSpPr/>
          <p:nvPr/>
        </p:nvSpPr>
        <p:spPr>
          <a:xfrm>
            <a:off x="10488960" y="3086147"/>
            <a:ext cx="15820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sp>
        <p:nvSpPr>
          <p:cNvPr id="45" name="Rounded Rectangle 44"/>
          <p:cNvSpPr/>
          <p:nvPr/>
        </p:nvSpPr>
        <p:spPr>
          <a:xfrm>
            <a:off x="10488960" y="3506695"/>
            <a:ext cx="15820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spcBef>
                <a:spcPts val="300"/>
              </a:spcBef>
              <a:spcAft>
                <a:spcPts val="300"/>
              </a:spcAft>
            </a:pPr>
            <a:r>
              <a:rPr lang="en-US" u="dotted" dirty="0">
                <a:solidFill>
                  <a:schemeClr val="accent1">
                    <a:lumMod val="75000"/>
                  </a:schemeClr>
                </a:solidFill>
              </a:rPr>
              <a:t>Edit</a:t>
            </a:r>
            <a:r>
              <a:rPr lang="en-US" dirty="0">
                <a:solidFill>
                  <a:schemeClr val="accent1">
                    <a:lumMod val="75000"/>
                  </a:schemeClr>
                </a:solidFill>
              </a:rPr>
              <a:t>  </a:t>
            </a:r>
            <a:r>
              <a:rPr lang="en-US" u="dotted" dirty="0">
                <a:solidFill>
                  <a:schemeClr val="accent1">
                    <a:lumMod val="75000"/>
                  </a:schemeClr>
                </a:solidFill>
              </a:rPr>
              <a:t>Delete</a:t>
            </a:r>
          </a:p>
        </p:txBody>
      </p:sp>
      <p:grpSp>
        <p:nvGrpSpPr>
          <p:cNvPr id="46" name="Group 45"/>
          <p:cNvGrpSpPr/>
          <p:nvPr/>
        </p:nvGrpSpPr>
        <p:grpSpPr>
          <a:xfrm>
            <a:off x="6724827" y="4145819"/>
            <a:ext cx="4676168" cy="363104"/>
            <a:chOff x="3930803" y="6934455"/>
            <a:chExt cx="4676168" cy="363104"/>
          </a:xfrm>
        </p:grpSpPr>
        <p:sp>
          <p:nvSpPr>
            <p:cNvPr id="47" name="Rounded Rectangle 46"/>
            <p:cNvSpPr/>
            <p:nvPr/>
          </p:nvSpPr>
          <p:spPr>
            <a:xfrm>
              <a:off x="3930803" y="6937181"/>
              <a:ext cx="554932" cy="36037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First</a:t>
              </a:r>
              <a:endParaRPr lang="bg-BG" sz="1600" dirty="0">
                <a:solidFill>
                  <a:schemeClr val="tx1"/>
                </a:solidFill>
              </a:endParaRPr>
            </a:p>
          </p:txBody>
        </p:sp>
        <p:sp>
          <p:nvSpPr>
            <p:cNvPr id="48" name="Rounded Rectangle 47"/>
            <p:cNvSpPr/>
            <p:nvPr/>
          </p:nvSpPr>
          <p:spPr>
            <a:xfrm>
              <a:off x="4534646" y="6934455"/>
              <a:ext cx="893698"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Previous</a:t>
              </a:r>
              <a:endParaRPr lang="bg-BG" sz="1600" dirty="0">
                <a:solidFill>
                  <a:schemeClr val="tx1"/>
                </a:solidFill>
              </a:endParaRPr>
            </a:p>
          </p:txBody>
        </p:sp>
        <p:sp>
          <p:nvSpPr>
            <p:cNvPr id="49" name="Rounded Rectangle 48"/>
            <p:cNvSpPr/>
            <p:nvPr/>
          </p:nvSpPr>
          <p:spPr>
            <a:xfrm>
              <a:off x="5477255" y="6934455"/>
              <a:ext cx="350944" cy="363103"/>
            </a:xfrm>
            <a:prstGeom prst="roundRect">
              <a:avLst>
                <a:gd name="adj" fmla="val 0"/>
              </a:avLst>
            </a:prstGeom>
            <a:solidFill>
              <a:schemeClr val="accent6">
                <a:lumMod val="75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accent6">
                      <a:lumMod val="20000"/>
                      <a:lumOff val="80000"/>
                    </a:schemeClr>
                  </a:solidFill>
                </a:rPr>
                <a:t>1</a:t>
              </a:r>
              <a:endParaRPr lang="bg-BG" sz="1600" dirty="0">
                <a:solidFill>
                  <a:schemeClr val="accent6">
                    <a:lumMod val="20000"/>
                    <a:lumOff val="80000"/>
                  </a:schemeClr>
                </a:solidFill>
              </a:endParaRPr>
            </a:p>
          </p:txBody>
        </p:sp>
        <p:sp>
          <p:nvSpPr>
            <p:cNvPr id="50" name="Rounded Rectangle 49"/>
            <p:cNvSpPr/>
            <p:nvPr/>
          </p:nvSpPr>
          <p:spPr>
            <a:xfrm>
              <a:off x="5877110"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2</a:t>
              </a:r>
              <a:endParaRPr lang="bg-BG" sz="1600" dirty="0">
                <a:solidFill>
                  <a:schemeClr val="tx1"/>
                </a:solidFill>
              </a:endParaRPr>
            </a:p>
          </p:txBody>
        </p:sp>
        <p:sp>
          <p:nvSpPr>
            <p:cNvPr id="51" name="Rounded Rectangle 50"/>
            <p:cNvSpPr/>
            <p:nvPr/>
          </p:nvSpPr>
          <p:spPr>
            <a:xfrm>
              <a:off x="6264952"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3</a:t>
              </a:r>
              <a:endParaRPr lang="bg-BG" sz="1600" dirty="0">
                <a:solidFill>
                  <a:schemeClr val="tx1"/>
                </a:solidFill>
              </a:endParaRPr>
            </a:p>
          </p:txBody>
        </p:sp>
        <p:sp>
          <p:nvSpPr>
            <p:cNvPr id="52" name="Rounded Rectangle 51"/>
            <p:cNvSpPr/>
            <p:nvPr/>
          </p:nvSpPr>
          <p:spPr>
            <a:xfrm>
              <a:off x="6664807"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4</a:t>
              </a:r>
              <a:endParaRPr lang="bg-BG" sz="1600" dirty="0">
                <a:solidFill>
                  <a:schemeClr val="tx1"/>
                </a:solidFill>
              </a:endParaRPr>
            </a:p>
          </p:txBody>
        </p:sp>
        <p:sp>
          <p:nvSpPr>
            <p:cNvPr id="53" name="Rounded Rectangle 52"/>
            <p:cNvSpPr/>
            <p:nvPr/>
          </p:nvSpPr>
          <p:spPr>
            <a:xfrm>
              <a:off x="7057994"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5</a:t>
              </a:r>
              <a:endParaRPr lang="bg-BG" sz="1600" dirty="0">
                <a:solidFill>
                  <a:schemeClr val="tx1"/>
                </a:solidFill>
              </a:endParaRPr>
            </a:p>
          </p:txBody>
        </p:sp>
        <p:sp>
          <p:nvSpPr>
            <p:cNvPr id="54" name="Rounded Rectangle 53"/>
            <p:cNvSpPr/>
            <p:nvPr/>
          </p:nvSpPr>
          <p:spPr>
            <a:xfrm>
              <a:off x="7451180" y="6934455"/>
              <a:ext cx="589733"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Next</a:t>
              </a:r>
              <a:endParaRPr lang="bg-BG" sz="1600" dirty="0">
                <a:solidFill>
                  <a:schemeClr val="tx1"/>
                </a:solidFill>
              </a:endParaRPr>
            </a:p>
          </p:txBody>
        </p:sp>
        <p:sp>
          <p:nvSpPr>
            <p:cNvPr id="55" name="Rounded Rectangle 54"/>
            <p:cNvSpPr/>
            <p:nvPr/>
          </p:nvSpPr>
          <p:spPr>
            <a:xfrm>
              <a:off x="8090144" y="6934455"/>
              <a:ext cx="516827"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Last</a:t>
              </a:r>
              <a:endParaRPr lang="bg-BG" sz="1600" dirty="0">
                <a:solidFill>
                  <a:schemeClr val="tx1"/>
                </a:solidFill>
              </a:endParaRPr>
            </a:p>
          </p:txBody>
        </p:sp>
      </p:grpSp>
      <p:sp>
        <p:nvSpPr>
          <p:cNvPr id="56" name="Rounded Rectangle 55"/>
          <p:cNvSpPr/>
          <p:nvPr/>
        </p:nvSpPr>
        <p:spPr>
          <a:xfrm>
            <a:off x="5890795" y="1458535"/>
            <a:ext cx="5704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b="1" dirty="0">
                <a:solidFill>
                  <a:schemeClr val="tx1"/>
                </a:solidFill>
              </a:rPr>
              <a:t>Id</a:t>
            </a:r>
            <a:endParaRPr lang="bg-BG" b="1" dirty="0">
              <a:solidFill>
                <a:schemeClr val="tx1"/>
              </a:solidFill>
            </a:endParaRPr>
          </a:p>
        </p:txBody>
      </p:sp>
      <p:sp>
        <p:nvSpPr>
          <p:cNvPr id="57" name="Rounded Rectangle 56"/>
          <p:cNvSpPr/>
          <p:nvPr/>
        </p:nvSpPr>
        <p:spPr>
          <a:xfrm>
            <a:off x="5890796" y="1865440"/>
            <a:ext cx="5704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1</a:t>
            </a:r>
          </a:p>
        </p:txBody>
      </p:sp>
      <p:sp>
        <p:nvSpPr>
          <p:cNvPr id="58" name="Rounded Rectangle 57"/>
          <p:cNvSpPr/>
          <p:nvPr/>
        </p:nvSpPr>
        <p:spPr>
          <a:xfrm>
            <a:off x="5890796" y="2272345"/>
            <a:ext cx="5704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2</a:t>
            </a:r>
          </a:p>
        </p:txBody>
      </p:sp>
      <p:sp>
        <p:nvSpPr>
          <p:cNvPr id="59" name="Rounded Rectangle 58"/>
          <p:cNvSpPr/>
          <p:nvPr/>
        </p:nvSpPr>
        <p:spPr>
          <a:xfrm>
            <a:off x="5890796" y="2679247"/>
            <a:ext cx="5704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4</a:t>
            </a:r>
          </a:p>
        </p:txBody>
      </p:sp>
      <p:sp>
        <p:nvSpPr>
          <p:cNvPr id="60" name="Rounded Rectangle 59"/>
          <p:cNvSpPr/>
          <p:nvPr/>
        </p:nvSpPr>
        <p:spPr>
          <a:xfrm>
            <a:off x="5890796" y="3086147"/>
            <a:ext cx="570459" cy="365961"/>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3</a:t>
            </a:r>
          </a:p>
        </p:txBody>
      </p:sp>
      <p:sp>
        <p:nvSpPr>
          <p:cNvPr id="61" name="Rounded Rectangle 60"/>
          <p:cNvSpPr/>
          <p:nvPr/>
        </p:nvSpPr>
        <p:spPr>
          <a:xfrm>
            <a:off x="5890796" y="3506695"/>
            <a:ext cx="570459" cy="365961"/>
          </a:xfrm>
          <a:prstGeom prst="roundRect">
            <a:avLst>
              <a:gd name="adj" fmla="val 0"/>
            </a:avLst>
          </a:prstGeom>
          <a:solidFill>
            <a:schemeClr val="accent6">
              <a:lumMod val="40000"/>
              <a:lumOff val="6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spcBef>
                <a:spcPts val="300"/>
              </a:spcBef>
              <a:spcAft>
                <a:spcPts val="300"/>
              </a:spcAft>
            </a:pPr>
            <a:r>
              <a:rPr lang="en-US" noProof="1">
                <a:solidFill>
                  <a:schemeClr val="tx1"/>
                </a:solidFill>
              </a:rPr>
              <a:t>11</a:t>
            </a:r>
          </a:p>
        </p:txBody>
      </p:sp>
    </p:spTree>
    <p:extLst>
      <p:ext uri="{BB962C8B-B14F-4D97-AF65-F5344CB8AC3E}">
        <p14:creationId xmlns:p14="http://schemas.microsoft.com/office/powerpoint/2010/main" val="361240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52" name="Rectangle 51"/>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User</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4004751"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http://myblog.com/admin/users/23/edit</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a:noFill/>
          <a:ln>
            <a:noFill/>
          </a:ln>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8075" y="4696467"/>
            <a:ext cx="1811598" cy="369332"/>
          </a:xfrm>
          <a:prstGeom prst="rect">
            <a:avLst/>
          </a:prstGeom>
          <a:solidFill>
            <a:srgbClr val="DAA600"/>
          </a:solidFill>
          <a:ln>
            <a:solidFill>
              <a:srgbClr val="002060"/>
            </a:solidFill>
          </a:ln>
        </p:spPr>
        <p:txBody>
          <a:bodyPr wrap="square" anchor="ctr" anchorCtr="0">
            <a:spAutoFit/>
          </a:bodyPr>
          <a:lstStyle/>
          <a:p>
            <a:r>
              <a:rPr lang="en-US" dirty="0"/>
              <a:t>Edit Users</a:t>
            </a:r>
          </a:p>
        </p:txBody>
      </p:sp>
      <p:sp>
        <p:nvSpPr>
          <p:cNvPr id="17" name="Rounded Rectangle 16"/>
          <p:cNvSpPr/>
          <p:nvPr/>
        </p:nvSpPr>
        <p:spPr>
          <a:xfrm>
            <a:off x="4833407" y="97470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User profile successfully updated.</a:t>
            </a:r>
            <a:endParaRPr lang="bg-BG" dirty="0">
              <a:solidFill>
                <a:schemeClr val="bg1"/>
              </a:solidFill>
              <a:effectLst>
                <a:outerShdw blurRad="38100" dist="12700" dir="2700000" algn="tl">
                  <a:srgbClr val="000000">
                    <a:alpha val="43137"/>
                  </a:srgbClr>
                </a:outerShdw>
              </a:effectLst>
            </a:endParaRPr>
          </a:p>
        </p:txBody>
      </p:sp>
      <p:sp>
        <p:nvSpPr>
          <p:cNvPr id="18" name="Rounded Rectangle 17"/>
          <p:cNvSpPr/>
          <p:nvPr/>
        </p:nvSpPr>
        <p:spPr>
          <a:xfrm>
            <a:off x="13146461" y="97470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
        <p:nvSpPr>
          <p:cNvPr id="19" name="Rounded Rectangle 18"/>
          <p:cNvSpPr/>
          <p:nvPr/>
        </p:nvSpPr>
        <p:spPr>
          <a:xfrm>
            <a:off x="4833407" y="1842795"/>
            <a:ext cx="4175582" cy="4744347"/>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20" name="Straight Connector 19"/>
          <p:cNvCxnSpPr/>
          <p:nvPr/>
        </p:nvCxnSpPr>
        <p:spPr>
          <a:xfrm>
            <a:off x="5192565" y="2512387"/>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21" name="TextBox 20"/>
          <p:cNvSpPr txBox="1"/>
          <p:nvPr/>
        </p:nvSpPr>
        <p:spPr>
          <a:xfrm>
            <a:off x="5048550" y="1978720"/>
            <a:ext cx="3744416" cy="461665"/>
          </a:xfrm>
          <a:prstGeom prst="rect">
            <a:avLst/>
          </a:prstGeom>
          <a:noFill/>
        </p:spPr>
        <p:txBody>
          <a:bodyPr wrap="square" rtlCol="0">
            <a:spAutoFit/>
          </a:bodyPr>
          <a:lstStyle/>
          <a:p>
            <a:pPr algn="ctr"/>
            <a:r>
              <a:rPr lang="en-US" sz="2400" b="1" dirty="0"/>
              <a:t>Edit Profile</a:t>
            </a:r>
            <a:endParaRPr lang="bg-BG" b="1" dirty="0"/>
          </a:p>
        </p:txBody>
      </p:sp>
      <p:sp>
        <p:nvSpPr>
          <p:cNvPr id="22" name="Rectangle 21"/>
          <p:cNvSpPr/>
          <p:nvPr/>
        </p:nvSpPr>
        <p:spPr>
          <a:xfrm>
            <a:off x="5192565" y="4038530"/>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Maria Steward</a:t>
            </a:r>
          </a:p>
        </p:txBody>
      </p:sp>
      <p:sp>
        <p:nvSpPr>
          <p:cNvPr id="23" name="TextBox 22"/>
          <p:cNvSpPr txBox="1"/>
          <p:nvPr/>
        </p:nvSpPr>
        <p:spPr>
          <a:xfrm>
            <a:off x="5120557" y="3650779"/>
            <a:ext cx="3528392" cy="369332"/>
          </a:xfrm>
          <a:prstGeom prst="rect">
            <a:avLst/>
          </a:prstGeom>
          <a:noFill/>
        </p:spPr>
        <p:txBody>
          <a:bodyPr wrap="square" rtlCol="0">
            <a:spAutoFit/>
          </a:bodyPr>
          <a:lstStyle/>
          <a:p>
            <a:r>
              <a:rPr lang="en-US" dirty="0"/>
              <a:t>Name:</a:t>
            </a:r>
            <a:endParaRPr lang="bg-BG" dirty="0"/>
          </a:p>
        </p:txBody>
      </p:sp>
      <p:sp>
        <p:nvSpPr>
          <p:cNvPr id="27" name="Rounded Rectangle 26"/>
          <p:cNvSpPr/>
          <p:nvPr/>
        </p:nvSpPr>
        <p:spPr>
          <a:xfrm>
            <a:off x="5315660" y="5780804"/>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Update</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28" name="Rectangle 27"/>
          <p:cNvSpPr/>
          <p:nvPr/>
        </p:nvSpPr>
        <p:spPr>
          <a:xfrm>
            <a:off x="5192565" y="3104930"/>
            <a:ext cx="3456384" cy="468052"/>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b="1" noProof="1">
                <a:solidFill>
                  <a:schemeClr val="tx1">
                    <a:lumMod val="65000"/>
                    <a:lumOff val="35000"/>
                  </a:schemeClr>
                </a:solidFill>
              </a:rPr>
              <a:t>maria</a:t>
            </a:r>
          </a:p>
        </p:txBody>
      </p:sp>
      <p:sp>
        <p:nvSpPr>
          <p:cNvPr id="29" name="TextBox 28"/>
          <p:cNvSpPr txBox="1"/>
          <p:nvPr/>
        </p:nvSpPr>
        <p:spPr>
          <a:xfrm>
            <a:off x="5120557" y="2717179"/>
            <a:ext cx="3528392" cy="369332"/>
          </a:xfrm>
          <a:prstGeom prst="rect">
            <a:avLst/>
          </a:prstGeom>
          <a:noFill/>
        </p:spPr>
        <p:txBody>
          <a:bodyPr wrap="square" rtlCol="0">
            <a:spAutoFit/>
          </a:bodyPr>
          <a:lstStyle/>
          <a:p>
            <a:r>
              <a:rPr lang="en-US" dirty="0"/>
              <a:t>Username:</a:t>
            </a:r>
            <a:endParaRPr lang="bg-BG" dirty="0"/>
          </a:p>
        </p:txBody>
      </p:sp>
      <p:sp>
        <p:nvSpPr>
          <p:cNvPr id="32" name="TextBox 31"/>
          <p:cNvSpPr txBox="1"/>
          <p:nvPr/>
        </p:nvSpPr>
        <p:spPr>
          <a:xfrm>
            <a:off x="5120557" y="4593478"/>
            <a:ext cx="3528392" cy="369332"/>
          </a:xfrm>
          <a:prstGeom prst="rect">
            <a:avLst/>
          </a:prstGeom>
          <a:noFill/>
        </p:spPr>
        <p:txBody>
          <a:bodyPr wrap="square" rtlCol="0">
            <a:spAutoFit/>
          </a:bodyPr>
          <a:lstStyle/>
          <a:p>
            <a:r>
              <a:rPr lang="en-US" dirty="0"/>
              <a:t>Role:</a:t>
            </a:r>
            <a:endParaRPr lang="bg-BG" dirty="0"/>
          </a:p>
        </p:txBody>
      </p:sp>
      <p:sp>
        <p:nvSpPr>
          <p:cNvPr id="33" name="Rectangle 32"/>
          <p:cNvSpPr/>
          <p:nvPr/>
        </p:nvSpPr>
        <p:spPr>
          <a:xfrm>
            <a:off x="5192565" y="4973365"/>
            <a:ext cx="3456384" cy="468052"/>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chemeClr val="tx1"/>
                </a:solidFill>
              </a:rPr>
              <a:t>User</a:t>
            </a:r>
            <a:endParaRPr lang="bg-BG" b="1" dirty="0">
              <a:solidFill>
                <a:schemeClr val="tx1"/>
              </a:solidFill>
            </a:endParaRPr>
          </a:p>
        </p:txBody>
      </p:sp>
      <p:sp>
        <p:nvSpPr>
          <p:cNvPr id="34" name="Rounded Rectangle 33"/>
          <p:cNvSpPr/>
          <p:nvPr/>
        </p:nvSpPr>
        <p:spPr>
          <a:xfrm>
            <a:off x="8154278" y="4973365"/>
            <a:ext cx="494675" cy="468052"/>
          </a:xfrm>
          <a:prstGeom prst="roundRect">
            <a:avLst>
              <a:gd name="adj" fmla="val 3475"/>
            </a:avLst>
          </a:prstGeom>
          <a:solidFill>
            <a:srgbClr val="88A945"/>
          </a:solid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b="1" dirty="0">
                <a:solidFill>
                  <a:schemeClr val="accent6">
                    <a:lumMod val="20000"/>
                    <a:lumOff val="80000"/>
                  </a:schemeClr>
                </a:solidFill>
                <a:effectLst>
                  <a:glow rad="12700">
                    <a:schemeClr val="bg1">
                      <a:alpha val="30000"/>
                    </a:schemeClr>
                  </a:glow>
                </a:effectLst>
              </a:rPr>
              <a:t>▼</a:t>
            </a:r>
            <a:endParaRPr lang="bg-BG" sz="2200" b="1" dirty="0">
              <a:solidFill>
                <a:schemeClr val="accent6">
                  <a:lumMod val="20000"/>
                  <a:lumOff val="80000"/>
                </a:schemeClr>
              </a:solidFill>
              <a:effectLst>
                <a:glow rad="12700">
                  <a:schemeClr val="bg1">
                    <a:alpha val="30000"/>
                  </a:schemeClr>
                </a:glow>
              </a:effectLst>
            </a:endParaRPr>
          </a:p>
        </p:txBody>
      </p:sp>
      <p:sp>
        <p:nvSpPr>
          <p:cNvPr id="35" name="Rounded Rectangle 34"/>
          <p:cNvSpPr/>
          <p:nvPr/>
        </p:nvSpPr>
        <p:spPr>
          <a:xfrm>
            <a:off x="7114979" y="5780804"/>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40" name="Rounded Rectangle 39"/>
          <p:cNvSpPr/>
          <p:nvPr/>
        </p:nvSpPr>
        <p:spPr>
          <a:xfrm>
            <a:off x="9402477" y="1850532"/>
            <a:ext cx="4175582" cy="4736610"/>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41" name="Straight Connector 40"/>
          <p:cNvCxnSpPr/>
          <p:nvPr/>
        </p:nvCxnSpPr>
        <p:spPr>
          <a:xfrm>
            <a:off x="9761635" y="2520126"/>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42" name="TextBox 41"/>
          <p:cNvSpPr txBox="1"/>
          <p:nvPr/>
        </p:nvSpPr>
        <p:spPr>
          <a:xfrm>
            <a:off x="9617621" y="1986460"/>
            <a:ext cx="3744416" cy="461665"/>
          </a:xfrm>
          <a:prstGeom prst="rect">
            <a:avLst/>
          </a:prstGeom>
          <a:noFill/>
        </p:spPr>
        <p:txBody>
          <a:bodyPr wrap="square" rtlCol="0">
            <a:spAutoFit/>
          </a:bodyPr>
          <a:lstStyle/>
          <a:p>
            <a:pPr algn="ctr"/>
            <a:r>
              <a:rPr lang="en-US" sz="2400" b="1" dirty="0"/>
              <a:t>Change Password</a:t>
            </a:r>
            <a:endParaRPr lang="bg-BG" b="1" dirty="0"/>
          </a:p>
        </p:txBody>
      </p:sp>
      <p:sp>
        <p:nvSpPr>
          <p:cNvPr id="43" name="Rectangle 42"/>
          <p:cNvSpPr/>
          <p:nvPr/>
        </p:nvSpPr>
        <p:spPr>
          <a:xfrm>
            <a:off x="9761635" y="5013424"/>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a:t>
            </a:r>
            <a:endParaRPr lang="en-US" b="1" noProof="1"/>
          </a:p>
        </p:txBody>
      </p:sp>
      <p:sp>
        <p:nvSpPr>
          <p:cNvPr id="44" name="TextBox 43"/>
          <p:cNvSpPr txBox="1"/>
          <p:nvPr/>
        </p:nvSpPr>
        <p:spPr>
          <a:xfrm>
            <a:off x="9689627" y="4625673"/>
            <a:ext cx="3528392" cy="369332"/>
          </a:xfrm>
          <a:prstGeom prst="rect">
            <a:avLst/>
          </a:prstGeom>
          <a:noFill/>
        </p:spPr>
        <p:txBody>
          <a:bodyPr wrap="square" rtlCol="0">
            <a:spAutoFit/>
          </a:bodyPr>
          <a:lstStyle/>
          <a:p>
            <a:r>
              <a:rPr lang="en-US" dirty="0"/>
              <a:t>Confirm new password:</a:t>
            </a:r>
            <a:endParaRPr lang="bg-BG" dirty="0"/>
          </a:p>
        </p:txBody>
      </p:sp>
      <p:sp>
        <p:nvSpPr>
          <p:cNvPr id="45" name="Rounded Rectangle 44"/>
          <p:cNvSpPr/>
          <p:nvPr/>
        </p:nvSpPr>
        <p:spPr>
          <a:xfrm>
            <a:off x="9761639" y="5800853"/>
            <a:ext cx="2077085"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Change Password</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46" name="Rectangle 45"/>
          <p:cNvSpPr/>
          <p:nvPr/>
        </p:nvSpPr>
        <p:spPr>
          <a:xfrm>
            <a:off x="9761635" y="4079824"/>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a:t>
            </a:r>
            <a:endParaRPr lang="en-US" b="1" noProof="1"/>
          </a:p>
        </p:txBody>
      </p:sp>
      <p:sp>
        <p:nvSpPr>
          <p:cNvPr id="47" name="TextBox 46"/>
          <p:cNvSpPr txBox="1"/>
          <p:nvPr/>
        </p:nvSpPr>
        <p:spPr>
          <a:xfrm>
            <a:off x="9689627" y="3692073"/>
            <a:ext cx="3528392" cy="369332"/>
          </a:xfrm>
          <a:prstGeom prst="rect">
            <a:avLst/>
          </a:prstGeom>
          <a:noFill/>
        </p:spPr>
        <p:txBody>
          <a:bodyPr wrap="square" rtlCol="0">
            <a:spAutoFit/>
          </a:bodyPr>
          <a:lstStyle/>
          <a:p>
            <a:r>
              <a:rPr lang="en-US" dirty="0"/>
              <a:t>New password:</a:t>
            </a:r>
            <a:endParaRPr lang="bg-BG" dirty="0"/>
          </a:p>
        </p:txBody>
      </p:sp>
      <p:sp>
        <p:nvSpPr>
          <p:cNvPr id="48" name="Rounded Rectangle 47"/>
          <p:cNvSpPr/>
          <p:nvPr/>
        </p:nvSpPr>
        <p:spPr>
          <a:xfrm>
            <a:off x="12102489" y="5800853"/>
            <a:ext cx="111553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49" name="Rectangle 48"/>
          <p:cNvSpPr/>
          <p:nvPr/>
        </p:nvSpPr>
        <p:spPr>
          <a:xfrm>
            <a:off x="9761635" y="3142297"/>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a:t>
            </a:r>
            <a:endParaRPr lang="en-US" b="1" noProof="1"/>
          </a:p>
        </p:txBody>
      </p:sp>
      <p:sp>
        <p:nvSpPr>
          <p:cNvPr id="50" name="TextBox 49"/>
          <p:cNvSpPr txBox="1"/>
          <p:nvPr/>
        </p:nvSpPr>
        <p:spPr>
          <a:xfrm>
            <a:off x="9689627" y="2754546"/>
            <a:ext cx="3528392" cy="369332"/>
          </a:xfrm>
          <a:prstGeom prst="rect">
            <a:avLst/>
          </a:prstGeom>
          <a:noFill/>
        </p:spPr>
        <p:txBody>
          <a:bodyPr wrap="square" rtlCol="0">
            <a:spAutoFit/>
          </a:bodyPr>
          <a:lstStyle/>
          <a:p>
            <a:r>
              <a:rPr lang="en-US" dirty="0"/>
              <a:t>Old password:</a:t>
            </a:r>
            <a:endParaRPr lang="bg-BG" dirty="0"/>
          </a:p>
        </p:txBody>
      </p:sp>
      <p:sp>
        <p:nvSpPr>
          <p:cNvPr id="53" name="Rounded Rectangular Callout 52"/>
          <p:cNvSpPr/>
          <p:nvPr/>
        </p:nvSpPr>
        <p:spPr>
          <a:xfrm>
            <a:off x="1559983" y="5452009"/>
            <a:ext cx="3096845" cy="918906"/>
          </a:xfrm>
          <a:prstGeom prst="wedgeRoundRectCallout">
            <a:avLst>
              <a:gd name="adj1" fmla="val 73619"/>
              <a:gd name="adj2" fmla="val -6159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Roles are "User" and "Administrator"</a:t>
            </a:r>
          </a:p>
        </p:txBody>
      </p:sp>
    </p:spTree>
    <p:extLst>
      <p:ext uri="{BB962C8B-B14F-4D97-AF65-F5344CB8AC3E}">
        <p14:creationId xmlns:p14="http://schemas.microsoft.com/office/powerpoint/2010/main" val="30344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103"/>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85" name="Rectangle 84"/>
          <p:cNvSpPr/>
          <p:nvPr/>
        </p:nvSpPr>
        <p:spPr>
          <a:xfrm>
            <a:off x="508075" y="5225788"/>
            <a:ext cx="1811598" cy="369332"/>
          </a:xfrm>
          <a:prstGeom prst="rect">
            <a:avLst/>
          </a:prstGeom>
          <a:noFill/>
          <a:ln>
            <a:noFill/>
          </a:ln>
        </p:spPr>
        <p:txBody>
          <a:bodyPr wrap="square" anchor="ctr" anchorCtr="0">
            <a:spAutoFit/>
          </a:bodyPr>
          <a:lstStyle/>
          <a:p>
            <a:r>
              <a:rPr lang="en-US" dirty="0"/>
              <a:t>Edit Files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Delete User</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4236031"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http://myblog.com/admin/users/23/delete</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a:noFill/>
          <a:ln>
            <a:noFill/>
          </a:ln>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8075" y="4696467"/>
            <a:ext cx="1811598" cy="369332"/>
          </a:xfrm>
          <a:prstGeom prst="rect">
            <a:avLst/>
          </a:prstGeom>
          <a:solidFill>
            <a:srgbClr val="DAA600"/>
          </a:solidFill>
          <a:ln>
            <a:solidFill>
              <a:srgbClr val="002060"/>
            </a:solidFill>
          </a:ln>
        </p:spPr>
        <p:txBody>
          <a:bodyPr wrap="square" anchor="ctr" anchorCtr="0">
            <a:spAutoFit/>
          </a:bodyPr>
          <a:lstStyle/>
          <a:p>
            <a:r>
              <a:rPr lang="en-US" dirty="0"/>
              <a:t>Edit Users</a:t>
            </a:r>
          </a:p>
        </p:txBody>
      </p:sp>
      <p:sp>
        <p:nvSpPr>
          <p:cNvPr id="67" name="Rounded Rectangle 66"/>
          <p:cNvSpPr/>
          <p:nvPr/>
        </p:nvSpPr>
        <p:spPr>
          <a:xfrm>
            <a:off x="6715572" y="1863711"/>
            <a:ext cx="4175582" cy="5268610"/>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8" name="Straight Connector 67"/>
          <p:cNvCxnSpPr/>
          <p:nvPr/>
        </p:nvCxnSpPr>
        <p:spPr>
          <a:xfrm>
            <a:off x="7074730" y="2533305"/>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69" name="TextBox 68"/>
          <p:cNvSpPr txBox="1"/>
          <p:nvPr/>
        </p:nvSpPr>
        <p:spPr>
          <a:xfrm>
            <a:off x="6930715" y="1999638"/>
            <a:ext cx="3744416" cy="461665"/>
          </a:xfrm>
          <a:prstGeom prst="rect">
            <a:avLst/>
          </a:prstGeom>
          <a:noFill/>
        </p:spPr>
        <p:txBody>
          <a:bodyPr wrap="square" rtlCol="0">
            <a:spAutoFit/>
          </a:bodyPr>
          <a:lstStyle/>
          <a:p>
            <a:pPr algn="ctr"/>
            <a:r>
              <a:rPr lang="en-US" sz="2400" b="1" dirty="0"/>
              <a:t>Confirm Deleting User?</a:t>
            </a:r>
            <a:endParaRPr lang="bg-BG" b="1" dirty="0"/>
          </a:p>
        </p:txBody>
      </p:sp>
      <p:sp>
        <p:nvSpPr>
          <p:cNvPr id="72" name="Rectangle 71"/>
          <p:cNvSpPr/>
          <p:nvPr/>
        </p:nvSpPr>
        <p:spPr>
          <a:xfrm>
            <a:off x="7074730" y="4012864"/>
            <a:ext cx="3456384"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Maria Steward</a:t>
            </a:r>
          </a:p>
        </p:txBody>
      </p:sp>
      <p:sp>
        <p:nvSpPr>
          <p:cNvPr id="73" name="TextBox 72"/>
          <p:cNvSpPr txBox="1"/>
          <p:nvPr/>
        </p:nvSpPr>
        <p:spPr>
          <a:xfrm>
            <a:off x="7002722" y="3607525"/>
            <a:ext cx="3528392" cy="369332"/>
          </a:xfrm>
          <a:prstGeom prst="rect">
            <a:avLst/>
          </a:prstGeom>
          <a:noFill/>
        </p:spPr>
        <p:txBody>
          <a:bodyPr wrap="square" rtlCol="0">
            <a:spAutoFit/>
          </a:bodyPr>
          <a:lstStyle/>
          <a:p>
            <a:r>
              <a:rPr lang="en-US" dirty="0"/>
              <a:t>Name:</a:t>
            </a:r>
            <a:endParaRPr lang="bg-BG" dirty="0"/>
          </a:p>
        </p:txBody>
      </p:sp>
      <p:sp>
        <p:nvSpPr>
          <p:cNvPr id="76" name="TextBox 75"/>
          <p:cNvSpPr txBox="1"/>
          <p:nvPr/>
        </p:nvSpPr>
        <p:spPr>
          <a:xfrm>
            <a:off x="7002722" y="4545888"/>
            <a:ext cx="3528392" cy="369332"/>
          </a:xfrm>
          <a:prstGeom prst="rect">
            <a:avLst/>
          </a:prstGeom>
          <a:noFill/>
        </p:spPr>
        <p:txBody>
          <a:bodyPr wrap="square" rtlCol="0">
            <a:spAutoFit/>
          </a:bodyPr>
          <a:lstStyle/>
          <a:p>
            <a:r>
              <a:rPr lang="en-US" dirty="0"/>
              <a:t>Role:</a:t>
            </a:r>
            <a:endParaRPr lang="bg-BG" dirty="0"/>
          </a:p>
        </p:txBody>
      </p:sp>
      <p:sp>
        <p:nvSpPr>
          <p:cNvPr id="77" name="Rectangle 76"/>
          <p:cNvSpPr/>
          <p:nvPr/>
        </p:nvSpPr>
        <p:spPr>
          <a:xfrm>
            <a:off x="7074730" y="4943363"/>
            <a:ext cx="3456384"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dirty="0">
                <a:solidFill>
                  <a:schemeClr val="tx1"/>
                </a:solidFill>
              </a:rPr>
              <a:t>User</a:t>
            </a:r>
            <a:endParaRPr lang="bg-BG" dirty="0">
              <a:solidFill>
                <a:schemeClr val="tx1"/>
              </a:solidFill>
            </a:endParaRPr>
          </a:p>
        </p:txBody>
      </p:sp>
      <p:sp>
        <p:nvSpPr>
          <p:cNvPr id="78" name="Rounded Rectangle 77"/>
          <p:cNvSpPr/>
          <p:nvPr/>
        </p:nvSpPr>
        <p:spPr>
          <a:xfrm>
            <a:off x="7197825" y="639641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Delete</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79" name="Rounded Rectangle 78"/>
          <p:cNvSpPr/>
          <p:nvPr/>
        </p:nvSpPr>
        <p:spPr>
          <a:xfrm>
            <a:off x="8997144" y="639641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80" name="TextBox 79"/>
          <p:cNvSpPr txBox="1"/>
          <p:nvPr/>
        </p:nvSpPr>
        <p:spPr>
          <a:xfrm>
            <a:off x="7074730" y="5537991"/>
            <a:ext cx="3456384" cy="646331"/>
          </a:xfrm>
          <a:prstGeom prst="rect">
            <a:avLst/>
          </a:prstGeom>
          <a:noFill/>
        </p:spPr>
        <p:txBody>
          <a:bodyPr wrap="square" rtlCol="0">
            <a:spAutoFit/>
          </a:bodyPr>
          <a:lstStyle/>
          <a:p>
            <a:r>
              <a:rPr lang="en-US" dirty="0"/>
              <a:t>Deleting the user will also delete all </a:t>
            </a:r>
            <a:r>
              <a:rPr lang="en-US" dirty="0" smtClean="0"/>
              <a:t>posts, </a:t>
            </a:r>
            <a:r>
              <a:rPr lang="en-US" dirty="0"/>
              <a:t>created by this user!</a:t>
            </a:r>
            <a:endParaRPr lang="bg-BG" dirty="0"/>
          </a:p>
        </p:txBody>
      </p:sp>
      <p:sp>
        <p:nvSpPr>
          <p:cNvPr id="81" name="Rectangle 80"/>
          <p:cNvSpPr/>
          <p:nvPr/>
        </p:nvSpPr>
        <p:spPr>
          <a:xfrm>
            <a:off x="7074730" y="3088863"/>
            <a:ext cx="3456384"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maria</a:t>
            </a:r>
          </a:p>
        </p:txBody>
      </p:sp>
      <p:sp>
        <p:nvSpPr>
          <p:cNvPr id="82" name="TextBox 81"/>
          <p:cNvSpPr txBox="1"/>
          <p:nvPr/>
        </p:nvSpPr>
        <p:spPr>
          <a:xfrm>
            <a:off x="7002722" y="2683524"/>
            <a:ext cx="3528392" cy="369332"/>
          </a:xfrm>
          <a:prstGeom prst="rect">
            <a:avLst/>
          </a:prstGeom>
          <a:noFill/>
        </p:spPr>
        <p:txBody>
          <a:bodyPr wrap="square" rtlCol="0">
            <a:spAutoFit/>
          </a:bodyPr>
          <a:lstStyle/>
          <a:p>
            <a:r>
              <a:rPr lang="en-US" dirty="0"/>
              <a:t>Username:</a:t>
            </a:r>
            <a:endParaRPr lang="bg-BG" dirty="0"/>
          </a:p>
        </p:txBody>
      </p:sp>
      <p:sp>
        <p:nvSpPr>
          <p:cNvPr id="83" name="Rounded Rectangle 82"/>
          <p:cNvSpPr/>
          <p:nvPr/>
        </p:nvSpPr>
        <p:spPr>
          <a:xfrm>
            <a:off x="4833407" y="97470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User profile successfully deleted.</a:t>
            </a:r>
            <a:endParaRPr lang="bg-BG" dirty="0">
              <a:solidFill>
                <a:schemeClr val="bg1"/>
              </a:solidFill>
              <a:effectLst>
                <a:outerShdw blurRad="38100" dist="12700" dir="2700000" algn="tl">
                  <a:srgbClr val="000000">
                    <a:alpha val="43137"/>
                  </a:srgbClr>
                </a:outerShdw>
              </a:effectLst>
            </a:endParaRPr>
          </a:p>
        </p:txBody>
      </p:sp>
      <p:sp>
        <p:nvSpPr>
          <p:cNvPr id="84" name="Rounded Rectangle 83"/>
          <p:cNvSpPr/>
          <p:nvPr/>
        </p:nvSpPr>
        <p:spPr>
          <a:xfrm>
            <a:off x="13146461" y="97470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Tree>
    <p:extLst>
      <p:ext uri="{BB962C8B-B14F-4D97-AF65-F5344CB8AC3E}">
        <p14:creationId xmlns:p14="http://schemas.microsoft.com/office/powerpoint/2010/main" val="181627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7090233" y="1883737"/>
            <a:ext cx="4175582" cy="3681952"/>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20" name="Straight Connector 19"/>
          <p:cNvCxnSpPr/>
          <p:nvPr/>
        </p:nvCxnSpPr>
        <p:spPr>
          <a:xfrm>
            <a:off x="7449391" y="253180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21" name="TextBox 20"/>
          <p:cNvSpPr txBox="1"/>
          <p:nvPr/>
        </p:nvSpPr>
        <p:spPr>
          <a:xfrm>
            <a:off x="7305376" y="1998143"/>
            <a:ext cx="3744416" cy="461665"/>
          </a:xfrm>
          <a:prstGeom prst="rect">
            <a:avLst/>
          </a:prstGeom>
          <a:noFill/>
        </p:spPr>
        <p:txBody>
          <a:bodyPr wrap="square" rtlCol="0">
            <a:spAutoFit/>
          </a:bodyPr>
          <a:lstStyle/>
          <a:p>
            <a:pPr algn="ctr"/>
            <a:r>
              <a:rPr lang="en-US" sz="2400" b="1" dirty="0"/>
              <a:t>Login</a:t>
            </a:r>
            <a:endParaRPr lang="bg-BG" b="1" dirty="0"/>
          </a:p>
        </p:txBody>
      </p:sp>
      <p:sp>
        <p:nvSpPr>
          <p:cNvPr id="22" name="Rectangle 21"/>
          <p:cNvSpPr/>
          <p:nvPr/>
        </p:nvSpPr>
        <p:spPr>
          <a:xfrm>
            <a:off x="7449391" y="3153757"/>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maria</a:t>
            </a:r>
          </a:p>
        </p:txBody>
      </p:sp>
      <p:sp>
        <p:nvSpPr>
          <p:cNvPr id="23" name="TextBox 22"/>
          <p:cNvSpPr txBox="1"/>
          <p:nvPr/>
        </p:nvSpPr>
        <p:spPr>
          <a:xfrm>
            <a:off x="7377383" y="2748422"/>
            <a:ext cx="3456384" cy="369332"/>
          </a:xfrm>
          <a:prstGeom prst="rect">
            <a:avLst/>
          </a:prstGeom>
          <a:noFill/>
        </p:spPr>
        <p:txBody>
          <a:bodyPr wrap="square" rtlCol="0">
            <a:spAutoFit/>
          </a:bodyPr>
          <a:lstStyle/>
          <a:p>
            <a:r>
              <a:rPr lang="en-US" dirty="0"/>
              <a:t>Username:</a:t>
            </a:r>
            <a:endParaRPr lang="bg-BG" dirty="0"/>
          </a:p>
        </p:txBody>
      </p:sp>
      <p:sp>
        <p:nvSpPr>
          <p:cNvPr id="24" name="Rectangle 23"/>
          <p:cNvSpPr/>
          <p:nvPr/>
        </p:nvSpPr>
        <p:spPr>
          <a:xfrm>
            <a:off x="7449391" y="408986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a:t>
            </a:r>
            <a:endParaRPr lang="bg-BG" b="1" dirty="0"/>
          </a:p>
        </p:txBody>
      </p:sp>
      <p:sp>
        <p:nvSpPr>
          <p:cNvPr id="25" name="TextBox 24"/>
          <p:cNvSpPr txBox="1"/>
          <p:nvPr/>
        </p:nvSpPr>
        <p:spPr>
          <a:xfrm>
            <a:off x="7377383" y="3684526"/>
            <a:ext cx="3456384" cy="369332"/>
          </a:xfrm>
          <a:prstGeom prst="rect">
            <a:avLst/>
          </a:prstGeom>
          <a:noFill/>
        </p:spPr>
        <p:txBody>
          <a:bodyPr wrap="square" rtlCol="0">
            <a:spAutoFit/>
          </a:bodyPr>
          <a:lstStyle/>
          <a:p>
            <a:r>
              <a:rPr lang="en-US" dirty="0"/>
              <a:t>Password:</a:t>
            </a:r>
            <a:endParaRPr lang="bg-BG" dirty="0"/>
          </a:p>
        </p:txBody>
      </p:sp>
      <p:sp>
        <p:nvSpPr>
          <p:cNvPr id="26" name="Rounded Rectangle 25"/>
          <p:cNvSpPr/>
          <p:nvPr/>
        </p:nvSpPr>
        <p:spPr>
          <a:xfrm>
            <a:off x="4608489" y="994658"/>
            <a:ext cx="8923889" cy="498585"/>
          </a:xfrm>
          <a:prstGeom prst="roundRect">
            <a:avLst>
              <a:gd name="adj" fmla="val 3475"/>
            </a:avLst>
          </a:prstGeom>
          <a:solidFill>
            <a:srgbClr val="EC795A"/>
          </a:solidFill>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Invalid login.</a:t>
            </a:r>
            <a:endParaRPr lang="bg-BG" dirty="0">
              <a:solidFill>
                <a:schemeClr val="bg1"/>
              </a:solidFill>
              <a:effectLst>
                <a:outerShdw blurRad="38100" dist="12700" dir="2700000" algn="tl">
                  <a:srgbClr val="000000">
                    <a:alpha val="43137"/>
                  </a:srgbClr>
                </a:outerShdw>
              </a:effectLst>
            </a:endParaRPr>
          </a:p>
        </p:txBody>
      </p:sp>
      <p:sp>
        <p:nvSpPr>
          <p:cNvPr id="27" name="Rounded Rectangle 26"/>
          <p:cNvSpPr/>
          <p:nvPr/>
        </p:nvSpPr>
        <p:spPr>
          <a:xfrm>
            <a:off x="13002563" y="994659"/>
            <a:ext cx="529815" cy="498584"/>
          </a:xfrm>
          <a:prstGeom prst="roundRect">
            <a:avLst>
              <a:gd name="adj" fmla="val 3475"/>
            </a:avLst>
          </a:prstGeom>
          <a:solidFill>
            <a:srgbClr val="EC795A"/>
          </a:solidFill>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chemeClr val="accent2">
                    <a:lumMod val="50000"/>
                  </a:schemeClr>
                </a:solidFill>
                <a:effectLst>
                  <a:glow rad="12700">
                    <a:schemeClr val="bg1">
                      <a:alpha val="30000"/>
                    </a:schemeClr>
                  </a:glow>
                </a:effectLst>
              </a:rPr>
              <a:t>x</a:t>
            </a:r>
            <a:endParaRPr lang="bg-BG" sz="1600" b="1" dirty="0">
              <a:ln>
                <a:solidFill>
                  <a:schemeClr val="accent2"/>
                </a:solidFill>
              </a:ln>
              <a:solidFill>
                <a:schemeClr val="accent2">
                  <a:lumMod val="50000"/>
                </a:schemeClr>
              </a:solidFill>
              <a:effectLst>
                <a:glow rad="12700">
                  <a:schemeClr val="bg1">
                    <a:alpha val="30000"/>
                  </a:schemeClr>
                </a:glow>
              </a:effectLst>
            </a:endParaRPr>
          </a:p>
        </p:txBody>
      </p:sp>
      <p:sp>
        <p:nvSpPr>
          <p:cNvPr id="28" name="Rounded Rectangle 27"/>
          <p:cNvSpPr/>
          <p:nvPr/>
        </p:nvSpPr>
        <p:spPr>
          <a:xfrm>
            <a:off x="7449392" y="4804769"/>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Login</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29" name="TextBox 28"/>
          <p:cNvSpPr txBox="1"/>
          <p:nvPr/>
        </p:nvSpPr>
        <p:spPr>
          <a:xfrm>
            <a:off x="9033567" y="4845945"/>
            <a:ext cx="1872208" cy="369332"/>
          </a:xfrm>
          <a:prstGeom prst="rect">
            <a:avLst/>
          </a:prstGeom>
          <a:noFill/>
        </p:spPr>
        <p:txBody>
          <a:bodyPr wrap="square" rtlCol="0">
            <a:spAutoFit/>
          </a:bodyPr>
          <a:lstStyle/>
          <a:p>
            <a:pPr algn="r"/>
            <a:r>
              <a:rPr lang="en-US" u="dotted" dirty="0">
                <a:solidFill>
                  <a:schemeClr val="accent1">
                    <a:lumMod val="75000"/>
                  </a:schemeClr>
                </a:solidFill>
              </a:rPr>
              <a:t>Register here</a:t>
            </a:r>
            <a:endParaRPr lang="bg-BG" u="dotted" dirty="0">
              <a:solidFill>
                <a:schemeClr val="accent1">
                  <a:lumMod val="75000"/>
                </a:schemeClr>
              </a:solidFill>
            </a:endParaRPr>
          </a:p>
        </p:txBody>
      </p:sp>
      <p:sp>
        <p:nvSpPr>
          <p:cNvPr id="38" name="Rectangle 37"/>
          <p:cNvSpPr/>
          <p:nvPr/>
        </p:nvSpPr>
        <p:spPr>
          <a:xfrm>
            <a:off x="238123" y="89904"/>
            <a:ext cx="15522578" cy="558718"/>
          </a:xfrm>
          <a:prstGeom prst="rect">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Blog – Login</a:t>
            </a:r>
            <a:endParaRPr lang="bg-BG" sz="1400" dirty="0"/>
          </a:p>
        </p:txBody>
      </p:sp>
      <p:sp>
        <p:nvSpPr>
          <p:cNvPr id="39" name="Rectangle 38"/>
          <p:cNvSpPr/>
          <p:nvPr/>
        </p:nvSpPr>
        <p:spPr>
          <a:xfrm>
            <a:off x="238122" y="8484972"/>
            <a:ext cx="15522579" cy="416257"/>
          </a:xfrm>
          <a:prstGeom prst="rect">
            <a:avLst/>
          </a:prstGeom>
          <a:solidFill>
            <a:schemeClr val="accent6">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sp>
        <p:nvSpPr>
          <p:cNvPr id="46" name="Rounded Rectangle 45"/>
          <p:cNvSpPr/>
          <p:nvPr/>
        </p:nvSpPr>
        <p:spPr>
          <a:xfrm>
            <a:off x="249649" y="908468"/>
            <a:ext cx="2328451" cy="275058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47" name="Straight Connector 46"/>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48" name="TextBox 47"/>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49" name="Rectangle 48"/>
          <p:cNvSpPr/>
          <p:nvPr/>
        </p:nvSpPr>
        <p:spPr>
          <a:xfrm>
            <a:off x="515042" y="1857564"/>
            <a:ext cx="1811598" cy="369332"/>
          </a:xfrm>
          <a:prstGeom prst="rect">
            <a:avLst/>
          </a:prstGeom>
        </p:spPr>
        <p:txBody>
          <a:bodyPr wrap="square" anchor="ctr" anchorCtr="0">
            <a:spAutoFit/>
          </a:bodyPr>
          <a:lstStyle/>
          <a:p>
            <a:r>
              <a:rPr lang="en-US" dirty="0"/>
              <a:t>Home</a:t>
            </a:r>
          </a:p>
        </p:txBody>
      </p:sp>
      <p:sp>
        <p:nvSpPr>
          <p:cNvPr id="50" name="Rectangle 49"/>
          <p:cNvSpPr/>
          <p:nvPr/>
        </p:nvSpPr>
        <p:spPr>
          <a:xfrm>
            <a:off x="515042" y="2446337"/>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Login</a:t>
            </a:r>
          </a:p>
        </p:txBody>
      </p:sp>
      <p:sp>
        <p:nvSpPr>
          <p:cNvPr id="51" name="Rectangle 50"/>
          <p:cNvSpPr/>
          <p:nvPr/>
        </p:nvSpPr>
        <p:spPr>
          <a:xfrm>
            <a:off x="515042" y="3032467"/>
            <a:ext cx="1811598" cy="369332"/>
          </a:xfrm>
          <a:prstGeom prst="rect">
            <a:avLst/>
          </a:prstGeom>
        </p:spPr>
        <p:txBody>
          <a:bodyPr wrap="square" anchor="ctr" anchorCtr="0">
            <a:spAutoFit/>
          </a:bodyPr>
          <a:lstStyle/>
          <a:p>
            <a:r>
              <a:rPr lang="en-US" dirty="0"/>
              <a:t>Register</a:t>
            </a:r>
          </a:p>
        </p:txBody>
      </p:sp>
      <p:sp>
        <p:nvSpPr>
          <p:cNvPr id="52" name="TextBox 51"/>
          <p:cNvSpPr txBox="1"/>
          <p:nvPr/>
        </p:nvSpPr>
        <p:spPr>
          <a:xfrm>
            <a:off x="249649" y="105511"/>
            <a:ext cx="2516651"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http://myblog.com/login</a:t>
            </a:r>
          </a:p>
        </p:txBody>
      </p:sp>
      <p:sp>
        <p:nvSpPr>
          <p:cNvPr id="55" name="Rounded Rectangular Callout 54"/>
          <p:cNvSpPr/>
          <p:nvPr/>
        </p:nvSpPr>
        <p:spPr>
          <a:xfrm>
            <a:off x="12500570" y="1894244"/>
            <a:ext cx="3017257" cy="1088170"/>
          </a:xfrm>
          <a:prstGeom prst="wedgeRoundRectCallout">
            <a:avLst>
              <a:gd name="adj1" fmla="val -46338"/>
              <a:gd name="adj2" fmla="val -9416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Display error / success notifications</a:t>
            </a:r>
          </a:p>
        </p:txBody>
      </p:sp>
      <p:sp>
        <p:nvSpPr>
          <p:cNvPr id="56" name="Rounded Rectangular Callout 55"/>
          <p:cNvSpPr/>
          <p:nvPr/>
        </p:nvSpPr>
        <p:spPr>
          <a:xfrm>
            <a:off x="1591232" y="3929293"/>
            <a:ext cx="3017257" cy="1299162"/>
          </a:xfrm>
          <a:prstGeom prst="wedgeRoundRectCallout">
            <a:avLst>
              <a:gd name="adj1" fmla="val -41952"/>
              <a:gd name="adj2" fmla="val -8212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Navigation side bar holds the currently active screen</a:t>
            </a:r>
          </a:p>
        </p:txBody>
      </p:sp>
    </p:spTree>
    <p:extLst>
      <p:ext uri="{BB962C8B-B14F-4D97-AF65-F5344CB8AC3E}">
        <p14:creationId xmlns:p14="http://schemas.microsoft.com/office/powerpoint/2010/main" val="1010825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7839090" y="912277"/>
            <a:ext cx="1969080"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sp>
        <p:nvSpPr>
          <p:cNvPr id="104" name="Rounded Rectangle 103"/>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85" name="Rectangle 84"/>
          <p:cNvSpPr/>
          <p:nvPr/>
        </p:nvSpPr>
        <p:spPr>
          <a:xfrm>
            <a:off x="508075" y="5225788"/>
            <a:ext cx="1811598" cy="369332"/>
          </a:xfrm>
          <a:prstGeom prst="rect">
            <a:avLst/>
          </a:prstGeom>
          <a:solidFill>
            <a:srgbClr val="DAA600"/>
          </a:solidFill>
          <a:ln>
            <a:solidFill>
              <a:schemeClr val="tx1"/>
            </a:solidFill>
          </a:ln>
        </p:spPr>
        <p:txBody>
          <a:bodyPr wrap="square" anchor="ctr" anchorCtr="0">
            <a:spAutoFit/>
          </a:bodyPr>
          <a:lstStyle/>
          <a:p>
            <a:r>
              <a:rPr lang="en-US" dirty="0"/>
              <a:t>Edit Files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Edit Files / Images / Resources</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3116815"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http://myblog.com/admin/files</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a:noFill/>
          <a:ln>
            <a:noFill/>
          </a:ln>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8075" y="4696467"/>
            <a:ext cx="1811598" cy="369332"/>
          </a:xfrm>
          <a:prstGeom prst="rect">
            <a:avLst/>
          </a:prstGeom>
          <a:noFill/>
          <a:ln>
            <a:noFill/>
          </a:ln>
        </p:spPr>
        <p:txBody>
          <a:bodyPr wrap="square" anchor="ctr" anchorCtr="0">
            <a:spAutoFit/>
          </a:bodyPr>
          <a:lstStyle/>
          <a:p>
            <a:r>
              <a:rPr lang="en-US" dirty="0"/>
              <a:t>Edit Users</a:t>
            </a:r>
          </a:p>
        </p:txBody>
      </p:sp>
      <p:sp>
        <p:nvSpPr>
          <p:cNvPr id="33" name="Rectangle 32"/>
          <p:cNvSpPr/>
          <p:nvPr/>
        </p:nvSpPr>
        <p:spPr>
          <a:xfrm>
            <a:off x="3691891" y="908467"/>
            <a:ext cx="1969080"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pic>
        <p:nvPicPr>
          <p:cNvPr id="3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4791" y="1413856"/>
            <a:ext cx="1333918" cy="1333918"/>
          </a:xfrm>
          <a:prstGeom prst="rect">
            <a:avLst/>
          </a:prstGeom>
          <a:noFill/>
          <a:extLst>
            <a:ext uri="{909E8E84-426E-40DD-AFC4-6F175D3DCCD1}">
              <a14:hiddenFill xmlns:a14="http://schemas.microsoft.com/office/drawing/2010/main">
                <a:solidFill>
                  <a:srgbClr val="FFFFFF"/>
                </a:solidFill>
              </a14:hiddenFill>
            </a:ext>
          </a:extLst>
        </p:spPr>
      </p:pic>
      <p:sp>
        <p:nvSpPr>
          <p:cNvPr id="41" name="Rounded Rectangle 40"/>
          <p:cNvSpPr/>
          <p:nvPr/>
        </p:nvSpPr>
        <p:spPr>
          <a:xfrm>
            <a:off x="5274238" y="923974"/>
            <a:ext cx="386732" cy="367231"/>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
        <p:nvSpPr>
          <p:cNvPr id="42" name="Rectangle 41"/>
          <p:cNvSpPr/>
          <p:nvPr/>
        </p:nvSpPr>
        <p:spPr>
          <a:xfrm>
            <a:off x="3691891" y="3214532"/>
            <a:ext cx="1969079"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arduinoIOT.png</a:t>
            </a:r>
          </a:p>
        </p:txBody>
      </p:sp>
      <p:sp>
        <p:nvSpPr>
          <p:cNvPr id="43" name="Rectangle 42"/>
          <p:cNvSpPr/>
          <p:nvPr/>
        </p:nvSpPr>
        <p:spPr>
          <a:xfrm>
            <a:off x="5765836" y="912277"/>
            <a:ext cx="1969080"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pic>
        <p:nvPicPr>
          <p:cNvPr id="4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08736" y="1562174"/>
            <a:ext cx="1333918" cy="1044902"/>
          </a:xfrm>
          <a:prstGeom prst="rect">
            <a:avLst/>
          </a:prstGeom>
          <a:noFill/>
          <a:extLst>
            <a:ext uri="{909E8E84-426E-40DD-AFC4-6F175D3DCCD1}">
              <a14:hiddenFill xmlns:a14="http://schemas.microsoft.com/office/drawing/2010/main">
                <a:solidFill>
                  <a:srgbClr val="FFFFFF"/>
                </a:solidFill>
              </a14:hiddenFill>
            </a:ext>
          </a:extLst>
        </p:spPr>
      </p:pic>
      <p:sp>
        <p:nvSpPr>
          <p:cNvPr id="45" name="Rounded Rectangle 44"/>
          <p:cNvSpPr/>
          <p:nvPr/>
        </p:nvSpPr>
        <p:spPr>
          <a:xfrm>
            <a:off x="7348183" y="927784"/>
            <a:ext cx="386732" cy="367231"/>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
        <p:nvSpPr>
          <p:cNvPr id="46" name="Rectangle 45"/>
          <p:cNvSpPr/>
          <p:nvPr/>
        </p:nvSpPr>
        <p:spPr>
          <a:xfrm>
            <a:off x="5765836" y="3206912"/>
            <a:ext cx="1969079"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softuni.png</a:t>
            </a:r>
          </a:p>
        </p:txBody>
      </p:sp>
      <p:sp>
        <p:nvSpPr>
          <p:cNvPr id="49" name="Rounded Rectangle 48"/>
          <p:cNvSpPr/>
          <p:nvPr/>
        </p:nvSpPr>
        <p:spPr>
          <a:xfrm>
            <a:off x="9421437" y="927784"/>
            <a:ext cx="386732" cy="367231"/>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
        <p:nvSpPr>
          <p:cNvPr id="50" name="Rectangle 49"/>
          <p:cNvSpPr/>
          <p:nvPr/>
        </p:nvSpPr>
        <p:spPr>
          <a:xfrm>
            <a:off x="7839090" y="3206912"/>
            <a:ext cx="1969079"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arrays.pptx</a:t>
            </a:r>
          </a:p>
        </p:txBody>
      </p:sp>
      <p:sp>
        <p:nvSpPr>
          <p:cNvPr id="51" name="Rectangle 50"/>
          <p:cNvSpPr/>
          <p:nvPr/>
        </p:nvSpPr>
        <p:spPr>
          <a:xfrm>
            <a:off x="9900769" y="912277"/>
            <a:ext cx="1969080"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sp>
        <p:nvSpPr>
          <p:cNvPr id="53" name="Rounded Rectangle 52"/>
          <p:cNvSpPr/>
          <p:nvPr/>
        </p:nvSpPr>
        <p:spPr>
          <a:xfrm>
            <a:off x="11483116" y="927784"/>
            <a:ext cx="386732" cy="367231"/>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
        <p:nvSpPr>
          <p:cNvPr id="54" name="Rectangle 53"/>
          <p:cNvSpPr/>
          <p:nvPr/>
        </p:nvSpPr>
        <p:spPr>
          <a:xfrm>
            <a:off x="9900769" y="3206912"/>
            <a:ext cx="1969079"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arrays.docx</a:t>
            </a:r>
          </a:p>
        </p:txBody>
      </p:sp>
      <p:sp>
        <p:nvSpPr>
          <p:cNvPr id="55" name="Rectangle 54"/>
          <p:cNvSpPr/>
          <p:nvPr/>
        </p:nvSpPr>
        <p:spPr>
          <a:xfrm>
            <a:off x="11962448" y="912277"/>
            <a:ext cx="1969080"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pic>
        <p:nvPicPr>
          <p:cNvPr id="5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305348" y="1417666"/>
            <a:ext cx="1333918" cy="1333918"/>
          </a:xfrm>
          <a:prstGeom prst="rect">
            <a:avLst/>
          </a:prstGeom>
          <a:noFill/>
          <a:extLst>
            <a:ext uri="{909E8E84-426E-40DD-AFC4-6F175D3DCCD1}">
              <a14:hiddenFill xmlns:a14="http://schemas.microsoft.com/office/drawing/2010/main">
                <a:solidFill>
                  <a:srgbClr val="FFFFFF"/>
                </a:solidFill>
              </a14:hiddenFill>
            </a:ext>
          </a:extLst>
        </p:spPr>
      </p:pic>
      <p:sp>
        <p:nvSpPr>
          <p:cNvPr id="57" name="Rounded Rectangle 56"/>
          <p:cNvSpPr/>
          <p:nvPr/>
        </p:nvSpPr>
        <p:spPr>
          <a:xfrm>
            <a:off x="13544795" y="927784"/>
            <a:ext cx="386732" cy="367231"/>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
        <p:nvSpPr>
          <p:cNvPr id="58" name="Rectangle 57"/>
          <p:cNvSpPr/>
          <p:nvPr/>
        </p:nvSpPr>
        <p:spPr>
          <a:xfrm>
            <a:off x="11962448" y="3206912"/>
            <a:ext cx="1969079"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softuni2.jpg</a:t>
            </a:r>
          </a:p>
        </p:txBody>
      </p:sp>
      <p:sp>
        <p:nvSpPr>
          <p:cNvPr id="59" name="Rectangle 58"/>
          <p:cNvSpPr/>
          <p:nvPr/>
        </p:nvSpPr>
        <p:spPr>
          <a:xfrm>
            <a:off x="3691891" y="3733963"/>
            <a:ext cx="1969080"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pic>
        <p:nvPicPr>
          <p:cNvPr id="60"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034791" y="4551920"/>
            <a:ext cx="1333918" cy="708781"/>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60"/>
          <p:cNvSpPr/>
          <p:nvPr/>
        </p:nvSpPr>
        <p:spPr>
          <a:xfrm>
            <a:off x="5274238" y="3749470"/>
            <a:ext cx="386732" cy="367231"/>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
        <p:nvSpPr>
          <p:cNvPr id="62" name="Rectangle 61"/>
          <p:cNvSpPr/>
          <p:nvPr/>
        </p:nvSpPr>
        <p:spPr>
          <a:xfrm>
            <a:off x="3691891" y="6040028"/>
            <a:ext cx="1969079"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softunikids.png</a:t>
            </a:r>
          </a:p>
        </p:txBody>
      </p:sp>
      <p:sp>
        <p:nvSpPr>
          <p:cNvPr id="63" name="Rectangle 62"/>
          <p:cNvSpPr/>
          <p:nvPr/>
        </p:nvSpPr>
        <p:spPr>
          <a:xfrm>
            <a:off x="5765836" y="3737773"/>
            <a:ext cx="1969080"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sp>
        <p:nvSpPr>
          <p:cNvPr id="65" name="Rounded Rectangle 64"/>
          <p:cNvSpPr/>
          <p:nvPr/>
        </p:nvSpPr>
        <p:spPr>
          <a:xfrm>
            <a:off x="7348183" y="3753280"/>
            <a:ext cx="386732" cy="367231"/>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
        <p:nvSpPr>
          <p:cNvPr id="66" name="Rectangle 65"/>
          <p:cNvSpPr/>
          <p:nvPr/>
        </p:nvSpPr>
        <p:spPr>
          <a:xfrm>
            <a:off x="5765836" y="6032408"/>
            <a:ext cx="1969079"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exercises.rar</a:t>
            </a:r>
          </a:p>
        </p:txBody>
      </p:sp>
      <p:sp>
        <p:nvSpPr>
          <p:cNvPr id="74" name="Rectangle 73"/>
          <p:cNvSpPr/>
          <p:nvPr/>
        </p:nvSpPr>
        <p:spPr>
          <a:xfrm>
            <a:off x="7839090" y="3737773"/>
            <a:ext cx="1969080"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pic>
        <p:nvPicPr>
          <p:cNvPr id="75"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181990" y="4243162"/>
            <a:ext cx="1333918" cy="1333918"/>
          </a:xfrm>
          <a:prstGeom prst="rect">
            <a:avLst/>
          </a:prstGeom>
          <a:noFill/>
          <a:extLst>
            <a:ext uri="{909E8E84-426E-40DD-AFC4-6F175D3DCCD1}">
              <a14:hiddenFill xmlns:a14="http://schemas.microsoft.com/office/drawing/2010/main">
                <a:solidFill>
                  <a:srgbClr val="FFFFFF"/>
                </a:solidFill>
              </a14:hiddenFill>
            </a:ext>
          </a:extLst>
        </p:spPr>
      </p:pic>
      <p:sp>
        <p:nvSpPr>
          <p:cNvPr id="86" name="Rounded Rectangle 85"/>
          <p:cNvSpPr/>
          <p:nvPr/>
        </p:nvSpPr>
        <p:spPr>
          <a:xfrm>
            <a:off x="9421437" y="3753280"/>
            <a:ext cx="386732" cy="367231"/>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
        <p:nvSpPr>
          <p:cNvPr id="87" name="Rectangle 86"/>
          <p:cNvSpPr/>
          <p:nvPr/>
        </p:nvSpPr>
        <p:spPr>
          <a:xfrm>
            <a:off x="7839090" y="6032408"/>
            <a:ext cx="1969079"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default.png</a:t>
            </a:r>
          </a:p>
        </p:txBody>
      </p:sp>
      <p:sp>
        <p:nvSpPr>
          <p:cNvPr id="88" name="Rectangle 87"/>
          <p:cNvSpPr/>
          <p:nvPr/>
        </p:nvSpPr>
        <p:spPr>
          <a:xfrm>
            <a:off x="9900769" y="3737773"/>
            <a:ext cx="1969080"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pic>
        <p:nvPicPr>
          <p:cNvPr id="89"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243669" y="4243162"/>
            <a:ext cx="1333918" cy="1333918"/>
          </a:xfrm>
          <a:prstGeom prst="rect">
            <a:avLst/>
          </a:prstGeom>
          <a:noFill/>
          <a:extLst>
            <a:ext uri="{909E8E84-426E-40DD-AFC4-6F175D3DCCD1}">
              <a14:hiddenFill xmlns:a14="http://schemas.microsoft.com/office/drawing/2010/main">
                <a:solidFill>
                  <a:srgbClr val="FFFFFF"/>
                </a:solidFill>
              </a14:hiddenFill>
            </a:ext>
          </a:extLst>
        </p:spPr>
      </p:pic>
      <p:sp>
        <p:nvSpPr>
          <p:cNvPr id="90" name="Rounded Rectangle 89"/>
          <p:cNvSpPr/>
          <p:nvPr/>
        </p:nvSpPr>
        <p:spPr>
          <a:xfrm>
            <a:off x="11483116" y="3753280"/>
            <a:ext cx="386732" cy="367231"/>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
        <p:nvSpPr>
          <p:cNvPr id="91" name="Rectangle 90"/>
          <p:cNvSpPr/>
          <p:nvPr/>
        </p:nvSpPr>
        <p:spPr>
          <a:xfrm>
            <a:off x="9900769" y="6032408"/>
            <a:ext cx="1969079"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3dAnim.png</a:t>
            </a:r>
          </a:p>
        </p:txBody>
      </p:sp>
      <p:sp>
        <p:nvSpPr>
          <p:cNvPr id="92" name="Rectangle 91"/>
          <p:cNvSpPr/>
          <p:nvPr/>
        </p:nvSpPr>
        <p:spPr>
          <a:xfrm>
            <a:off x="11962448" y="3737773"/>
            <a:ext cx="1969080"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sp>
        <p:nvSpPr>
          <p:cNvPr id="94" name="Rounded Rectangle 93"/>
          <p:cNvSpPr/>
          <p:nvPr/>
        </p:nvSpPr>
        <p:spPr>
          <a:xfrm>
            <a:off x="13544795" y="3753280"/>
            <a:ext cx="386732" cy="367231"/>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sp>
        <p:nvSpPr>
          <p:cNvPr id="95" name="Rectangle 94"/>
          <p:cNvSpPr/>
          <p:nvPr/>
        </p:nvSpPr>
        <p:spPr>
          <a:xfrm>
            <a:off x="11962448" y="6032408"/>
            <a:ext cx="1969079"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a:solidFill>
                  <a:schemeClr val="tx1"/>
                </a:solidFill>
              </a:rPr>
              <a:t>homework.zip</a:t>
            </a:r>
          </a:p>
        </p:txBody>
      </p:sp>
      <p:pic>
        <p:nvPicPr>
          <p:cNvPr id="40" name="Picture 4" descr="http://upload.wikimedia.org/wikipedia/commons/thumb/a/ac/No_image_available.svg/300px-No_image_available.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53290" y="1597135"/>
            <a:ext cx="1191318" cy="119131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4" descr="http://upload.wikimedia.org/wikipedia/commons/thumb/a/ac/No_image_available.svg/300px-No_image_available.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35631" y="1594380"/>
            <a:ext cx="1191318" cy="1191318"/>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4" descr="http://upload.wikimedia.org/wikipedia/commons/thumb/a/ac/No_image_available.svg/300px-No_image_available.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447948" y="4417726"/>
            <a:ext cx="1191318" cy="11913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4" descr="http://upload.wikimedia.org/wikipedia/commons/thumb/a/ac/No_image_available.svg/300px-No_image_available.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52569" y="4422686"/>
            <a:ext cx="1191318" cy="1191318"/>
          </a:xfrm>
          <a:prstGeom prst="rect">
            <a:avLst/>
          </a:prstGeom>
          <a:noFill/>
          <a:extLst>
            <a:ext uri="{909E8E84-426E-40DD-AFC4-6F175D3DCCD1}">
              <a14:hiddenFill xmlns:a14="http://schemas.microsoft.com/office/drawing/2010/main">
                <a:solidFill>
                  <a:srgbClr val="FFFFFF"/>
                </a:solidFill>
              </a14:hiddenFill>
            </a:ext>
          </a:extLst>
        </p:spPr>
      </p:pic>
      <p:sp>
        <p:nvSpPr>
          <p:cNvPr id="99" name="Rounded Rectangle 98"/>
          <p:cNvSpPr/>
          <p:nvPr/>
        </p:nvSpPr>
        <p:spPr>
          <a:xfrm>
            <a:off x="7855968" y="7433472"/>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Upload New</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grpSp>
        <p:nvGrpSpPr>
          <p:cNvPr id="101" name="Group 100"/>
          <p:cNvGrpSpPr/>
          <p:nvPr/>
        </p:nvGrpSpPr>
        <p:grpSpPr>
          <a:xfrm>
            <a:off x="6249394" y="6861075"/>
            <a:ext cx="4676168" cy="363104"/>
            <a:chOff x="3930803" y="6934455"/>
            <a:chExt cx="4676168" cy="363104"/>
          </a:xfrm>
        </p:grpSpPr>
        <p:sp>
          <p:nvSpPr>
            <p:cNvPr id="102" name="Rounded Rectangle 101"/>
            <p:cNvSpPr/>
            <p:nvPr/>
          </p:nvSpPr>
          <p:spPr>
            <a:xfrm>
              <a:off x="3930803" y="6937181"/>
              <a:ext cx="554932" cy="36037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First</a:t>
              </a:r>
              <a:endParaRPr lang="bg-BG" sz="1600" dirty="0">
                <a:solidFill>
                  <a:schemeClr val="tx1"/>
                </a:solidFill>
              </a:endParaRPr>
            </a:p>
          </p:txBody>
        </p:sp>
        <p:sp>
          <p:nvSpPr>
            <p:cNvPr id="103" name="Rounded Rectangle 102"/>
            <p:cNvSpPr/>
            <p:nvPr/>
          </p:nvSpPr>
          <p:spPr>
            <a:xfrm>
              <a:off x="4534646" y="6934455"/>
              <a:ext cx="893698"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Previous</a:t>
              </a:r>
              <a:endParaRPr lang="bg-BG" sz="1600" dirty="0">
                <a:solidFill>
                  <a:schemeClr val="tx1"/>
                </a:solidFill>
              </a:endParaRPr>
            </a:p>
          </p:txBody>
        </p:sp>
        <p:sp>
          <p:nvSpPr>
            <p:cNvPr id="107" name="Rounded Rectangle 106"/>
            <p:cNvSpPr/>
            <p:nvPr/>
          </p:nvSpPr>
          <p:spPr>
            <a:xfrm>
              <a:off x="5477255" y="6934455"/>
              <a:ext cx="350944" cy="363103"/>
            </a:xfrm>
            <a:prstGeom prst="roundRect">
              <a:avLst>
                <a:gd name="adj" fmla="val 0"/>
              </a:avLst>
            </a:prstGeom>
            <a:solidFill>
              <a:schemeClr val="accent6">
                <a:lumMod val="75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accent6">
                      <a:lumMod val="20000"/>
                      <a:lumOff val="80000"/>
                    </a:schemeClr>
                  </a:solidFill>
                </a:rPr>
                <a:t>1</a:t>
              </a:r>
              <a:endParaRPr lang="bg-BG" sz="1600" dirty="0">
                <a:solidFill>
                  <a:schemeClr val="accent6">
                    <a:lumMod val="20000"/>
                    <a:lumOff val="80000"/>
                  </a:schemeClr>
                </a:solidFill>
              </a:endParaRPr>
            </a:p>
          </p:txBody>
        </p:sp>
        <p:sp>
          <p:nvSpPr>
            <p:cNvPr id="108" name="Rounded Rectangle 107"/>
            <p:cNvSpPr/>
            <p:nvPr/>
          </p:nvSpPr>
          <p:spPr>
            <a:xfrm>
              <a:off x="5877110"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2</a:t>
              </a:r>
              <a:endParaRPr lang="bg-BG" sz="1600" dirty="0">
                <a:solidFill>
                  <a:schemeClr val="tx1"/>
                </a:solidFill>
              </a:endParaRPr>
            </a:p>
          </p:txBody>
        </p:sp>
        <p:sp>
          <p:nvSpPr>
            <p:cNvPr id="109" name="Rounded Rectangle 108"/>
            <p:cNvSpPr/>
            <p:nvPr/>
          </p:nvSpPr>
          <p:spPr>
            <a:xfrm>
              <a:off x="6264952"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3</a:t>
              </a:r>
              <a:endParaRPr lang="bg-BG" sz="1600" dirty="0">
                <a:solidFill>
                  <a:schemeClr val="tx1"/>
                </a:solidFill>
              </a:endParaRPr>
            </a:p>
          </p:txBody>
        </p:sp>
        <p:sp>
          <p:nvSpPr>
            <p:cNvPr id="110" name="Rounded Rectangle 109"/>
            <p:cNvSpPr/>
            <p:nvPr/>
          </p:nvSpPr>
          <p:spPr>
            <a:xfrm>
              <a:off x="6664807"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4</a:t>
              </a:r>
              <a:endParaRPr lang="bg-BG" sz="1600" dirty="0">
                <a:solidFill>
                  <a:schemeClr val="tx1"/>
                </a:solidFill>
              </a:endParaRPr>
            </a:p>
          </p:txBody>
        </p:sp>
        <p:sp>
          <p:nvSpPr>
            <p:cNvPr id="112" name="Rounded Rectangle 111"/>
            <p:cNvSpPr/>
            <p:nvPr/>
          </p:nvSpPr>
          <p:spPr>
            <a:xfrm>
              <a:off x="7057994"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5</a:t>
              </a:r>
              <a:endParaRPr lang="bg-BG" sz="1600" dirty="0">
                <a:solidFill>
                  <a:schemeClr val="tx1"/>
                </a:solidFill>
              </a:endParaRPr>
            </a:p>
          </p:txBody>
        </p:sp>
        <p:sp>
          <p:nvSpPr>
            <p:cNvPr id="113" name="Rounded Rectangle 112"/>
            <p:cNvSpPr/>
            <p:nvPr/>
          </p:nvSpPr>
          <p:spPr>
            <a:xfrm>
              <a:off x="7451180" y="6934455"/>
              <a:ext cx="589733"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Next</a:t>
              </a:r>
              <a:endParaRPr lang="bg-BG" sz="1600" dirty="0">
                <a:solidFill>
                  <a:schemeClr val="tx1"/>
                </a:solidFill>
              </a:endParaRPr>
            </a:p>
          </p:txBody>
        </p:sp>
        <p:sp>
          <p:nvSpPr>
            <p:cNvPr id="114" name="Rounded Rectangle 113"/>
            <p:cNvSpPr/>
            <p:nvPr/>
          </p:nvSpPr>
          <p:spPr>
            <a:xfrm>
              <a:off x="8090144" y="6934455"/>
              <a:ext cx="516827"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Last</a:t>
              </a:r>
              <a:endParaRPr lang="bg-BG" sz="1600" dirty="0">
                <a:solidFill>
                  <a:schemeClr val="tx1"/>
                </a:solidFill>
              </a:endParaRPr>
            </a:p>
          </p:txBody>
        </p:sp>
      </p:grpSp>
    </p:spTree>
    <p:extLst>
      <p:ext uri="{BB962C8B-B14F-4D97-AF65-F5344CB8AC3E}">
        <p14:creationId xmlns:p14="http://schemas.microsoft.com/office/powerpoint/2010/main" val="4208558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103"/>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85" name="Rectangle 84"/>
          <p:cNvSpPr/>
          <p:nvPr/>
        </p:nvSpPr>
        <p:spPr>
          <a:xfrm>
            <a:off x="508075" y="5225788"/>
            <a:ext cx="1811598" cy="369332"/>
          </a:xfrm>
          <a:prstGeom prst="rect">
            <a:avLst/>
          </a:prstGeom>
          <a:solidFill>
            <a:srgbClr val="DAA600"/>
          </a:solidFill>
          <a:ln>
            <a:solidFill>
              <a:schemeClr val="tx1"/>
            </a:solidFill>
          </a:ln>
        </p:spPr>
        <p:txBody>
          <a:bodyPr wrap="square" anchor="ctr" anchorCtr="0">
            <a:spAutoFit/>
          </a:bodyPr>
          <a:lstStyle/>
          <a:p>
            <a:r>
              <a:rPr lang="en-US" dirty="0"/>
              <a:t>Edit Files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Upload File / Image / Resource</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3857403"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http://myblog.com/admin/files/upload</a:t>
            </a:r>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a:noFill/>
          <a:ln>
            <a:noFill/>
          </a:ln>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8075" y="4696467"/>
            <a:ext cx="1811598" cy="369332"/>
          </a:xfrm>
          <a:prstGeom prst="rect">
            <a:avLst/>
          </a:prstGeom>
          <a:noFill/>
          <a:ln>
            <a:noFill/>
          </a:ln>
        </p:spPr>
        <p:txBody>
          <a:bodyPr wrap="square" anchor="ctr" anchorCtr="0">
            <a:spAutoFit/>
          </a:bodyPr>
          <a:lstStyle/>
          <a:p>
            <a:r>
              <a:rPr lang="en-US" dirty="0"/>
              <a:t>Edit Users</a:t>
            </a:r>
          </a:p>
        </p:txBody>
      </p:sp>
      <p:sp>
        <p:nvSpPr>
          <p:cNvPr id="68" name="Rounded Rectangle 67"/>
          <p:cNvSpPr/>
          <p:nvPr/>
        </p:nvSpPr>
        <p:spPr>
          <a:xfrm>
            <a:off x="4833406" y="1842795"/>
            <a:ext cx="7613863" cy="4744347"/>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9" name="Straight Connector 68"/>
          <p:cNvCxnSpPr/>
          <p:nvPr/>
        </p:nvCxnSpPr>
        <p:spPr>
          <a:xfrm>
            <a:off x="5192565" y="2512387"/>
            <a:ext cx="6854655"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0" name="TextBox 69"/>
          <p:cNvSpPr txBox="1"/>
          <p:nvPr/>
        </p:nvSpPr>
        <p:spPr>
          <a:xfrm>
            <a:off x="5048550" y="1978720"/>
            <a:ext cx="7078680" cy="461665"/>
          </a:xfrm>
          <a:prstGeom prst="rect">
            <a:avLst/>
          </a:prstGeom>
          <a:noFill/>
        </p:spPr>
        <p:txBody>
          <a:bodyPr wrap="square" rtlCol="0">
            <a:spAutoFit/>
          </a:bodyPr>
          <a:lstStyle/>
          <a:p>
            <a:pPr algn="ctr"/>
            <a:r>
              <a:rPr lang="en-US" sz="2400" b="1" dirty="0"/>
              <a:t>Upload File</a:t>
            </a:r>
            <a:endParaRPr lang="bg-BG" b="1" dirty="0"/>
          </a:p>
        </p:txBody>
      </p:sp>
      <p:sp>
        <p:nvSpPr>
          <p:cNvPr id="73" name="Rounded Rectangle 72"/>
          <p:cNvSpPr/>
          <p:nvPr/>
        </p:nvSpPr>
        <p:spPr>
          <a:xfrm>
            <a:off x="7920257" y="3099758"/>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Browse</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76" name="Rectangle 75"/>
          <p:cNvSpPr/>
          <p:nvPr/>
        </p:nvSpPr>
        <p:spPr>
          <a:xfrm>
            <a:off x="5192565" y="3104930"/>
            <a:ext cx="2532257"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c:\images\softuni.png</a:t>
            </a:r>
          </a:p>
        </p:txBody>
      </p:sp>
      <p:sp>
        <p:nvSpPr>
          <p:cNvPr id="77" name="TextBox 76"/>
          <p:cNvSpPr txBox="1"/>
          <p:nvPr/>
        </p:nvSpPr>
        <p:spPr>
          <a:xfrm>
            <a:off x="5120557" y="2717179"/>
            <a:ext cx="3528392" cy="369332"/>
          </a:xfrm>
          <a:prstGeom prst="rect">
            <a:avLst/>
          </a:prstGeom>
          <a:noFill/>
        </p:spPr>
        <p:txBody>
          <a:bodyPr wrap="square" rtlCol="0">
            <a:spAutoFit/>
          </a:bodyPr>
          <a:lstStyle/>
          <a:p>
            <a:r>
              <a:rPr lang="en-US" dirty="0"/>
              <a:t>Choose file:</a:t>
            </a:r>
            <a:endParaRPr lang="bg-BG" dirty="0"/>
          </a:p>
        </p:txBody>
      </p:sp>
      <p:sp>
        <p:nvSpPr>
          <p:cNvPr id="78" name="TextBox 77"/>
          <p:cNvSpPr txBox="1"/>
          <p:nvPr/>
        </p:nvSpPr>
        <p:spPr>
          <a:xfrm>
            <a:off x="9613340" y="2717179"/>
            <a:ext cx="1085933" cy="369332"/>
          </a:xfrm>
          <a:prstGeom prst="rect">
            <a:avLst/>
          </a:prstGeom>
          <a:noFill/>
        </p:spPr>
        <p:txBody>
          <a:bodyPr wrap="square" rtlCol="0">
            <a:spAutoFit/>
          </a:bodyPr>
          <a:lstStyle/>
          <a:p>
            <a:r>
              <a:rPr lang="en-US" dirty="0"/>
              <a:t>Preview:</a:t>
            </a:r>
            <a:endParaRPr lang="bg-BG" dirty="0"/>
          </a:p>
        </p:txBody>
      </p:sp>
      <p:sp>
        <p:nvSpPr>
          <p:cNvPr id="81" name="Rounded Rectangle 80"/>
          <p:cNvSpPr/>
          <p:nvPr/>
        </p:nvSpPr>
        <p:spPr>
          <a:xfrm>
            <a:off x="8978069" y="5872151"/>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82" name="Rectangle 81"/>
          <p:cNvSpPr/>
          <p:nvPr/>
        </p:nvSpPr>
        <p:spPr>
          <a:xfrm>
            <a:off x="9714732" y="3125161"/>
            <a:ext cx="2021067"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pic>
        <p:nvPicPr>
          <p:cNvPr id="83"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7633" y="3630550"/>
            <a:ext cx="1333918" cy="1333918"/>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p:cNvSpPr/>
          <p:nvPr/>
        </p:nvSpPr>
        <p:spPr>
          <a:xfrm>
            <a:off x="7307683" y="5870601"/>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Upload</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28" name="Rectangle 27"/>
          <p:cNvSpPr/>
          <p:nvPr/>
        </p:nvSpPr>
        <p:spPr>
          <a:xfrm>
            <a:off x="5192565" y="4138895"/>
            <a:ext cx="4167852"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softuni.png</a:t>
            </a:r>
          </a:p>
        </p:txBody>
      </p:sp>
      <p:sp>
        <p:nvSpPr>
          <p:cNvPr id="29" name="TextBox 28"/>
          <p:cNvSpPr txBox="1"/>
          <p:nvPr/>
        </p:nvSpPr>
        <p:spPr>
          <a:xfrm>
            <a:off x="5120557" y="3751144"/>
            <a:ext cx="3528392" cy="369332"/>
          </a:xfrm>
          <a:prstGeom prst="rect">
            <a:avLst/>
          </a:prstGeom>
          <a:noFill/>
        </p:spPr>
        <p:txBody>
          <a:bodyPr wrap="square" rtlCol="0">
            <a:spAutoFit/>
          </a:bodyPr>
          <a:lstStyle/>
          <a:p>
            <a:r>
              <a:rPr lang="en-US" dirty="0"/>
              <a:t>Resource name:</a:t>
            </a:r>
            <a:endParaRPr lang="bg-BG" dirty="0"/>
          </a:p>
        </p:txBody>
      </p:sp>
    </p:spTree>
    <p:extLst>
      <p:ext uri="{BB962C8B-B14F-4D97-AF65-F5344CB8AC3E}">
        <p14:creationId xmlns:p14="http://schemas.microsoft.com/office/powerpoint/2010/main" val="3946307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103"/>
          <p:cNvSpPr/>
          <p:nvPr/>
        </p:nvSpPr>
        <p:spPr>
          <a:xfrm>
            <a:off x="249649" y="908467"/>
            <a:ext cx="2328451" cy="49094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85" name="Rectangle 84"/>
          <p:cNvSpPr/>
          <p:nvPr/>
        </p:nvSpPr>
        <p:spPr>
          <a:xfrm>
            <a:off x="508075" y="5225788"/>
            <a:ext cx="1811598" cy="369332"/>
          </a:xfrm>
          <a:prstGeom prst="rect">
            <a:avLst/>
          </a:prstGeom>
          <a:solidFill>
            <a:srgbClr val="DAA600"/>
          </a:solidFill>
          <a:ln>
            <a:solidFill>
              <a:schemeClr val="tx1"/>
            </a:solidFill>
          </a:ln>
        </p:spPr>
        <p:txBody>
          <a:bodyPr wrap="square" anchor="ctr" anchorCtr="0">
            <a:spAutoFit/>
          </a:bodyPr>
          <a:lstStyle/>
          <a:p>
            <a:r>
              <a:rPr lang="en-US" dirty="0"/>
              <a:t>Edit Files</a:t>
            </a:r>
          </a:p>
        </p:txBody>
      </p:sp>
      <p:sp>
        <p:nvSpPr>
          <p:cNvPr id="9" name="Rectangle 8"/>
          <p:cNvSpPr/>
          <p:nvPr/>
        </p:nvSpPr>
        <p:spPr>
          <a:xfrm>
            <a:off x="238123" y="89904"/>
            <a:ext cx="15522578" cy="558718"/>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effectLst>
                  <a:outerShdw blurRad="38100" dist="38100" dir="2700000" algn="tl">
                    <a:schemeClr val="bg1">
                      <a:alpha val="43000"/>
                    </a:schemeClr>
                  </a:outerShdw>
                </a:effectLst>
              </a:rPr>
              <a:t>Blog – Admin Panel – </a:t>
            </a:r>
            <a:r>
              <a:rPr lang="en-US" sz="2400" b="1" dirty="0" smtClean="0">
                <a:solidFill>
                  <a:schemeClr val="tx1"/>
                </a:solidFill>
                <a:effectLst>
                  <a:outerShdw blurRad="38100" dist="38100" dir="2700000" algn="tl">
                    <a:schemeClr val="bg1">
                      <a:alpha val="43000"/>
                    </a:schemeClr>
                  </a:outerShdw>
                </a:effectLst>
              </a:rPr>
              <a:t>Delete </a:t>
            </a:r>
            <a:r>
              <a:rPr lang="en-US" sz="2400" b="1" dirty="0">
                <a:solidFill>
                  <a:schemeClr val="tx1"/>
                </a:solidFill>
                <a:effectLst>
                  <a:outerShdw blurRad="38100" dist="38100" dir="2700000" algn="tl">
                    <a:schemeClr val="bg1">
                      <a:alpha val="43000"/>
                    </a:schemeClr>
                  </a:outerShdw>
                </a:effectLst>
              </a:rPr>
              <a:t>File / Image / Resource</a:t>
            </a:r>
            <a:endParaRPr lang="bg-BG" sz="2400" b="1" dirty="0">
              <a:solidFill>
                <a:schemeClr val="tx1"/>
              </a:solidFill>
              <a:effectLst>
                <a:outerShdw blurRad="38100" dist="38100" dir="2700000" algn="tl">
                  <a:schemeClr val="bg1">
                    <a:alpha val="43000"/>
                  </a:schemeClr>
                </a:outerShdw>
              </a:effectLst>
            </a:endParaRPr>
          </a:p>
        </p:txBody>
      </p:sp>
      <p:sp>
        <p:nvSpPr>
          <p:cNvPr id="10" name="Rectangle 9"/>
          <p:cNvSpPr/>
          <p:nvPr/>
        </p:nvSpPr>
        <p:spPr>
          <a:xfrm>
            <a:off x="238122" y="8484972"/>
            <a:ext cx="15522579" cy="416257"/>
          </a:xfrm>
          <a:prstGeom prst="rect">
            <a:avLst/>
          </a:prstGeom>
          <a:solidFill>
            <a:schemeClr val="accent4">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Edit Comments</a:t>
            </a:r>
          </a:p>
        </p:txBody>
      </p:sp>
      <p:sp>
        <p:nvSpPr>
          <p:cNvPr id="26" name="TextBox 25"/>
          <p:cNvSpPr txBox="1"/>
          <p:nvPr/>
        </p:nvSpPr>
        <p:spPr>
          <a:xfrm>
            <a:off x="249649" y="105511"/>
            <a:ext cx="4124591"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a:t>
            </a:r>
            <a:r>
              <a:rPr lang="en-US" dirty="0" smtClean="0"/>
              <a:t>myblog.com/admin/files/41/delete</a:t>
            </a:r>
            <a:endParaRPr lang="en-US" dirty="0"/>
          </a:p>
        </p:txBody>
      </p:sp>
      <p:sp>
        <p:nvSpPr>
          <p:cNvPr id="36" name="Rectangle 35"/>
          <p:cNvSpPr/>
          <p:nvPr/>
        </p:nvSpPr>
        <p:spPr>
          <a:xfrm>
            <a:off x="14044894" y="187417"/>
            <a:ext cx="776175" cy="369332"/>
          </a:xfrm>
          <a:prstGeom prst="rect">
            <a:avLst/>
          </a:prstGeom>
        </p:spPr>
        <p:txBody>
          <a:bodyPr wrap="none">
            <a:spAutoFit/>
          </a:bodyPr>
          <a:lstStyle/>
          <a:p>
            <a:r>
              <a:rPr lang="en-US" noProof="1"/>
              <a:t>admin</a:t>
            </a:r>
          </a:p>
        </p:txBody>
      </p:sp>
      <p:sp>
        <p:nvSpPr>
          <p:cNvPr id="37" name="Rectangle 36"/>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38" name="Rectangle 37"/>
          <p:cNvSpPr/>
          <p:nvPr/>
        </p:nvSpPr>
        <p:spPr>
          <a:xfrm>
            <a:off x="515042" y="3618597"/>
            <a:ext cx="1811598" cy="369332"/>
          </a:xfrm>
          <a:prstGeom prst="rect">
            <a:avLst/>
          </a:prstGeom>
        </p:spPr>
        <p:txBody>
          <a:bodyPr wrap="square" anchor="ctr" anchorCtr="0">
            <a:spAutoFit/>
          </a:bodyPr>
          <a:lstStyle/>
          <a:p>
            <a:r>
              <a:rPr lang="en-US" dirty="0"/>
              <a:t>Edit Categories</a:t>
            </a:r>
          </a:p>
        </p:txBody>
      </p:sp>
      <p:sp>
        <p:nvSpPr>
          <p:cNvPr id="39" name="Rectangle 38"/>
          <p:cNvSpPr/>
          <p:nvPr/>
        </p:nvSpPr>
        <p:spPr>
          <a:xfrm>
            <a:off x="515042" y="4139952"/>
            <a:ext cx="1811598" cy="369332"/>
          </a:xfrm>
          <a:prstGeom prst="rect">
            <a:avLst/>
          </a:prstGeom>
          <a:noFill/>
          <a:ln>
            <a:noFill/>
          </a:ln>
        </p:spPr>
        <p:txBody>
          <a:bodyPr wrap="square" anchor="ctr" anchorCtr="0">
            <a:spAutoFit/>
          </a:bodyPr>
          <a:lstStyle/>
          <a:p>
            <a:r>
              <a:rPr lang="en-US" dirty="0"/>
              <a:t>Edit Tags</a:t>
            </a:r>
          </a:p>
        </p:txBody>
      </p:sp>
      <p:sp>
        <p:nvSpPr>
          <p:cNvPr id="24" name="Rectangle 23"/>
          <p:cNvSpPr/>
          <p:nvPr/>
        </p:nvSpPr>
        <p:spPr>
          <a:xfrm>
            <a:off x="508075" y="2446337"/>
            <a:ext cx="1811598" cy="369332"/>
          </a:xfrm>
          <a:prstGeom prst="rect">
            <a:avLst/>
          </a:prstGeom>
          <a:noFill/>
          <a:ln>
            <a:noFill/>
          </a:ln>
        </p:spPr>
        <p:txBody>
          <a:bodyPr wrap="square" anchor="ctr" anchorCtr="0">
            <a:spAutoFit/>
          </a:bodyPr>
          <a:lstStyle/>
          <a:p>
            <a:r>
              <a:rPr lang="en-US" dirty="0"/>
              <a:t>Edit Posts</a:t>
            </a:r>
          </a:p>
        </p:txBody>
      </p:sp>
      <p:sp>
        <p:nvSpPr>
          <p:cNvPr id="25" name="Rectangle 24"/>
          <p:cNvSpPr/>
          <p:nvPr/>
        </p:nvSpPr>
        <p:spPr>
          <a:xfrm>
            <a:off x="508075" y="1857564"/>
            <a:ext cx="1811598" cy="369332"/>
          </a:xfrm>
          <a:prstGeom prst="rect">
            <a:avLst/>
          </a:prstGeom>
        </p:spPr>
        <p:txBody>
          <a:bodyPr wrap="square" anchor="ctr" anchorCtr="0">
            <a:spAutoFit/>
          </a:bodyPr>
          <a:lstStyle/>
          <a:p>
            <a:r>
              <a:rPr lang="en-US" dirty="0"/>
              <a:t>Home</a:t>
            </a:r>
          </a:p>
        </p:txBody>
      </p:sp>
      <p:sp>
        <p:nvSpPr>
          <p:cNvPr id="16" name="Rectangle 15"/>
          <p:cNvSpPr/>
          <p:nvPr/>
        </p:nvSpPr>
        <p:spPr>
          <a:xfrm>
            <a:off x="508075" y="4696467"/>
            <a:ext cx="1811598" cy="369332"/>
          </a:xfrm>
          <a:prstGeom prst="rect">
            <a:avLst/>
          </a:prstGeom>
          <a:noFill/>
          <a:ln>
            <a:noFill/>
          </a:ln>
        </p:spPr>
        <p:txBody>
          <a:bodyPr wrap="square" anchor="ctr" anchorCtr="0">
            <a:spAutoFit/>
          </a:bodyPr>
          <a:lstStyle/>
          <a:p>
            <a:r>
              <a:rPr lang="en-US" dirty="0"/>
              <a:t>Edit Users</a:t>
            </a:r>
          </a:p>
        </p:txBody>
      </p:sp>
      <p:sp>
        <p:nvSpPr>
          <p:cNvPr id="68" name="Rounded Rectangle 67"/>
          <p:cNvSpPr/>
          <p:nvPr/>
        </p:nvSpPr>
        <p:spPr>
          <a:xfrm>
            <a:off x="4833406" y="1842795"/>
            <a:ext cx="7613863" cy="3752325"/>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9" name="Straight Connector 68"/>
          <p:cNvCxnSpPr/>
          <p:nvPr/>
        </p:nvCxnSpPr>
        <p:spPr>
          <a:xfrm>
            <a:off x="5192565" y="2512387"/>
            <a:ext cx="6854655"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0" name="TextBox 69"/>
          <p:cNvSpPr txBox="1"/>
          <p:nvPr/>
        </p:nvSpPr>
        <p:spPr>
          <a:xfrm>
            <a:off x="5048550" y="1978720"/>
            <a:ext cx="7078680" cy="461665"/>
          </a:xfrm>
          <a:prstGeom prst="rect">
            <a:avLst/>
          </a:prstGeom>
          <a:noFill/>
        </p:spPr>
        <p:txBody>
          <a:bodyPr wrap="square" rtlCol="0">
            <a:spAutoFit/>
          </a:bodyPr>
          <a:lstStyle/>
          <a:p>
            <a:pPr algn="ctr"/>
            <a:r>
              <a:rPr lang="en-US" sz="2400" b="1" dirty="0" smtClean="0"/>
              <a:t>Confirm Deleting File?</a:t>
            </a:r>
            <a:endParaRPr lang="bg-BG" b="1" dirty="0"/>
          </a:p>
        </p:txBody>
      </p:sp>
      <p:sp>
        <p:nvSpPr>
          <p:cNvPr id="78" name="TextBox 77"/>
          <p:cNvSpPr txBox="1"/>
          <p:nvPr/>
        </p:nvSpPr>
        <p:spPr>
          <a:xfrm>
            <a:off x="5192565" y="2653021"/>
            <a:ext cx="1085933" cy="369332"/>
          </a:xfrm>
          <a:prstGeom prst="rect">
            <a:avLst/>
          </a:prstGeom>
          <a:noFill/>
        </p:spPr>
        <p:txBody>
          <a:bodyPr wrap="square" rtlCol="0">
            <a:spAutoFit/>
          </a:bodyPr>
          <a:lstStyle/>
          <a:p>
            <a:r>
              <a:rPr lang="en-US" dirty="0"/>
              <a:t>Preview:</a:t>
            </a:r>
            <a:endParaRPr lang="bg-BG" dirty="0"/>
          </a:p>
        </p:txBody>
      </p:sp>
      <p:sp>
        <p:nvSpPr>
          <p:cNvPr id="81" name="Rounded Rectangle 80"/>
          <p:cNvSpPr/>
          <p:nvPr/>
        </p:nvSpPr>
        <p:spPr>
          <a:xfrm>
            <a:off x="9915329" y="433096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82" name="Rectangle 81"/>
          <p:cNvSpPr/>
          <p:nvPr/>
        </p:nvSpPr>
        <p:spPr>
          <a:xfrm>
            <a:off x="5293957" y="3061003"/>
            <a:ext cx="2021067" cy="2302606"/>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endParaRPr lang="en-US" dirty="0">
              <a:solidFill>
                <a:schemeClr val="tx1"/>
              </a:solidFill>
            </a:endParaRPr>
          </a:p>
        </p:txBody>
      </p:sp>
      <p:pic>
        <p:nvPicPr>
          <p:cNvPr id="83"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6858" y="3566392"/>
            <a:ext cx="1333918" cy="1333918"/>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p:cNvSpPr/>
          <p:nvPr/>
        </p:nvSpPr>
        <p:spPr>
          <a:xfrm>
            <a:off x="7899812" y="4331376"/>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effectLst>
                  <a:glow rad="12700">
                    <a:schemeClr val="accent6">
                      <a:lumMod val="50000"/>
                      <a:alpha val="20000"/>
                    </a:schemeClr>
                  </a:glow>
                  <a:outerShdw blurRad="50800" dist="38100" dir="5400000" algn="t" rotWithShape="0">
                    <a:prstClr val="black">
                      <a:alpha val="40000"/>
                    </a:prstClr>
                  </a:outerShdw>
                </a:effectLst>
              </a:rPr>
              <a:t>Delete</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31" name="TextBox 30"/>
          <p:cNvSpPr txBox="1"/>
          <p:nvPr/>
        </p:nvSpPr>
        <p:spPr>
          <a:xfrm>
            <a:off x="7555147" y="2663135"/>
            <a:ext cx="3528392" cy="369332"/>
          </a:xfrm>
          <a:prstGeom prst="rect">
            <a:avLst/>
          </a:prstGeom>
          <a:noFill/>
        </p:spPr>
        <p:txBody>
          <a:bodyPr wrap="square" rtlCol="0">
            <a:spAutoFit/>
          </a:bodyPr>
          <a:lstStyle/>
          <a:p>
            <a:r>
              <a:rPr lang="en-US" dirty="0"/>
              <a:t>Resource name:</a:t>
            </a:r>
            <a:endParaRPr lang="bg-BG" dirty="0"/>
          </a:p>
        </p:txBody>
      </p:sp>
      <p:sp>
        <p:nvSpPr>
          <p:cNvPr id="33" name="Rectangle 32"/>
          <p:cNvSpPr/>
          <p:nvPr/>
        </p:nvSpPr>
        <p:spPr>
          <a:xfrm>
            <a:off x="7627154" y="3061003"/>
            <a:ext cx="4202895" cy="422405"/>
          </a:xfrm>
          <a:prstGeom prst="rect">
            <a:avLst/>
          </a:prstGeom>
          <a:solidFill>
            <a:schemeClr val="accent6">
              <a:lumMod val="40000"/>
              <a:lumOff val="6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spAutoFit/>
          </a:bodyPr>
          <a:lstStyle/>
          <a:p>
            <a:r>
              <a:rPr lang="en-US" noProof="1" smtClean="0">
                <a:solidFill>
                  <a:schemeClr val="tx1"/>
                </a:solidFill>
              </a:rPr>
              <a:t>Softuni.png</a:t>
            </a:r>
            <a:endParaRPr lang="en-US" noProof="1">
              <a:solidFill>
                <a:schemeClr val="tx1"/>
              </a:solidFill>
            </a:endParaRPr>
          </a:p>
        </p:txBody>
      </p:sp>
    </p:spTree>
    <p:extLst>
      <p:ext uri="{BB962C8B-B14F-4D97-AF65-F5344CB8AC3E}">
        <p14:creationId xmlns:p14="http://schemas.microsoft.com/office/powerpoint/2010/main" val="202941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8123" y="89904"/>
            <a:ext cx="15522578" cy="558718"/>
          </a:xfrm>
          <a:prstGeom prst="rect">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Blog – Register</a:t>
            </a:r>
            <a:endParaRPr lang="bg-BG" sz="1400" dirty="0"/>
          </a:p>
        </p:txBody>
      </p:sp>
      <p:sp>
        <p:nvSpPr>
          <p:cNvPr id="10" name="Rectangle 9"/>
          <p:cNvSpPr/>
          <p:nvPr/>
        </p:nvSpPr>
        <p:spPr>
          <a:xfrm>
            <a:off x="238122" y="8484972"/>
            <a:ext cx="15522579" cy="416257"/>
          </a:xfrm>
          <a:prstGeom prst="rect">
            <a:avLst/>
          </a:prstGeom>
          <a:solidFill>
            <a:schemeClr val="accent6">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sp>
        <p:nvSpPr>
          <p:cNvPr id="26" name="Rounded Rectangle 25"/>
          <p:cNvSpPr/>
          <p:nvPr/>
        </p:nvSpPr>
        <p:spPr>
          <a:xfrm>
            <a:off x="5912757" y="1864623"/>
            <a:ext cx="6228660" cy="3625087"/>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27" name="Straight Connector 26"/>
          <p:cNvCxnSpPr/>
          <p:nvPr/>
        </p:nvCxnSpPr>
        <p:spPr>
          <a:xfrm>
            <a:off x="6271910" y="2499047"/>
            <a:ext cx="5446906"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28" name="TextBox 27"/>
          <p:cNvSpPr txBox="1"/>
          <p:nvPr/>
        </p:nvSpPr>
        <p:spPr>
          <a:xfrm>
            <a:off x="6271911" y="1965380"/>
            <a:ext cx="5446907" cy="461665"/>
          </a:xfrm>
          <a:prstGeom prst="rect">
            <a:avLst/>
          </a:prstGeom>
          <a:noFill/>
        </p:spPr>
        <p:txBody>
          <a:bodyPr wrap="square" rtlCol="0">
            <a:spAutoFit/>
          </a:bodyPr>
          <a:lstStyle/>
          <a:p>
            <a:pPr algn="ctr"/>
            <a:r>
              <a:rPr lang="en-US" sz="2400" b="1" dirty="0"/>
              <a:t>User Registration</a:t>
            </a:r>
            <a:endParaRPr lang="bg-BG" b="1" dirty="0"/>
          </a:p>
        </p:txBody>
      </p:sp>
      <p:sp>
        <p:nvSpPr>
          <p:cNvPr id="31" name="Rectangle 30"/>
          <p:cNvSpPr/>
          <p:nvPr/>
        </p:nvSpPr>
        <p:spPr>
          <a:xfrm>
            <a:off x="6271911" y="4007207"/>
            <a:ext cx="2364406"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a:t>
            </a:r>
            <a:endParaRPr lang="bg-BG" b="1" dirty="0"/>
          </a:p>
        </p:txBody>
      </p:sp>
      <p:sp>
        <p:nvSpPr>
          <p:cNvPr id="32" name="TextBox 31"/>
          <p:cNvSpPr txBox="1"/>
          <p:nvPr/>
        </p:nvSpPr>
        <p:spPr>
          <a:xfrm>
            <a:off x="6199903" y="3619456"/>
            <a:ext cx="2436414" cy="369332"/>
          </a:xfrm>
          <a:prstGeom prst="rect">
            <a:avLst/>
          </a:prstGeom>
          <a:noFill/>
        </p:spPr>
        <p:txBody>
          <a:bodyPr wrap="square" rtlCol="0">
            <a:spAutoFit/>
          </a:bodyPr>
          <a:lstStyle/>
          <a:p>
            <a:r>
              <a:rPr lang="en-US" dirty="0"/>
              <a:t>Password:</a:t>
            </a:r>
            <a:endParaRPr lang="bg-BG" dirty="0"/>
          </a:p>
        </p:txBody>
      </p:sp>
      <p:sp>
        <p:nvSpPr>
          <p:cNvPr id="33" name="Rounded Rectangle 32"/>
          <p:cNvSpPr/>
          <p:nvPr/>
        </p:nvSpPr>
        <p:spPr>
          <a:xfrm>
            <a:off x="6701299" y="4731670"/>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Register</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34" name="TextBox 33"/>
          <p:cNvSpPr txBox="1"/>
          <p:nvPr/>
        </p:nvSpPr>
        <p:spPr>
          <a:xfrm>
            <a:off x="9696290" y="4787719"/>
            <a:ext cx="1379701" cy="369332"/>
          </a:xfrm>
          <a:prstGeom prst="rect">
            <a:avLst/>
          </a:prstGeom>
          <a:noFill/>
        </p:spPr>
        <p:txBody>
          <a:bodyPr wrap="square" rtlCol="0">
            <a:spAutoFit/>
          </a:bodyPr>
          <a:lstStyle/>
          <a:p>
            <a:pPr algn="ctr"/>
            <a:r>
              <a:rPr lang="en-US" u="dotted" dirty="0">
                <a:solidFill>
                  <a:schemeClr val="accent1">
                    <a:lumMod val="75000"/>
                  </a:schemeClr>
                </a:solidFill>
              </a:rPr>
              <a:t>Login here</a:t>
            </a:r>
            <a:endParaRPr lang="bg-BG" u="dotted" dirty="0">
              <a:solidFill>
                <a:schemeClr val="accent1">
                  <a:lumMod val="75000"/>
                </a:schemeClr>
              </a:solidFill>
            </a:endParaRPr>
          </a:p>
        </p:txBody>
      </p:sp>
      <p:sp>
        <p:nvSpPr>
          <p:cNvPr id="35" name="Rectangle 34"/>
          <p:cNvSpPr/>
          <p:nvPr/>
        </p:nvSpPr>
        <p:spPr>
          <a:xfrm>
            <a:off x="8938999" y="3069171"/>
            <a:ext cx="2793626"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Maria Petrova</a:t>
            </a:r>
          </a:p>
        </p:txBody>
      </p:sp>
      <p:sp>
        <p:nvSpPr>
          <p:cNvPr id="36" name="TextBox 35"/>
          <p:cNvSpPr txBox="1"/>
          <p:nvPr/>
        </p:nvSpPr>
        <p:spPr>
          <a:xfrm>
            <a:off x="8866991" y="2681420"/>
            <a:ext cx="2851827" cy="369332"/>
          </a:xfrm>
          <a:prstGeom prst="rect">
            <a:avLst/>
          </a:prstGeom>
          <a:noFill/>
        </p:spPr>
        <p:txBody>
          <a:bodyPr wrap="square" rtlCol="0">
            <a:spAutoFit/>
          </a:bodyPr>
          <a:lstStyle/>
          <a:p>
            <a:r>
              <a:rPr lang="en-US" dirty="0"/>
              <a:t>Full Name:</a:t>
            </a:r>
            <a:endParaRPr lang="bg-BG" dirty="0"/>
          </a:p>
        </p:txBody>
      </p:sp>
      <p:sp>
        <p:nvSpPr>
          <p:cNvPr id="37" name="Rectangle 36"/>
          <p:cNvSpPr/>
          <p:nvPr/>
        </p:nvSpPr>
        <p:spPr>
          <a:xfrm>
            <a:off x="6271911" y="3066713"/>
            <a:ext cx="2364406"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maria</a:t>
            </a:r>
          </a:p>
        </p:txBody>
      </p:sp>
      <p:sp>
        <p:nvSpPr>
          <p:cNvPr id="38" name="TextBox 37"/>
          <p:cNvSpPr txBox="1"/>
          <p:nvPr/>
        </p:nvSpPr>
        <p:spPr>
          <a:xfrm>
            <a:off x="6199903" y="2678962"/>
            <a:ext cx="2436414" cy="369332"/>
          </a:xfrm>
          <a:prstGeom prst="rect">
            <a:avLst/>
          </a:prstGeom>
          <a:noFill/>
        </p:spPr>
        <p:txBody>
          <a:bodyPr wrap="square" rtlCol="0">
            <a:spAutoFit/>
          </a:bodyPr>
          <a:lstStyle/>
          <a:p>
            <a:r>
              <a:rPr lang="en-US" dirty="0"/>
              <a:t>Username:</a:t>
            </a:r>
            <a:endParaRPr lang="bg-BG" dirty="0"/>
          </a:p>
        </p:txBody>
      </p:sp>
      <p:sp>
        <p:nvSpPr>
          <p:cNvPr id="44" name="Rectangle 43"/>
          <p:cNvSpPr/>
          <p:nvPr/>
        </p:nvSpPr>
        <p:spPr>
          <a:xfrm>
            <a:off x="8951051" y="4007207"/>
            <a:ext cx="2793626"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a:t>
            </a:r>
            <a:endParaRPr lang="bg-BG" b="1" dirty="0"/>
          </a:p>
        </p:txBody>
      </p:sp>
      <p:sp>
        <p:nvSpPr>
          <p:cNvPr id="45" name="TextBox 44"/>
          <p:cNvSpPr txBox="1"/>
          <p:nvPr/>
        </p:nvSpPr>
        <p:spPr>
          <a:xfrm>
            <a:off x="8879043" y="3619456"/>
            <a:ext cx="2851827" cy="369332"/>
          </a:xfrm>
          <a:prstGeom prst="rect">
            <a:avLst/>
          </a:prstGeom>
          <a:noFill/>
        </p:spPr>
        <p:txBody>
          <a:bodyPr wrap="square" rtlCol="0">
            <a:spAutoFit/>
          </a:bodyPr>
          <a:lstStyle/>
          <a:p>
            <a:r>
              <a:rPr lang="en-US" dirty="0"/>
              <a:t>Confirm Password:</a:t>
            </a:r>
            <a:endParaRPr lang="bg-BG" dirty="0"/>
          </a:p>
        </p:txBody>
      </p:sp>
      <p:grpSp>
        <p:nvGrpSpPr>
          <p:cNvPr id="5" name="Group 4"/>
          <p:cNvGrpSpPr/>
          <p:nvPr/>
        </p:nvGrpSpPr>
        <p:grpSpPr>
          <a:xfrm>
            <a:off x="4623900" y="989523"/>
            <a:ext cx="8842869" cy="503099"/>
            <a:chOff x="4068727" y="869777"/>
            <a:chExt cx="8842869" cy="503099"/>
          </a:xfrm>
        </p:grpSpPr>
        <p:sp>
          <p:nvSpPr>
            <p:cNvPr id="66" name="Rounded Rectangle 65"/>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User account created.</a:t>
              </a:r>
              <a:endParaRPr lang="bg-BG" dirty="0">
                <a:solidFill>
                  <a:schemeClr val="bg1"/>
                </a:solidFill>
                <a:effectLst>
                  <a:outerShdw blurRad="38100" dist="12700" dir="2700000" algn="tl">
                    <a:srgbClr val="000000">
                      <a:alpha val="43137"/>
                    </a:srgbClr>
                  </a:outerShdw>
                </a:effectLst>
              </a:endParaRPr>
            </a:p>
          </p:txBody>
        </p:sp>
        <p:sp>
          <p:nvSpPr>
            <p:cNvPr id="67" name="Rounded Rectangle 66"/>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
        <p:nvSpPr>
          <p:cNvPr id="68" name="Rounded Rectangle 67"/>
          <p:cNvSpPr/>
          <p:nvPr/>
        </p:nvSpPr>
        <p:spPr>
          <a:xfrm>
            <a:off x="249649" y="908468"/>
            <a:ext cx="2328451" cy="275058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9" name="Straight Connector 68"/>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0" name="TextBox 69"/>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71" name="Rectangle 70"/>
          <p:cNvSpPr/>
          <p:nvPr/>
        </p:nvSpPr>
        <p:spPr>
          <a:xfrm>
            <a:off x="515042" y="1857564"/>
            <a:ext cx="1811598" cy="369332"/>
          </a:xfrm>
          <a:prstGeom prst="rect">
            <a:avLst/>
          </a:prstGeom>
        </p:spPr>
        <p:txBody>
          <a:bodyPr wrap="square" anchor="ctr" anchorCtr="0">
            <a:spAutoFit/>
          </a:bodyPr>
          <a:lstStyle/>
          <a:p>
            <a:r>
              <a:rPr lang="en-US" dirty="0"/>
              <a:t>Home</a:t>
            </a:r>
          </a:p>
        </p:txBody>
      </p:sp>
      <p:sp>
        <p:nvSpPr>
          <p:cNvPr id="72" name="Rectangle 71"/>
          <p:cNvSpPr/>
          <p:nvPr/>
        </p:nvSpPr>
        <p:spPr>
          <a:xfrm>
            <a:off x="515042" y="2446337"/>
            <a:ext cx="1811598" cy="369332"/>
          </a:xfrm>
          <a:prstGeom prst="rect">
            <a:avLst/>
          </a:prstGeom>
        </p:spPr>
        <p:txBody>
          <a:bodyPr wrap="square" anchor="ctr" anchorCtr="0">
            <a:spAutoFit/>
          </a:bodyPr>
          <a:lstStyle/>
          <a:p>
            <a:r>
              <a:rPr lang="en-US" dirty="0"/>
              <a:t>Login</a:t>
            </a:r>
          </a:p>
        </p:txBody>
      </p:sp>
      <p:sp>
        <p:nvSpPr>
          <p:cNvPr id="73" name="Rectangle 72"/>
          <p:cNvSpPr/>
          <p:nvPr/>
        </p:nvSpPr>
        <p:spPr>
          <a:xfrm>
            <a:off x="515042" y="3032467"/>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Register</a:t>
            </a:r>
          </a:p>
        </p:txBody>
      </p:sp>
      <p:sp>
        <p:nvSpPr>
          <p:cNvPr id="74" name="TextBox 73"/>
          <p:cNvSpPr txBox="1"/>
          <p:nvPr/>
        </p:nvSpPr>
        <p:spPr>
          <a:xfrm>
            <a:off x="249649" y="105511"/>
            <a:ext cx="2769861"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http://myblog.com/register</a:t>
            </a:r>
          </a:p>
        </p:txBody>
      </p:sp>
      <p:sp>
        <p:nvSpPr>
          <p:cNvPr id="75" name="Rounded Rectangular Callout 74"/>
          <p:cNvSpPr/>
          <p:nvPr/>
        </p:nvSpPr>
        <p:spPr>
          <a:xfrm>
            <a:off x="12500570" y="1894244"/>
            <a:ext cx="3017257" cy="1088170"/>
          </a:xfrm>
          <a:prstGeom prst="wedgeRoundRectCallout">
            <a:avLst>
              <a:gd name="adj1" fmla="val -46338"/>
              <a:gd name="adj2" fmla="val -9416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Display error / success notifications</a:t>
            </a:r>
          </a:p>
        </p:txBody>
      </p:sp>
    </p:spTree>
    <p:extLst>
      <p:ext uri="{BB962C8B-B14F-4D97-AF65-F5344CB8AC3E}">
        <p14:creationId xmlns:p14="http://schemas.microsoft.com/office/powerpoint/2010/main" val="341570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249649" y="908468"/>
            <a:ext cx="2328451" cy="214597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4" name="Straight Connector 63"/>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65" name="TextBox 64"/>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9" name="Rectangle 8"/>
          <p:cNvSpPr/>
          <p:nvPr/>
        </p:nvSpPr>
        <p:spPr>
          <a:xfrm>
            <a:off x="238123" y="89904"/>
            <a:ext cx="15522578" cy="558718"/>
          </a:xfrm>
          <a:prstGeom prst="rect">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Blog – Publish New Post</a:t>
            </a:r>
            <a:endParaRPr lang="bg-BG" sz="1400" dirty="0"/>
          </a:p>
        </p:txBody>
      </p:sp>
      <p:sp>
        <p:nvSpPr>
          <p:cNvPr id="10" name="Rectangle 9"/>
          <p:cNvSpPr/>
          <p:nvPr/>
        </p:nvSpPr>
        <p:spPr>
          <a:xfrm>
            <a:off x="238122" y="8484972"/>
            <a:ext cx="15522579" cy="416257"/>
          </a:xfrm>
          <a:prstGeom prst="rect">
            <a:avLst/>
          </a:prstGeom>
          <a:solidFill>
            <a:schemeClr val="accent6">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sp>
        <p:nvSpPr>
          <p:cNvPr id="26" name="Rounded Rectangle 25"/>
          <p:cNvSpPr/>
          <p:nvPr/>
        </p:nvSpPr>
        <p:spPr>
          <a:xfrm>
            <a:off x="2843493" y="1864623"/>
            <a:ext cx="12917208" cy="6364977"/>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grpSp>
        <p:nvGrpSpPr>
          <p:cNvPr id="8" name="Group 7"/>
          <p:cNvGrpSpPr/>
          <p:nvPr/>
        </p:nvGrpSpPr>
        <p:grpSpPr>
          <a:xfrm>
            <a:off x="3156857" y="1965380"/>
            <a:ext cx="12297016" cy="533667"/>
            <a:chOff x="3012141" y="1965380"/>
            <a:chExt cx="12586448" cy="533667"/>
          </a:xfrm>
        </p:grpSpPr>
        <p:cxnSp>
          <p:nvCxnSpPr>
            <p:cNvPr id="27" name="Straight Connector 26"/>
            <p:cNvCxnSpPr/>
            <p:nvPr/>
          </p:nvCxnSpPr>
          <p:spPr>
            <a:xfrm>
              <a:off x="3012141" y="2499047"/>
              <a:ext cx="1258644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28" name="TextBox 27"/>
            <p:cNvSpPr txBox="1"/>
            <p:nvPr/>
          </p:nvSpPr>
          <p:spPr>
            <a:xfrm>
              <a:off x="3012141" y="1965380"/>
              <a:ext cx="12586448" cy="461665"/>
            </a:xfrm>
            <a:prstGeom prst="rect">
              <a:avLst/>
            </a:prstGeom>
            <a:noFill/>
          </p:spPr>
          <p:txBody>
            <a:bodyPr wrap="square" rtlCol="0">
              <a:spAutoFit/>
            </a:bodyPr>
            <a:lstStyle/>
            <a:p>
              <a:pPr algn="ctr"/>
              <a:r>
                <a:rPr lang="en-US" sz="2400" b="1" dirty="0"/>
                <a:t>New Post</a:t>
              </a:r>
              <a:endParaRPr lang="bg-BG" b="1" dirty="0"/>
            </a:p>
          </p:txBody>
        </p:sp>
      </p:grpSp>
      <p:sp>
        <p:nvSpPr>
          <p:cNvPr id="33" name="Rounded Rectangle 32"/>
          <p:cNvSpPr/>
          <p:nvPr/>
        </p:nvSpPr>
        <p:spPr>
          <a:xfrm>
            <a:off x="6698030" y="7491615"/>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Publish</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37" name="Rectangle 36"/>
          <p:cNvSpPr/>
          <p:nvPr/>
        </p:nvSpPr>
        <p:spPr>
          <a:xfrm>
            <a:off x="3156857" y="3054442"/>
            <a:ext cx="91747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Why Developers are Sitting Pretty for IoT?</a:t>
            </a:r>
          </a:p>
        </p:txBody>
      </p:sp>
      <p:sp>
        <p:nvSpPr>
          <p:cNvPr id="38" name="TextBox 37"/>
          <p:cNvSpPr txBox="1"/>
          <p:nvPr/>
        </p:nvSpPr>
        <p:spPr>
          <a:xfrm>
            <a:off x="3077457" y="2654622"/>
            <a:ext cx="9234500" cy="369332"/>
          </a:xfrm>
          <a:prstGeom prst="rect">
            <a:avLst/>
          </a:prstGeom>
          <a:noFill/>
        </p:spPr>
        <p:txBody>
          <a:bodyPr wrap="square" rtlCol="0">
            <a:spAutoFit/>
          </a:bodyPr>
          <a:lstStyle/>
          <a:p>
            <a:r>
              <a:rPr lang="en-US" dirty="0"/>
              <a:t>Title:</a:t>
            </a:r>
            <a:endParaRPr lang="bg-BG" dirty="0"/>
          </a:p>
        </p:txBody>
      </p:sp>
      <p:sp>
        <p:nvSpPr>
          <p:cNvPr id="53" name="Rectangle 52"/>
          <p:cNvSpPr/>
          <p:nvPr/>
        </p:nvSpPr>
        <p:spPr>
          <a:xfrm>
            <a:off x="515042" y="2409122"/>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New Post</a:t>
            </a:r>
          </a:p>
        </p:txBody>
      </p:sp>
      <p:grpSp>
        <p:nvGrpSpPr>
          <p:cNvPr id="5" name="Group 4"/>
          <p:cNvGrpSpPr/>
          <p:nvPr/>
        </p:nvGrpSpPr>
        <p:grpSpPr>
          <a:xfrm>
            <a:off x="4623900" y="989523"/>
            <a:ext cx="8842869" cy="503099"/>
            <a:chOff x="4068727" y="869777"/>
            <a:chExt cx="8842869" cy="503099"/>
          </a:xfrm>
        </p:grpSpPr>
        <p:sp>
          <p:nvSpPr>
            <p:cNvPr id="66" name="Rounded Rectangle 65"/>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Post published.</a:t>
              </a:r>
              <a:endParaRPr lang="bg-BG" dirty="0">
                <a:solidFill>
                  <a:schemeClr val="bg1"/>
                </a:solidFill>
                <a:effectLst>
                  <a:outerShdw blurRad="38100" dist="12700" dir="2700000" algn="tl">
                    <a:srgbClr val="000000">
                      <a:alpha val="43137"/>
                    </a:srgbClr>
                  </a:outerShdw>
                </a:effectLst>
              </a:endParaRPr>
            </a:p>
          </p:txBody>
        </p:sp>
        <p:sp>
          <p:nvSpPr>
            <p:cNvPr id="67" name="Rounded Rectangle 66"/>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
        <p:nvSpPr>
          <p:cNvPr id="29" name="Rounded Rectangle 28"/>
          <p:cNvSpPr/>
          <p:nvPr/>
        </p:nvSpPr>
        <p:spPr>
          <a:xfrm>
            <a:off x="9572824" y="7491615"/>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39" name="Rectangle 38"/>
          <p:cNvSpPr/>
          <p:nvPr/>
        </p:nvSpPr>
        <p:spPr>
          <a:xfrm>
            <a:off x="12649358" y="3055085"/>
            <a:ext cx="2793626" cy="468052"/>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b="1" noProof="1">
                <a:solidFill>
                  <a:schemeClr val="tx1">
                    <a:lumMod val="65000"/>
                    <a:lumOff val="35000"/>
                  </a:schemeClr>
                </a:solidFill>
              </a:rPr>
              <a:t>Maria Petrova</a:t>
            </a:r>
          </a:p>
        </p:txBody>
      </p:sp>
      <p:sp>
        <p:nvSpPr>
          <p:cNvPr id="40" name="TextBox 39"/>
          <p:cNvSpPr txBox="1"/>
          <p:nvPr/>
        </p:nvSpPr>
        <p:spPr>
          <a:xfrm>
            <a:off x="12577350" y="2667334"/>
            <a:ext cx="2851827" cy="369332"/>
          </a:xfrm>
          <a:prstGeom prst="rect">
            <a:avLst/>
          </a:prstGeom>
          <a:noFill/>
        </p:spPr>
        <p:txBody>
          <a:bodyPr wrap="square" rtlCol="0">
            <a:spAutoFit/>
          </a:bodyPr>
          <a:lstStyle/>
          <a:p>
            <a:r>
              <a:rPr lang="en-US" dirty="0"/>
              <a:t>Author:</a:t>
            </a:r>
            <a:endParaRPr lang="bg-BG" dirty="0"/>
          </a:p>
        </p:txBody>
      </p:sp>
      <p:sp>
        <p:nvSpPr>
          <p:cNvPr id="42" name="Rectangle 41"/>
          <p:cNvSpPr/>
          <p:nvPr/>
        </p:nvSpPr>
        <p:spPr>
          <a:xfrm>
            <a:off x="3160057" y="4034289"/>
            <a:ext cx="12269119" cy="3192565"/>
          </a:xfrm>
          <a:prstGeom prst="rect">
            <a:avLst/>
          </a:prstGeom>
        </p:spPr>
        <p:style>
          <a:lnRef idx="2">
            <a:schemeClr val="accent6"/>
          </a:lnRef>
          <a:fillRef idx="1">
            <a:schemeClr val="lt1"/>
          </a:fillRef>
          <a:effectRef idx="0">
            <a:schemeClr val="accent6"/>
          </a:effectRef>
          <a:fontRef idx="minor">
            <a:schemeClr val="dk1"/>
          </a:fontRef>
        </p:style>
        <p:txBody>
          <a:bodyPr rIns="360000" rtlCol="0" anchor="t" anchorCtr="0"/>
          <a:lstStyle/>
          <a:p>
            <a:r>
              <a:rPr lang="en-US" dirty="0"/>
              <a:t>If a flurry of startup activity is any indication, the </a:t>
            </a:r>
            <a:r>
              <a:rPr lang="en-US" b="1" dirty="0"/>
              <a:t>Internet of Things </a:t>
            </a:r>
            <a:r>
              <a:rPr lang="en-US" dirty="0"/>
              <a:t>is upon us. And yes, there are real-world big-money </a:t>
            </a:r>
            <a:r>
              <a:rPr lang="en-US" b="1" dirty="0"/>
              <a:t>IoT</a:t>
            </a:r>
            <a:r>
              <a:rPr lang="en-US" dirty="0"/>
              <a:t> projects out there gaining traction—though they may be outnumbered by hobbyist </a:t>
            </a:r>
            <a:r>
              <a:rPr lang="en-US" b="1" dirty="0"/>
              <a:t>Arduino</a:t>
            </a:r>
            <a:r>
              <a:rPr lang="en-US" dirty="0"/>
              <a:t> mods and IFTTT-connected light switches. However, if you haven’t gotten on board yet, you haven’t missed much. Platform manufacturers are still in the early stages of rolling out developer-friendly environments and getting their input.</a:t>
            </a:r>
          </a:p>
          <a:p>
            <a:endParaRPr lang="en-US" noProof="1"/>
          </a:p>
          <a:p>
            <a:r>
              <a:rPr lang="en-US" dirty="0"/>
              <a:t>GE’s </a:t>
            </a:r>
            <a:r>
              <a:rPr lang="en-US" b="1" dirty="0"/>
              <a:t>Predix IDE </a:t>
            </a:r>
            <a:r>
              <a:rPr lang="en-US" dirty="0"/>
              <a:t>for industrial IoT applications is a perfect example: It’s only been generally available as of February 2016. The networking giant Cisco bought IoT platform vendor </a:t>
            </a:r>
            <a:r>
              <a:rPr lang="en-US" b="1" dirty="0"/>
              <a:t>Jasper Technologies </a:t>
            </a:r>
            <a:r>
              <a:rPr lang="en-US" dirty="0"/>
              <a:t>for US$1.4 billion that same month. The </a:t>
            </a:r>
            <a:r>
              <a:rPr lang="en-US" b="1" dirty="0"/>
              <a:t>Firefox OS IoT </a:t>
            </a:r>
            <a:r>
              <a:rPr lang="en-US" dirty="0"/>
              <a:t>open-source project was announced in March 2016. In April, IBM teamed up with Coursera for an entry-level IoT developer tutorial using the </a:t>
            </a:r>
            <a:r>
              <a:rPr lang="en-US" b="1" dirty="0"/>
              <a:t>Raspberry P</a:t>
            </a:r>
            <a:r>
              <a:rPr lang="en-US" dirty="0"/>
              <a:t>i device, the </a:t>
            </a:r>
            <a:r>
              <a:rPr lang="en-US" b="1" dirty="0"/>
              <a:t>IBM Bluemix </a:t>
            </a:r>
            <a:r>
              <a:rPr lang="en-US" dirty="0"/>
              <a:t>cloud platform and the </a:t>
            </a:r>
            <a:r>
              <a:rPr lang="en-US" b="1" dirty="0">
                <a:hlinkClick r:id="rId2"/>
              </a:rPr>
              <a:t>Node-RED</a:t>
            </a:r>
            <a:r>
              <a:rPr lang="en-US" dirty="0"/>
              <a:t> programming environment. Cellular and telecom providers (Verizon and AT&amp;T), chip makers (Intel, Qualcomm, ARM), cloud leaders (Amazon, Microsoft and Google), smartphone makers (Apple HomeKit, Samsung Artik), networking giants, beacon and wearables manufacturers, and</a:t>
            </a:r>
            <a:endParaRPr lang="en-US" noProof="1"/>
          </a:p>
        </p:txBody>
      </p:sp>
      <p:sp>
        <p:nvSpPr>
          <p:cNvPr id="43" name="TextBox 42"/>
          <p:cNvSpPr txBox="1"/>
          <p:nvPr/>
        </p:nvSpPr>
        <p:spPr>
          <a:xfrm>
            <a:off x="3080658" y="3634470"/>
            <a:ext cx="9234500" cy="369332"/>
          </a:xfrm>
          <a:prstGeom prst="rect">
            <a:avLst/>
          </a:prstGeom>
          <a:noFill/>
        </p:spPr>
        <p:txBody>
          <a:bodyPr wrap="square" rtlCol="0">
            <a:spAutoFit/>
          </a:bodyPr>
          <a:lstStyle/>
          <a:p>
            <a:r>
              <a:rPr lang="en-US" dirty="0"/>
              <a:t>Content:</a:t>
            </a:r>
            <a:endParaRPr lang="bg-BG" dirty="0"/>
          </a:p>
        </p:txBody>
      </p:sp>
      <p:grpSp>
        <p:nvGrpSpPr>
          <p:cNvPr id="12" name="Group 11"/>
          <p:cNvGrpSpPr/>
          <p:nvPr/>
        </p:nvGrpSpPr>
        <p:grpSpPr>
          <a:xfrm>
            <a:off x="15134074" y="4034288"/>
            <a:ext cx="295102" cy="3192566"/>
            <a:chOff x="15134074" y="4034288"/>
            <a:chExt cx="295102" cy="3192566"/>
          </a:xfrm>
        </p:grpSpPr>
        <p:sp>
          <p:nvSpPr>
            <p:cNvPr id="46" name="Rounded Rectangle 45"/>
            <p:cNvSpPr/>
            <p:nvPr/>
          </p:nvSpPr>
          <p:spPr>
            <a:xfrm>
              <a:off x="15134075" y="6799386"/>
              <a:ext cx="295101" cy="427468"/>
            </a:xfrm>
            <a:prstGeom prst="roundRect">
              <a:avLst>
                <a:gd name="adj" fmla="val 3475"/>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solidFill>
                    <a:schemeClr val="accent6">
                      <a:lumMod val="20000"/>
                      <a:lumOff val="80000"/>
                    </a:schemeClr>
                  </a:solidFill>
                  <a:effectLst>
                    <a:glow rad="12700">
                      <a:schemeClr val="bg1">
                        <a:alpha val="30000"/>
                      </a:schemeClr>
                    </a:glow>
                  </a:effectLst>
                </a:rPr>
                <a:t>▼</a:t>
              </a:r>
              <a:endParaRPr lang="bg-BG" sz="1600" b="1" dirty="0">
                <a:solidFill>
                  <a:schemeClr val="accent6">
                    <a:lumMod val="20000"/>
                    <a:lumOff val="80000"/>
                  </a:schemeClr>
                </a:solidFill>
                <a:effectLst>
                  <a:glow rad="12700">
                    <a:schemeClr val="bg1">
                      <a:alpha val="30000"/>
                    </a:schemeClr>
                  </a:glow>
                </a:effectLst>
              </a:endParaRPr>
            </a:p>
          </p:txBody>
        </p:sp>
        <p:sp>
          <p:nvSpPr>
            <p:cNvPr id="47" name="Rounded Rectangle 46"/>
            <p:cNvSpPr/>
            <p:nvPr/>
          </p:nvSpPr>
          <p:spPr>
            <a:xfrm flipV="1">
              <a:off x="15134074" y="4034288"/>
              <a:ext cx="295102" cy="413236"/>
            </a:xfrm>
            <a:prstGeom prst="roundRect">
              <a:avLst>
                <a:gd name="adj" fmla="val 3475"/>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solidFill>
                    <a:schemeClr val="accent6">
                      <a:lumMod val="20000"/>
                      <a:lumOff val="80000"/>
                    </a:schemeClr>
                  </a:solidFill>
                  <a:effectLst>
                    <a:glow rad="12700">
                      <a:schemeClr val="bg1">
                        <a:alpha val="30000"/>
                      </a:schemeClr>
                    </a:glow>
                  </a:effectLst>
                </a:rPr>
                <a:t>▼</a:t>
              </a:r>
              <a:endParaRPr lang="bg-BG" sz="1600" b="1" dirty="0">
                <a:solidFill>
                  <a:schemeClr val="accent6">
                    <a:lumMod val="20000"/>
                    <a:lumOff val="80000"/>
                  </a:schemeClr>
                </a:solidFill>
                <a:effectLst>
                  <a:glow rad="12700">
                    <a:schemeClr val="bg1">
                      <a:alpha val="30000"/>
                    </a:schemeClr>
                  </a:glow>
                </a:effectLst>
              </a:endParaRPr>
            </a:p>
          </p:txBody>
        </p:sp>
        <p:sp>
          <p:nvSpPr>
            <p:cNvPr id="11" name="Rectangle 10"/>
            <p:cNvSpPr/>
            <p:nvPr/>
          </p:nvSpPr>
          <p:spPr>
            <a:xfrm>
              <a:off x="15134075" y="4447524"/>
              <a:ext cx="295101" cy="2351862"/>
            </a:xfrm>
            <a:prstGeom prst="rect">
              <a:avLst/>
            </a:prstGeom>
            <a:solidFill>
              <a:srgbClr val="A7C46E"/>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b="1" dirty="0">
                <a:solidFill>
                  <a:schemeClr val="accent6">
                    <a:lumMod val="20000"/>
                    <a:lumOff val="80000"/>
                  </a:schemeClr>
                </a:solidFill>
                <a:effectLst>
                  <a:glow rad="12700">
                    <a:schemeClr val="bg1">
                      <a:alpha val="30000"/>
                    </a:schemeClr>
                  </a:glow>
                </a:effectLst>
              </a:endParaRPr>
            </a:p>
          </p:txBody>
        </p:sp>
        <p:sp>
          <p:nvSpPr>
            <p:cNvPr id="54" name="Rectangle 53"/>
            <p:cNvSpPr/>
            <p:nvPr/>
          </p:nvSpPr>
          <p:spPr>
            <a:xfrm>
              <a:off x="15134075" y="4932190"/>
              <a:ext cx="295101" cy="337967"/>
            </a:xfrm>
            <a:prstGeom prst="rect">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b="1" dirty="0">
                <a:solidFill>
                  <a:schemeClr val="accent6">
                    <a:lumMod val="20000"/>
                    <a:lumOff val="80000"/>
                  </a:schemeClr>
                </a:solidFill>
                <a:effectLst>
                  <a:glow rad="12700">
                    <a:schemeClr val="bg1">
                      <a:alpha val="30000"/>
                    </a:schemeClr>
                  </a:glow>
                </a:effectLst>
              </a:endParaRPr>
            </a:p>
          </p:txBody>
        </p:sp>
      </p:grpSp>
      <p:sp>
        <p:nvSpPr>
          <p:cNvPr id="58" name="Rectangle 57"/>
          <p:cNvSpPr/>
          <p:nvPr/>
        </p:nvSpPr>
        <p:spPr>
          <a:xfrm>
            <a:off x="14044894" y="187417"/>
            <a:ext cx="723275" cy="369332"/>
          </a:xfrm>
          <a:prstGeom prst="rect">
            <a:avLst/>
          </a:prstGeom>
        </p:spPr>
        <p:txBody>
          <a:bodyPr wrap="none">
            <a:spAutoFit/>
          </a:bodyPr>
          <a:lstStyle/>
          <a:p>
            <a:r>
              <a:rPr lang="en-US" noProof="1"/>
              <a:t>maria</a:t>
            </a:r>
          </a:p>
        </p:txBody>
      </p:sp>
      <p:sp>
        <p:nvSpPr>
          <p:cNvPr id="59" name="Rectangle 58"/>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68" name="Rectangle 67"/>
          <p:cNvSpPr/>
          <p:nvPr/>
        </p:nvSpPr>
        <p:spPr>
          <a:xfrm>
            <a:off x="515042" y="1857564"/>
            <a:ext cx="1811598" cy="369332"/>
          </a:xfrm>
          <a:prstGeom prst="rect">
            <a:avLst/>
          </a:prstGeom>
        </p:spPr>
        <p:txBody>
          <a:bodyPr wrap="square" anchor="ctr" anchorCtr="0">
            <a:spAutoFit/>
          </a:bodyPr>
          <a:lstStyle/>
          <a:p>
            <a:r>
              <a:rPr lang="en-US" dirty="0"/>
              <a:t>Home</a:t>
            </a:r>
          </a:p>
        </p:txBody>
      </p:sp>
      <p:sp>
        <p:nvSpPr>
          <p:cNvPr id="69" name="TextBox 68"/>
          <p:cNvSpPr txBox="1"/>
          <p:nvPr/>
        </p:nvSpPr>
        <p:spPr>
          <a:xfrm>
            <a:off x="249649" y="105511"/>
            <a:ext cx="3230051"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http://myblog.com/posts/create</a:t>
            </a:r>
          </a:p>
        </p:txBody>
      </p:sp>
    </p:spTree>
    <p:extLst>
      <p:ext uri="{BB962C8B-B14F-4D97-AF65-F5344CB8AC3E}">
        <p14:creationId xmlns:p14="http://schemas.microsoft.com/office/powerpoint/2010/main" val="13799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99853" y="1840836"/>
            <a:ext cx="11999119" cy="2801282"/>
          </a:xfr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defTabSz="457200"/>
            <a:r>
              <a:rPr lang="en-US" sz="11500" b="1" dirty="0">
                <a:solidFill>
                  <a:schemeClr val="tx1"/>
                </a:solidFill>
                <a:latin typeface="+mn-lt"/>
                <a:ea typeface="+mn-ea"/>
                <a:cs typeface="+mn-cs"/>
              </a:rPr>
              <a:t>Blog System</a:t>
            </a:r>
          </a:p>
        </p:txBody>
      </p:sp>
      <p:sp>
        <p:nvSpPr>
          <p:cNvPr id="5" name="Subtitle 4"/>
          <p:cNvSpPr>
            <a:spLocks noGrp="1"/>
          </p:cNvSpPr>
          <p:nvPr>
            <p:ph type="subTitle" idx="1"/>
          </p:nvPr>
        </p:nvSpPr>
        <p:spPr>
          <a:xfrm>
            <a:off x="1999853" y="5630782"/>
            <a:ext cx="11999119" cy="1588168"/>
          </a:xfr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p>
            <a:pPr defTabSz="457200">
              <a:spcBef>
                <a:spcPct val="0"/>
              </a:spcBef>
            </a:pPr>
            <a:r>
              <a:rPr lang="en-US" sz="6600" dirty="0">
                <a:solidFill>
                  <a:schemeClr val="tx1"/>
                </a:solidFill>
              </a:rPr>
              <a:t>Optional Functionality</a:t>
            </a:r>
          </a:p>
        </p:txBody>
      </p:sp>
    </p:spTree>
    <p:extLst>
      <p:ext uri="{BB962C8B-B14F-4D97-AF65-F5344CB8AC3E}">
        <p14:creationId xmlns:p14="http://schemas.microsoft.com/office/powerpoint/2010/main" val="289203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249649" y="908468"/>
            <a:ext cx="2328451" cy="214597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4" name="Straight Connector 63"/>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65" name="TextBox 64"/>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9" name="Rectangle 8"/>
          <p:cNvSpPr/>
          <p:nvPr/>
        </p:nvSpPr>
        <p:spPr>
          <a:xfrm>
            <a:off x="238123" y="89904"/>
            <a:ext cx="15522578" cy="558718"/>
          </a:xfrm>
          <a:prstGeom prst="rect">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Blog – Publish New Post</a:t>
            </a:r>
            <a:endParaRPr lang="bg-BG" sz="1400" dirty="0"/>
          </a:p>
        </p:txBody>
      </p:sp>
      <p:sp>
        <p:nvSpPr>
          <p:cNvPr id="10" name="Rectangle 9"/>
          <p:cNvSpPr/>
          <p:nvPr/>
        </p:nvSpPr>
        <p:spPr>
          <a:xfrm>
            <a:off x="238122" y="8484972"/>
            <a:ext cx="15522579" cy="416257"/>
          </a:xfrm>
          <a:prstGeom prst="rect">
            <a:avLst/>
          </a:prstGeom>
          <a:solidFill>
            <a:schemeClr val="accent6">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sp>
        <p:nvSpPr>
          <p:cNvPr id="26" name="Rounded Rectangle 25"/>
          <p:cNvSpPr/>
          <p:nvPr/>
        </p:nvSpPr>
        <p:spPr>
          <a:xfrm>
            <a:off x="2843493" y="1864623"/>
            <a:ext cx="12917208" cy="6364977"/>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grpSp>
        <p:nvGrpSpPr>
          <p:cNvPr id="8" name="Group 7"/>
          <p:cNvGrpSpPr/>
          <p:nvPr/>
        </p:nvGrpSpPr>
        <p:grpSpPr>
          <a:xfrm>
            <a:off x="3156857" y="1965380"/>
            <a:ext cx="12297016" cy="533667"/>
            <a:chOff x="3012141" y="1965380"/>
            <a:chExt cx="12586448" cy="533667"/>
          </a:xfrm>
        </p:grpSpPr>
        <p:cxnSp>
          <p:nvCxnSpPr>
            <p:cNvPr id="27" name="Straight Connector 26"/>
            <p:cNvCxnSpPr/>
            <p:nvPr/>
          </p:nvCxnSpPr>
          <p:spPr>
            <a:xfrm>
              <a:off x="3012141" y="2499047"/>
              <a:ext cx="1258644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28" name="TextBox 27"/>
            <p:cNvSpPr txBox="1"/>
            <p:nvPr/>
          </p:nvSpPr>
          <p:spPr>
            <a:xfrm>
              <a:off x="3012141" y="1965380"/>
              <a:ext cx="12586448" cy="461665"/>
            </a:xfrm>
            <a:prstGeom prst="rect">
              <a:avLst/>
            </a:prstGeom>
            <a:noFill/>
          </p:spPr>
          <p:txBody>
            <a:bodyPr wrap="square" rtlCol="0">
              <a:spAutoFit/>
            </a:bodyPr>
            <a:lstStyle/>
            <a:p>
              <a:pPr algn="ctr"/>
              <a:r>
                <a:rPr lang="en-US" sz="2400" b="1" dirty="0"/>
                <a:t>New Post</a:t>
              </a:r>
              <a:endParaRPr lang="bg-BG" b="1" dirty="0"/>
            </a:p>
          </p:txBody>
        </p:sp>
      </p:grpSp>
      <p:sp>
        <p:nvSpPr>
          <p:cNvPr id="33" name="Rounded Rectangle 32"/>
          <p:cNvSpPr/>
          <p:nvPr/>
        </p:nvSpPr>
        <p:spPr>
          <a:xfrm>
            <a:off x="6698030" y="7491615"/>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Publish</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37" name="Rectangle 36"/>
          <p:cNvSpPr/>
          <p:nvPr/>
        </p:nvSpPr>
        <p:spPr>
          <a:xfrm>
            <a:off x="3156857" y="3054442"/>
            <a:ext cx="91747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noProof="1"/>
              <a:t>Why Developers are Sitting Pretty for IoT?</a:t>
            </a:r>
          </a:p>
        </p:txBody>
      </p:sp>
      <p:sp>
        <p:nvSpPr>
          <p:cNvPr id="38" name="TextBox 37"/>
          <p:cNvSpPr txBox="1"/>
          <p:nvPr/>
        </p:nvSpPr>
        <p:spPr>
          <a:xfrm>
            <a:off x="3077457" y="2654622"/>
            <a:ext cx="9234500" cy="369332"/>
          </a:xfrm>
          <a:prstGeom prst="rect">
            <a:avLst/>
          </a:prstGeom>
          <a:noFill/>
        </p:spPr>
        <p:txBody>
          <a:bodyPr wrap="square" rtlCol="0">
            <a:spAutoFit/>
          </a:bodyPr>
          <a:lstStyle/>
          <a:p>
            <a:r>
              <a:rPr lang="en-US" dirty="0"/>
              <a:t>Title:</a:t>
            </a:r>
            <a:endParaRPr lang="bg-BG" dirty="0"/>
          </a:p>
        </p:txBody>
      </p:sp>
      <p:sp>
        <p:nvSpPr>
          <p:cNvPr id="53" name="Rectangle 52"/>
          <p:cNvSpPr/>
          <p:nvPr/>
        </p:nvSpPr>
        <p:spPr>
          <a:xfrm>
            <a:off x="515042" y="2409122"/>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New Post</a:t>
            </a:r>
          </a:p>
        </p:txBody>
      </p:sp>
      <p:grpSp>
        <p:nvGrpSpPr>
          <p:cNvPr id="5" name="Group 4"/>
          <p:cNvGrpSpPr/>
          <p:nvPr/>
        </p:nvGrpSpPr>
        <p:grpSpPr>
          <a:xfrm>
            <a:off x="4623900" y="989523"/>
            <a:ext cx="8842869" cy="503099"/>
            <a:chOff x="4068727" y="869777"/>
            <a:chExt cx="8842869" cy="503099"/>
          </a:xfrm>
        </p:grpSpPr>
        <p:sp>
          <p:nvSpPr>
            <p:cNvPr id="66" name="Rounded Rectangle 65"/>
            <p:cNvSpPr/>
            <p:nvPr/>
          </p:nvSpPr>
          <p:spPr>
            <a:xfrm>
              <a:off x="4068727" y="869777"/>
              <a:ext cx="8836896"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effectLst>
                    <a:outerShdw blurRad="38100" dist="12700" dir="2700000" algn="tl">
                      <a:srgbClr val="000000">
                        <a:alpha val="43137"/>
                      </a:srgbClr>
                    </a:outerShdw>
                  </a:effectLst>
                </a:rPr>
                <a:t>Post published.</a:t>
              </a:r>
              <a:endParaRPr lang="bg-BG" dirty="0">
                <a:solidFill>
                  <a:schemeClr val="bg1"/>
                </a:solidFill>
                <a:effectLst>
                  <a:outerShdw blurRad="38100" dist="12700" dir="2700000" algn="tl">
                    <a:srgbClr val="000000">
                      <a:alpha val="43137"/>
                    </a:srgbClr>
                  </a:outerShdw>
                </a:effectLst>
              </a:endParaRPr>
            </a:p>
          </p:txBody>
        </p:sp>
        <p:sp>
          <p:nvSpPr>
            <p:cNvPr id="67" name="Rounded Rectangle 66"/>
            <p:cNvSpPr/>
            <p:nvPr/>
          </p:nvSpPr>
          <p:spPr>
            <a:xfrm>
              <a:off x="12381781" y="869777"/>
              <a:ext cx="529815" cy="503099"/>
            </a:xfrm>
            <a:prstGeom prst="roundRect">
              <a:avLst>
                <a:gd name="adj" fmla="val 3475"/>
              </a:avLst>
            </a:prstGeom>
            <a:solidFill>
              <a:srgbClr val="88A945"/>
            </a:solidFill>
            <a:ln>
              <a:solidFill>
                <a:srgbClr val="5C73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n>
                    <a:solidFill>
                      <a:srgbClr val="5C732F"/>
                    </a:solidFill>
                  </a:ln>
                  <a:solidFill>
                    <a:srgbClr val="5C732F"/>
                  </a:solidFill>
                  <a:effectLst>
                    <a:glow rad="12700">
                      <a:schemeClr val="bg1">
                        <a:alpha val="30000"/>
                      </a:schemeClr>
                    </a:glow>
                  </a:effectLst>
                </a:rPr>
                <a:t>x</a:t>
              </a:r>
              <a:endParaRPr lang="bg-BG" sz="1600" b="1" dirty="0">
                <a:ln>
                  <a:solidFill>
                    <a:srgbClr val="5C732F"/>
                  </a:solidFill>
                </a:ln>
                <a:solidFill>
                  <a:srgbClr val="5C732F"/>
                </a:solidFill>
                <a:effectLst>
                  <a:glow rad="12700">
                    <a:schemeClr val="bg1">
                      <a:alpha val="30000"/>
                    </a:schemeClr>
                  </a:glow>
                </a:effectLst>
              </a:endParaRPr>
            </a:p>
          </p:txBody>
        </p:sp>
      </p:grpSp>
      <p:sp>
        <p:nvSpPr>
          <p:cNvPr id="29" name="Rounded Rectangle 28"/>
          <p:cNvSpPr/>
          <p:nvPr/>
        </p:nvSpPr>
        <p:spPr>
          <a:xfrm>
            <a:off x="9572824" y="7491615"/>
            <a:ext cx="1440160" cy="473224"/>
          </a:xfrm>
          <a:prstGeom prst="roundRect">
            <a:avLst/>
          </a:prstGeom>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effectLst>
                  <a:glow rad="12700">
                    <a:schemeClr val="accent6">
                      <a:lumMod val="50000"/>
                      <a:alpha val="20000"/>
                    </a:schemeClr>
                  </a:glow>
                  <a:outerShdw blurRad="50800" dist="38100" dir="5400000" algn="t" rotWithShape="0">
                    <a:prstClr val="black">
                      <a:alpha val="40000"/>
                    </a:prstClr>
                  </a:outerShdw>
                </a:effectLst>
              </a:rPr>
              <a:t>Cancel</a:t>
            </a:r>
            <a:endParaRPr lang="bg-BG" b="1" dirty="0">
              <a:effectLst>
                <a:glow rad="12700">
                  <a:schemeClr val="accent6">
                    <a:lumMod val="50000"/>
                    <a:alpha val="20000"/>
                  </a:schemeClr>
                </a:glow>
                <a:outerShdw blurRad="50800" dist="38100" dir="5400000" algn="t" rotWithShape="0">
                  <a:prstClr val="black">
                    <a:alpha val="40000"/>
                  </a:prstClr>
                </a:outerShdw>
              </a:effectLst>
            </a:endParaRPr>
          </a:p>
        </p:txBody>
      </p:sp>
      <p:sp>
        <p:nvSpPr>
          <p:cNvPr id="39" name="Rectangle 38"/>
          <p:cNvSpPr/>
          <p:nvPr/>
        </p:nvSpPr>
        <p:spPr>
          <a:xfrm>
            <a:off x="12649358" y="3055085"/>
            <a:ext cx="2793626" cy="468052"/>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b="1" noProof="1">
                <a:solidFill>
                  <a:schemeClr val="tx1">
                    <a:lumMod val="65000"/>
                    <a:lumOff val="35000"/>
                  </a:schemeClr>
                </a:solidFill>
              </a:rPr>
              <a:t>Maria Petrova</a:t>
            </a:r>
          </a:p>
        </p:txBody>
      </p:sp>
      <p:sp>
        <p:nvSpPr>
          <p:cNvPr id="40" name="TextBox 39"/>
          <p:cNvSpPr txBox="1"/>
          <p:nvPr/>
        </p:nvSpPr>
        <p:spPr>
          <a:xfrm>
            <a:off x="12577350" y="2667334"/>
            <a:ext cx="2851827" cy="369332"/>
          </a:xfrm>
          <a:prstGeom prst="rect">
            <a:avLst/>
          </a:prstGeom>
          <a:noFill/>
        </p:spPr>
        <p:txBody>
          <a:bodyPr wrap="square" rtlCol="0">
            <a:spAutoFit/>
          </a:bodyPr>
          <a:lstStyle/>
          <a:p>
            <a:r>
              <a:rPr lang="en-US" dirty="0"/>
              <a:t>Author:</a:t>
            </a:r>
            <a:endParaRPr lang="bg-BG" dirty="0"/>
          </a:p>
        </p:txBody>
      </p:sp>
      <p:sp>
        <p:nvSpPr>
          <p:cNvPr id="42" name="Rectangle 41"/>
          <p:cNvSpPr/>
          <p:nvPr/>
        </p:nvSpPr>
        <p:spPr>
          <a:xfrm>
            <a:off x="3160057" y="4034289"/>
            <a:ext cx="12269119" cy="3192565"/>
          </a:xfrm>
          <a:prstGeom prst="rect">
            <a:avLst/>
          </a:prstGeom>
        </p:spPr>
        <p:style>
          <a:lnRef idx="2">
            <a:schemeClr val="accent6"/>
          </a:lnRef>
          <a:fillRef idx="1">
            <a:schemeClr val="lt1"/>
          </a:fillRef>
          <a:effectRef idx="0">
            <a:schemeClr val="accent6"/>
          </a:effectRef>
          <a:fontRef idx="minor">
            <a:schemeClr val="dk1"/>
          </a:fontRef>
        </p:style>
        <p:txBody>
          <a:bodyPr rIns="360000" rtlCol="0" anchor="t" anchorCtr="0"/>
          <a:lstStyle/>
          <a:p>
            <a:endParaRPr lang="en-US" dirty="0"/>
          </a:p>
          <a:p>
            <a:endParaRPr lang="en-US" dirty="0"/>
          </a:p>
          <a:p>
            <a:endParaRPr lang="en-US" dirty="0"/>
          </a:p>
          <a:p>
            <a:r>
              <a:rPr lang="en-US" dirty="0"/>
              <a:t>If a flurry of startup activity is any indication, the </a:t>
            </a:r>
            <a:r>
              <a:rPr lang="en-US" b="1" dirty="0"/>
              <a:t>Internet of Things </a:t>
            </a:r>
            <a:r>
              <a:rPr lang="en-US" dirty="0"/>
              <a:t>is upon us. And yes, there are real-world big-money </a:t>
            </a:r>
            <a:r>
              <a:rPr lang="en-US" b="1" dirty="0"/>
              <a:t>IoT</a:t>
            </a:r>
            <a:r>
              <a:rPr lang="en-US" dirty="0"/>
              <a:t> projects out there gaining traction—though they may be outnumbered by hobbyist </a:t>
            </a:r>
            <a:r>
              <a:rPr lang="en-US" b="1" dirty="0"/>
              <a:t>Arduino</a:t>
            </a:r>
            <a:r>
              <a:rPr lang="en-US" dirty="0"/>
              <a:t> mods and IFTTT-connected light switches. However, if you haven’t gotten on board yet, you haven’t missed much. Platform manufacturers are still in the early stages of rolling out developer-friendly environments and getting their input.</a:t>
            </a:r>
          </a:p>
          <a:p>
            <a:endParaRPr lang="en-US" noProof="1"/>
          </a:p>
          <a:p>
            <a:r>
              <a:rPr lang="en-US" dirty="0"/>
              <a:t>GE’s </a:t>
            </a:r>
            <a:r>
              <a:rPr lang="en-US" b="1" dirty="0"/>
              <a:t>Predix IDE </a:t>
            </a:r>
            <a:r>
              <a:rPr lang="en-US" dirty="0"/>
              <a:t>for industrial IoT applications is a perfect example: It’s only been generally available as of February 2016. The networking giant Cisco bought IoT platform vendor </a:t>
            </a:r>
            <a:r>
              <a:rPr lang="en-US" b="1" dirty="0"/>
              <a:t>Jasper Technologies </a:t>
            </a:r>
            <a:r>
              <a:rPr lang="en-US" dirty="0"/>
              <a:t>for US$1.4 billion that same month. The </a:t>
            </a:r>
            <a:r>
              <a:rPr lang="en-US" b="1" dirty="0"/>
              <a:t>Firefox OS IoT </a:t>
            </a:r>
            <a:r>
              <a:rPr lang="en-US" dirty="0"/>
              <a:t>open-source project was announced in March 2016. In April, IBM teamed up with Coursera for an entry-level IoT developer</a:t>
            </a:r>
            <a:endParaRPr lang="en-US" noProof="1"/>
          </a:p>
        </p:txBody>
      </p:sp>
      <p:sp>
        <p:nvSpPr>
          <p:cNvPr id="43" name="TextBox 42"/>
          <p:cNvSpPr txBox="1"/>
          <p:nvPr/>
        </p:nvSpPr>
        <p:spPr>
          <a:xfrm>
            <a:off x="3080658" y="3634470"/>
            <a:ext cx="9234500" cy="369332"/>
          </a:xfrm>
          <a:prstGeom prst="rect">
            <a:avLst/>
          </a:prstGeom>
          <a:noFill/>
        </p:spPr>
        <p:txBody>
          <a:bodyPr wrap="square" rtlCol="0">
            <a:spAutoFit/>
          </a:bodyPr>
          <a:lstStyle/>
          <a:p>
            <a:r>
              <a:rPr lang="en-US" dirty="0"/>
              <a:t>Content:</a:t>
            </a:r>
            <a:endParaRPr lang="bg-BG" dirty="0"/>
          </a:p>
        </p:txBody>
      </p:sp>
      <p:grpSp>
        <p:nvGrpSpPr>
          <p:cNvPr id="12" name="Group 11"/>
          <p:cNvGrpSpPr/>
          <p:nvPr/>
        </p:nvGrpSpPr>
        <p:grpSpPr>
          <a:xfrm>
            <a:off x="15134074" y="4034288"/>
            <a:ext cx="295102" cy="3192566"/>
            <a:chOff x="15134074" y="4034288"/>
            <a:chExt cx="295102" cy="3192566"/>
          </a:xfrm>
        </p:grpSpPr>
        <p:sp>
          <p:nvSpPr>
            <p:cNvPr id="46" name="Rounded Rectangle 45"/>
            <p:cNvSpPr/>
            <p:nvPr/>
          </p:nvSpPr>
          <p:spPr>
            <a:xfrm>
              <a:off x="15134075" y="6799386"/>
              <a:ext cx="295101" cy="427468"/>
            </a:xfrm>
            <a:prstGeom prst="roundRect">
              <a:avLst>
                <a:gd name="adj" fmla="val 3475"/>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solidFill>
                    <a:schemeClr val="accent6">
                      <a:lumMod val="20000"/>
                      <a:lumOff val="80000"/>
                    </a:schemeClr>
                  </a:solidFill>
                  <a:effectLst>
                    <a:glow rad="12700">
                      <a:schemeClr val="bg1">
                        <a:alpha val="30000"/>
                      </a:schemeClr>
                    </a:glow>
                  </a:effectLst>
                </a:rPr>
                <a:t>▼</a:t>
              </a:r>
              <a:endParaRPr lang="bg-BG" sz="1600" b="1" dirty="0">
                <a:solidFill>
                  <a:schemeClr val="accent6">
                    <a:lumMod val="20000"/>
                    <a:lumOff val="80000"/>
                  </a:schemeClr>
                </a:solidFill>
                <a:effectLst>
                  <a:glow rad="12700">
                    <a:schemeClr val="bg1">
                      <a:alpha val="30000"/>
                    </a:schemeClr>
                  </a:glow>
                </a:effectLst>
              </a:endParaRPr>
            </a:p>
          </p:txBody>
        </p:sp>
        <p:sp>
          <p:nvSpPr>
            <p:cNvPr id="47" name="Rounded Rectangle 46"/>
            <p:cNvSpPr/>
            <p:nvPr/>
          </p:nvSpPr>
          <p:spPr>
            <a:xfrm flipV="1">
              <a:off x="15134074" y="4034288"/>
              <a:ext cx="295102" cy="413236"/>
            </a:xfrm>
            <a:prstGeom prst="roundRect">
              <a:avLst>
                <a:gd name="adj" fmla="val 3475"/>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solidFill>
                    <a:schemeClr val="accent6">
                      <a:lumMod val="20000"/>
                      <a:lumOff val="80000"/>
                    </a:schemeClr>
                  </a:solidFill>
                  <a:effectLst>
                    <a:glow rad="12700">
                      <a:schemeClr val="bg1">
                        <a:alpha val="30000"/>
                      </a:schemeClr>
                    </a:glow>
                  </a:effectLst>
                </a:rPr>
                <a:t>▼</a:t>
              </a:r>
              <a:endParaRPr lang="bg-BG" sz="1600" b="1" dirty="0">
                <a:solidFill>
                  <a:schemeClr val="accent6">
                    <a:lumMod val="20000"/>
                    <a:lumOff val="80000"/>
                  </a:schemeClr>
                </a:solidFill>
                <a:effectLst>
                  <a:glow rad="12700">
                    <a:schemeClr val="bg1">
                      <a:alpha val="30000"/>
                    </a:schemeClr>
                  </a:glow>
                </a:effectLst>
              </a:endParaRPr>
            </a:p>
          </p:txBody>
        </p:sp>
        <p:sp>
          <p:nvSpPr>
            <p:cNvPr id="11" name="Rectangle 10"/>
            <p:cNvSpPr/>
            <p:nvPr/>
          </p:nvSpPr>
          <p:spPr>
            <a:xfrm>
              <a:off x="15134075" y="4447524"/>
              <a:ext cx="295101" cy="2351862"/>
            </a:xfrm>
            <a:prstGeom prst="rect">
              <a:avLst/>
            </a:prstGeom>
            <a:solidFill>
              <a:srgbClr val="A7C46E"/>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b="1" dirty="0">
                <a:solidFill>
                  <a:schemeClr val="accent6">
                    <a:lumMod val="20000"/>
                    <a:lumOff val="80000"/>
                  </a:schemeClr>
                </a:solidFill>
                <a:effectLst>
                  <a:glow rad="12700">
                    <a:schemeClr val="bg1">
                      <a:alpha val="30000"/>
                    </a:schemeClr>
                  </a:glow>
                </a:effectLst>
              </a:endParaRPr>
            </a:p>
          </p:txBody>
        </p:sp>
        <p:sp>
          <p:nvSpPr>
            <p:cNvPr id="54" name="Rectangle 53"/>
            <p:cNvSpPr/>
            <p:nvPr/>
          </p:nvSpPr>
          <p:spPr>
            <a:xfrm>
              <a:off x="15134075" y="4932190"/>
              <a:ext cx="295101" cy="337967"/>
            </a:xfrm>
            <a:prstGeom prst="rect">
              <a:avLst/>
            </a:prstGeom>
            <a:solidFill>
              <a:srgbClr val="88A945"/>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b="1" dirty="0">
                <a:solidFill>
                  <a:schemeClr val="accent6">
                    <a:lumMod val="20000"/>
                    <a:lumOff val="80000"/>
                  </a:schemeClr>
                </a:solidFill>
                <a:effectLst>
                  <a:glow rad="12700">
                    <a:schemeClr val="bg1">
                      <a:alpha val="30000"/>
                    </a:schemeClr>
                  </a:glow>
                </a:effectLst>
              </a:endParaRPr>
            </a:p>
          </p:txBody>
        </p:sp>
      </p:grpSp>
      <p:sp>
        <p:nvSpPr>
          <p:cNvPr id="58" name="Rectangle 57"/>
          <p:cNvSpPr/>
          <p:nvPr/>
        </p:nvSpPr>
        <p:spPr>
          <a:xfrm>
            <a:off x="14044894" y="187417"/>
            <a:ext cx="723275" cy="369332"/>
          </a:xfrm>
          <a:prstGeom prst="rect">
            <a:avLst/>
          </a:prstGeom>
        </p:spPr>
        <p:txBody>
          <a:bodyPr wrap="none">
            <a:spAutoFit/>
          </a:bodyPr>
          <a:lstStyle/>
          <a:p>
            <a:r>
              <a:rPr lang="en-US" noProof="1"/>
              <a:t>maria</a:t>
            </a:r>
          </a:p>
        </p:txBody>
      </p:sp>
      <p:sp>
        <p:nvSpPr>
          <p:cNvPr id="59" name="Rectangle 58"/>
          <p:cNvSpPr/>
          <p:nvPr/>
        </p:nvSpPr>
        <p:spPr>
          <a:xfrm>
            <a:off x="14826221" y="186995"/>
            <a:ext cx="832279" cy="369332"/>
          </a:xfrm>
          <a:prstGeom prst="rect">
            <a:avLst/>
          </a:prstGeom>
        </p:spPr>
        <p:txBody>
          <a:bodyPr wrap="none">
            <a:spAutoFit/>
          </a:bodyPr>
          <a:lstStyle/>
          <a:p>
            <a:r>
              <a:rPr lang="en-US" u="dotted" dirty="0">
                <a:solidFill>
                  <a:schemeClr val="accent1">
                    <a:lumMod val="75000"/>
                  </a:schemeClr>
                </a:solidFill>
              </a:rPr>
              <a:t>Logout</a:t>
            </a:r>
            <a:endParaRPr lang="en-US" dirty="0"/>
          </a:p>
        </p:txBody>
      </p:sp>
      <p:sp>
        <p:nvSpPr>
          <p:cNvPr id="68" name="Rectangle 67"/>
          <p:cNvSpPr/>
          <p:nvPr/>
        </p:nvSpPr>
        <p:spPr>
          <a:xfrm>
            <a:off x="515042" y="1857564"/>
            <a:ext cx="1811598" cy="369332"/>
          </a:xfrm>
          <a:prstGeom prst="rect">
            <a:avLst/>
          </a:prstGeom>
        </p:spPr>
        <p:txBody>
          <a:bodyPr wrap="square" anchor="ctr" anchorCtr="0">
            <a:spAutoFit/>
          </a:bodyPr>
          <a:lstStyle/>
          <a:p>
            <a:r>
              <a:rPr lang="en-US" dirty="0"/>
              <a:t>Home</a:t>
            </a:r>
          </a:p>
        </p:txBody>
      </p:sp>
      <p:sp>
        <p:nvSpPr>
          <p:cNvPr id="69" name="TextBox 68"/>
          <p:cNvSpPr txBox="1"/>
          <p:nvPr/>
        </p:nvSpPr>
        <p:spPr>
          <a:xfrm>
            <a:off x="249649" y="105511"/>
            <a:ext cx="3230051"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http://myblog.com/posts/create</a:t>
            </a: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217017" y="4054467"/>
            <a:ext cx="11906678" cy="866775"/>
          </a:xfrm>
          <a:prstGeom prst="rect">
            <a:avLst/>
          </a:prstGeom>
        </p:spPr>
      </p:pic>
      <p:sp>
        <p:nvSpPr>
          <p:cNvPr id="3" name="Rounded Rectangular Callout 2"/>
          <p:cNvSpPr/>
          <p:nvPr/>
        </p:nvSpPr>
        <p:spPr>
          <a:xfrm>
            <a:off x="285745" y="4138798"/>
            <a:ext cx="2425052" cy="962375"/>
          </a:xfrm>
          <a:prstGeom prst="wedgeRoundRectCallout">
            <a:avLst>
              <a:gd name="adj1" fmla="val 75039"/>
              <a:gd name="adj2" fmla="val -3461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Add a WYSIWYG HTML Editor</a:t>
            </a:r>
          </a:p>
        </p:txBody>
      </p:sp>
    </p:spTree>
    <p:extLst>
      <p:ext uri="{BB962C8B-B14F-4D97-AF65-F5344CB8AC3E}">
        <p14:creationId xmlns:p14="http://schemas.microsoft.com/office/powerpoint/2010/main" val="12145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8123" y="89904"/>
            <a:ext cx="15522578" cy="558718"/>
          </a:xfrm>
          <a:prstGeom prst="rect">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Blog – Posts Preview</a:t>
            </a:r>
            <a:endParaRPr lang="bg-BG" sz="1400" dirty="0"/>
          </a:p>
        </p:txBody>
      </p:sp>
      <p:sp>
        <p:nvSpPr>
          <p:cNvPr id="10" name="Rectangle 9"/>
          <p:cNvSpPr/>
          <p:nvPr/>
        </p:nvSpPr>
        <p:spPr>
          <a:xfrm>
            <a:off x="238122" y="8484972"/>
            <a:ext cx="15522579" cy="416257"/>
          </a:xfrm>
          <a:prstGeom prst="rect">
            <a:avLst/>
          </a:prstGeom>
          <a:solidFill>
            <a:schemeClr val="accent6">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sp>
        <p:nvSpPr>
          <p:cNvPr id="62" name="Rounded Rectangle 61"/>
          <p:cNvSpPr/>
          <p:nvPr/>
        </p:nvSpPr>
        <p:spPr>
          <a:xfrm>
            <a:off x="2835202" y="908469"/>
            <a:ext cx="6297969" cy="2988656"/>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endParaRPr lang="bg-BG" dirty="0"/>
          </a:p>
        </p:txBody>
      </p:sp>
      <p:sp>
        <p:nvSpPr>
          <p:cNvPr id="64" name="TextBox 63"/>
          <p:cNvSpPr txBox="1"/>
          <p:nvPr/>
        </p:nvSpPr>
        <p:spPr>
          <a:xfrm>
            <a:off x="3028610" y="1041455"/>
            <a:ext cx="5826632" cy="584775"/>
          </a:xfrm>
          <a:prstGeom prst="rect">
            <a:avLst/>
          </a:prstGeom>
          <a:noFill/>
        </p:spPr>
        <p:txBody>
          <a:bodyPr wrap="square" rtlCol="0">
            <a:spAutoFit/>
          </a:bodyPr>
          <a:lstStyle/>
          <a:p>
            <a:r>
              <a:rPr lang="en-US" sz="3200" b="1" dirty="0"/>
              <a:t>Work Begins on HTML5.1</a:t>
            </a:r>
            <a:endParaRPr lang="bg-BG" sz="2400" b="1" dirty="0"/>
          </a:p>
        </p:txBody>
      </p:sp>
      <p:sp>
        <p:nvSpPr>
          <p:cNvPr id="11" name="Rectangle 10"/>
          <p:cNvSpPr/>
          <p:nvPr/>
        </p:nvSpPr>
        <p:spPr>
          <a:xfrm>
            <a:off x="3096124" y="2032945"/>
            <a:ext cx="5759118" cy="1626108"/>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The World Wide Web Consortium (W3C) has begun work on </a:t>
            </a:r>
            <a:r>
              <a:rPr lang="en-US" b="1" dirty="0">
                <a:solidFill>
                  <a:schemeClr val="tx1"/>
                </a:solidFill>
              </a:rPr>
              <a:t>HTML5.1</a:t>
            </a:r>
            <a:r>
              <a:rPr lang="en-US" dirty="0">
                <a:solidFill>
                  <a:schemeClr val="tx1"/>
                </a:solidFill>
              </a:rPr>
              <a:t>, and this time it is handling the creation of the standard a little differently. The specification has its </a:t>
            </a:r>
            <a:r>
              <a:rPr lang="en-US" b="1" dirty="0">
                <a:solidFill>
                  <a:schemeClr val="tx1"/>
                </a:solidFill>
                <a:hlinkClick r:id="rId2"/>
              </a:rPr>
              <a:t>own GitHub project</a:t>
            </a:r>
            <a:r>
              <a:rPr lang="en-US" dirty="0">
                <a:solidFill>
                  <a:schemeClr val="tx1"/>
                </a:solidFill>
              </a:rPr>
              <a:t> where anyone can see what is happening and propose changes …</a:t>
            </a:r>
          </a:p>
        </p:txBody>
      </p:sp>
      <p:sp>
        <p:nvSpPr>
          <p:cNvPr id="104" name="Rounded Rectangle 103"/>
          <p:cNvSpPr/>
          <p:nvPr/>
        </p:nvSpPr>
        <p:spPr>
          <a:xfrm>
            <a:off x="249649" y="908468"/>
            <a:ext cx="2328451" cy="275058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07" name="Rectangle 106"/>
          <p:cNvSpPr/>
          <p:nvPr/>
        </p:nvSpPr>
        <p:spPr>
          <a:xfrm>
            <a:off x="515042" y="1857564"/>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Home</a:t>
            </a:r>
          </a:p>
        </p:txBody>
      </p:sp>
      <p:sp>
        <p:nvSpPr>
          <p:cNvPr id="61" name="TextBox 60"/>
          <p:cNvSpPr txBox="1"/>
          <p:nvPr/>
        </p:nvSpPr>
        <p:spPr>
          <a:xfrm>
            <a:off x="3041674" y="1583162"/>
            <a:ext cx="3985899"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22-May-2016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dirty="0">
                <a:solidFill>
                  <a:schemeClr val="tx1">
                    <a:lumMod val="75000"/>
                    <a:lumOff val="25000"/>
                  </a:schemeClr>
                </a:solidFill>
              </a:rPr>
              <a:t>Svetlin Nakov</a:t>
            </a:r>
          </a:p>
        </p:txBody>
      </p:sp>
      <p:sp>
        <p:nvSpPr>
          <p:cNvPr id="102" name="Rounded Rectangle 101"/>
          <p:cNvSpPr/>
          <p:nvPr/>
        </p:nvSpPr>
        <p:spPr>
          <a:xfrm>
            <a:off x="9384632" y="908469"/>
            <a:ext cx="6376069" cy="3543216"/>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103" name="TextBox 102"/>
          <p:cNvSpPr txBox="1"/>
          <p:nvPr/>
        </p:nvSpPr>
        <p:spPr>
          <a:xfrm>
            <a:off x="9589166" y="1070838"/>
            <a:ext cx="5759784" cy="1077218"/>
          </a:xfrm>
          <a:prstGeom prst="rect">
            <a:avLst/>
          </a:prstGeom>
          <a:noFill/>
        </p:spPr>
        <p:txBody>
          <a:bodyPr wrap="square" rtlCol="0">
            <a:spAutoFit/>
          </a:bodyPr>
          <a:lstStyle/>
          <a:p>
            <a:r>
              <a:rPr lang="en-US" sz="3200" b="1" dirty="0"/>
              <a:t>Windows 10 Preview with Bash Support Now Available</a:t>
            </a:r>
            <a:endParaRPr lang="bg-BG" sz="2400" b="1" dirty="0"/>
          </a:p>
        </p:txBody>
      </p:sp>
      <p:sp>
        <p:nvSpPr>
          <p:cNvPr id="108" name="Rectangle 107"/>
          <p:cNvSpPr/>
          <p:nvPr/>
        </p:nvSpPr>
        <p:spPr>
          <a:xfrm>
            <a:off x="9649326" y="2592690"/>
            <a:ext cx="5831974" cy="1606331"/>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Microsoft has released a new </a:t>
            </a:r>
            <a:r>
              <a:rPr lang="en-US" b="1" dirty="0">
                <a:solidFill>
                  <a:schemeClr val="tx1"/>
                </a:solidFill>
              </a:rPr>
              <a:t>Windows 10 Insider Preview </a:t>
            </a:r>
            <a:r>
              <a:rPr lang="en-US" dirty="0">
                <a:solidFill>
                  <a:schemeClr val="tx1"/>
                </a:solidFill>
              </a:rPr>
              <a:t>that includes native support for </a:t>
            </a:r>
            <a:r>
              <a:rPr lang="en-US" b="1" dirty="0">
                <a:solidFill>
                  <a:schemeClr val="tx1"/>
                </a:solidFill>
              </a:rPr>
              <a:t>Bash running on Ubuntu Linux</a:t>
            </a:r>
            <a:r>
              <a:rPr lang="en-US" dirty="0">
                <a:solidFill>
                  <a:schemeClr val="tx1"/>
                </a:solidFill>
              </a:rPr>
              <a:t>. The company first announced the new feature at last week's Build development conference, and it was one of the biggest stories of the event …</a:t>
            </a:r>
          </a:p>
        </p:txBody>
      </p:sp>
      <p:sp>
        <p:nvSpPr>
          <p:cNvPr id="109" name="TextBox 108"/>
          <p:cNvSpPr txBox="1"/>
          <p:nvPr/>
        </p:nvSpPr>
        <p:spPr>
          <a:xfrm>
            <a:off x="9598891" y="2131675"/>
            <a:ext cx="3746667"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20-May-2016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noProof="1">
                <a:solidFill>
                  <a:schemeClr val="tx1">
                    <a:lumMod val="75000"/>
                    <a:lumOff val="25000"/>
                  </a:schemeClr>
                </a:solidFill>
              </a:rPr>
              <a:t>Vikash Jain</a:t>
            </a:r>
          </a:p>
        </p:txBody>
      </p:sp>
      <p:sp>
        <p:nvSpPr>
          <p:cNvPr id="110" name="Rectangle 109"/>
          <p:cNvSpPr/>
          <p:nvPr/>
        </p:nvSpPr>
        <p:spPr>
          <a:xfrm>
            <a:off x="515042" y="2446337"/>
            <a:ext cx="1811598" cy="369332"/>
          </a:xfrm>
          <a:prstGeom prst="rect">
            <a:avLst/>
          </a:prstGeom>
        </p:spPr>
        <p:txBody>
          <a:bodyPr wrap="square" anchor="ctr" anchorCtr="0">
            <a:spAutoFit/>
          </a:bodyPr>
          <a:lstStyle/>
          <a:p>
            <a:r>
              <a:rPr lang="en-US" dirty="0"/>
              <a:t>Login</a:t>
            </a:r>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Register</a:t>
            </a:r>
          </a:p>
        </p:txBody>
      </p:sp>
      <p:sp>
        <p:nvSpPr>
          <p:cNvPr id="115" name="Rounded Rectangle 114"/>
          <p:cNvSpPr/>
          <p:nvPr/>
        </p:nvSpPr>
        <p:spPr>
          <a:xfrm>
            <a:off x="249649" y="3897125"/>
            <a:ext cx="2328451" cy="317746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116" name="Straight Connector 115"/>
          <p:cNvCxnSpPr/>
          <p:nvPr/>
        </p:nvCxnSpPr>
        <p:spPr>
          <a:xfrm>
            <a:off x="515046" y="4575980"/>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17" name="TextBox 116"/>
          <p:cNvSpPr txBox="1"/>
          <p:nvPr/>
        </p:nvSpPr>
        <p:spPr>
          <a:xfrm>
            <a:off x="410866" y="4042008"/>
            <a:ext cx="2008948" cy="461665"/>
          </a:xfrm>
          <a:prstGeom prst="rect">
            <a:avLst/>
          </a:prstGeom>
          <a:noFill/>
        </p:spPr>
        <p:txBody>
          <a:bodyPr wrap="square" rtlCol="0">
            <a:spAutoFit/>
          </a:bodyPr>
          <a:lstStyle/>
          <a:p>
            <a:r>
              <a:rPr lang="en-US" sz="2400" b="1" dirty="0"/>
              <a:t>Recent Posts</a:t>
            </a:r>
            <a:endParaRPr lang="bg-BG" b="1" dirty="0"/>
          </a:p>
        </p:txBody>
      </p:sp>
      <p:sp>
        <p:nvSpPr>
          <p:cNvPr id="3" name="Rectangle 2"/>
          <p:cNvSpPr/>
          <p:nvPr/>
        </p:nvSpPr>
        <p:spPr>
          <a:xfrm>
            <a:off x="386396" y="4737252"/>
            <a:ext cx="2067244" cy="307777"/>
          </a:xfrm>
          <a:prstGeom prst="rect">
            <a:avLst/>
          </a:prstGeom>
        </p:spPr>
        <p:txBody>
          <a:bodyPr wrap="square">
            <a:spAutoFit/>
          </a:bodyPr>
          <a:lstStyle/>
          <a:p>
            <a:r>
              <a:rPr lang="en-US" sz="1400" dirty="0">
                <a:solidFill>
                  <a:schemeClr val="tx1">
                    <a:lumMod val="75000"/>
                    <a:lumOff val="25000"/>
                  </a:schemeClr>
                </a:solidFill>
              </a:rPr>
              <a:t>Work Begins on HTML5.1</a:t>
            </a:r>
          </a:p>
        </p:txBody>
      </p:sp>
      <p:sp>
        <p:nvSpPr>
          <p:cNvPr id="120" name="Rectangle 119"/>
          <p:cNvSpPr/>
          <p:nvPr/>
        </p:nvSpPr>
        <p:spPr>
          <a:xfrm>
            <a:off x="386396" y="5047331"/>
            <a:ext cx="2067244" cy="523220"/>
          </a:xfrm>
          <a:prstGeom prst="rect">
            <a:avLst/>
          </a:prstGeom>
        </p:spPr>
        <p:txBody>
          <a:bodyPr wrap="square">
            <a:spAutoFit/>
          </a:bodyPr>
          <a:lstStyle/>
          <a:p>
            <a:r>
              <a:rPr lang="en-US" sz="1400" dirty="0">
                <a:solidFill>
                  <a:schemeClr val="tx1">
                    <a:lumMod val="75000"/>
                    <a:lumOff val="25000"/>
                  </a:schemeClr>
                </a:solidFill>
              </a:rPr>
              <a:t>Windows 10 Preview with</a:t>
            </a:r>
            <a:br>
              <a:rPr lang="en-US" sz="1400" dirty="0">
                <a:solidFill>
                  <a:schemeClr val="tx1">
                    <a:lumMod val="75000"/>
                    <a:lumOff val="25000"/>
                  </a:schemeClr>
                </a:solidFill>
              </a:rPr>
            </a:br>
            <a:r>
              <a:rPr lang="en-US" sz="1400" dirty="0">
                <a:solidFill>
                  <a:schemeClr val="tx1">
                    <a:lumMod val="75000"/>
                    <a:lumOff val="25000"/>
                  </a:schemeClr>
                </a:solidFill>
              </a:rPr>
              <a:t>Bash Support Now Avail…</a:t>
            </a:r>
          </a:p>
        </p:txBody>
      </p:sp>
      <p:sp>
        <p:nvSpPr>
          <p:cNvPr id="121" name="Rectangle 120"/>
          <p:cNvSpPr/>
          <p:nvPr/>
        </p:nvSpPr>
        <p:spPr>
          <a:xfrm>
            <a:off x="386396" y="5575840"/>
            <a:ext cx="2067244" cy="523220"/>
          </a:xfrm>
          <a:prstGeom prst="rect">
            <a:avLst/>
          </a:prstGeom>
        </p:spPr>
        <p:txBody>
          <a:bodyPr wrap="square">
            <a:spAutoFit/>
          </a:bodyPr>
          <a:lstStyle/>
          <a:p>
            <a:r>
              <a:rPr lang="en-US" sz="1400" dirty="0">
                <a:solidFill>
                  <a:schemeClr val="tx1">
                    <a:lumMod val="75000"/>
                    <a:lumOff val="25000"/>
                  </a:schemeClr>
                </a:solidFill>
              </a:rPr>
              <a:t>Atom Text Editor Gets</a:t>
            </a:r>
            <a:br>
              <a:rPr lang="en-US" sz="1400" dirty="0">
                <a:solidFill>
                  <a:schemeClr val="tx1">
                    <a:lumMod val="75000"/>
                    <a:lumOff val="25000"/>
                  </a:schemeClr>
                </a:solidFill>
              </a:rPr>
            </a:br>
            <a:r>
              <a:rPr lang="en-US" sz="1400" dirty="0">
                <a:solidFill>
                  <a:schemeClr val="tx1">
                    <a:lumMod val="75000"/>
                    <a:lumOff val="25000"/>
                  </a:schemeClr>
                </a:solidFill>
              </a:rPr>
              <a:t>New Windows Features</a:t>
            </a:r>
          </a:p>
        </p:txBody>
      </p:sp>
      <p:sp>
        <p:nvSpPr>
          <p:cNvPr id="122" name="Rectangle 121"/>
          <p:cNvSpPr/>
          <p:nvPr/>
        </p:nvSpPr>
        <p:spPr>
          <a:xfrm>
            <a:off x="386396" y="6112445"/>
            <a:ext cx="2067244" cy="307777"/>
          </a:xfrm>
          <a:prstGeom prst="rect">
            <a:avLst/>
          </a:prstGeom>
        </p:spPr>
        <p:txBody>
          <a:bodyPr wrap="square">
            <a:spAutoFit/>
          </a:bodyPr>
          <a:lstStyle/>
          <a:p>
            <a:r>
              <a:rPr lang="en-US" sz="1400" dirty="0">
                <a:solidFill>
                  <a:schemeClr val="tx1">
                    <a:lumMod val="75000"/>
                    <a:lumOff val="25000"/>
                  </a:schemeClr>
                </a:solidFill>
              </a:rPr>
              <a:t>SoftUni 3.0 Launched</a:t>
            </a:r>
          </a:p>
        </p:txBody>
      </p:sp>
      <p:sp>
        <p:nvSpPr>
          <p:cNvPr id="125" name="Rectangle 124"/>
          <p:cNvSpPr/>
          <p:nvPr/>
        </p:nvSpPr>
        <p:spPr>
          <a:xfrm>
            <a:off x="386396" y="6433607"/>
            <a:ext cx="2067244" cy="523220"/>
          </a:xfrm>
          <a:prstGeom prst="rect">
            <a:avLst/>
          </a:prstGeom>
        </p:spPr>
        <p:txBody>
          <a:bodyPr wrap="square">
            <a:spAutoFit/>
          </a:bodyPr>
          <a:lstStyle/>
          <a:p>
            <a:r>
              <a:rPr lang="en-US" sz="1400" noProof="1">
                <a:solidFill>
                  <a:schemeClr val="tx1">
                    <a:lumMod val="75000"/>
                    <a:lumOff val="25000"/>
                  </a:schemeClr>
                </a:solidFill>
              </a:rPr>
              <a:t>Git</a:t>
            </a:r>
            <a:r>
              <a:rPr lang="en-US" sz="1400" dirty="0">
                <a:solidFill>
                  <a:schemeClr val="tx1">
                    <a:lumMod val="75000"/>
                    <a:lumOff val="25000"/>
                  </a:schemeClr>
                </a:solidFill>
              </a:rPr>
              <a:t> 2.8 Adds Security and Productivity Features</a:t>
            </a:r>
          </a:p>
        </p:txBody>
      </p:sp>
      <p:sp>
        <p:nvSpPr>
          <p:cNvPr id="26" name="TextBox 25"/>
          <p:cNvSpPr txBox="1"/>
          <p:nvPr/>
        </p:nvSpPr>
        <p:spPr>
          <a:xfrm>
            <a:off x="249649" y="105511"/>
            <a:ext cx="2555764" cy="369332"/>
          </a:xfrm>
          <a:prstGeom prst="rect">
            <a:avLst/>
          </a:prstGeom>
          <a:noFill/>
        </p:spPr>
        <p:txBody>
          <a:bodyPr wrap="none" rtlCol="0">
            <a:spAutoFit/>
          </a:bodyPr>
          <a:lstStyle>
            <a:defPPr>
              <a:defRPr lang="en-US"/>
            </a:defPPr>
            <a:lvl1pPr>
              <a:defRPr>
                <a:solidFill>
                  <a:schemeClr val="tx1">
                    <a:lumMod val="65000"/>
                    <a:lumOff val="35000"/>
                  </a:schemeClr>
                </a:solidFill>
              </a:defRPr>
            </a:lvl1pPr>
          </a:lstStyle>
          <a:p>
            <a:r>
              <a:rPr lang="en-US" dirty="0"/>
              <a:t>http://myblog.com/posts</a:t>
            </a:r>
          </a:p>
        </p:txBody>
      </p:sp>
      <p:sp>
        <p:nvSpPr>
          <p:cNvPr id="2" name="Rectangle 1"/>
          <p:cNvSpPr/>
          <p:nvPr/>
        </p:nvSpPr>
        <p:spPr>
          <a:xfrm>
            <a:off x="7428252" y="3254158"/>
            <a:ext cx="1390894" cy="369332"/>
          </a:xfrm>
          <a:prstGeom prst="rect">
            <a:avLst/>
          </a:prstGeom>
        </p:spPr>
        <p:txBody>
          <a:bodyPr wrap="none">
            <a:spAutoFit/>
          </a:bodyPr>
          <a:lstStyle/>
          <a:p>
            <a:pPr algn="r">
              <a:spcBef>
                <a:spcPts val="600"/>
              </a:spcBef>
            </a:pPr>
            <a:r>
              <a:rPr lang="en-US" dirty="0"/>
              <a:t> </a:t>
            </a:r>
            <a:r>
              <a:rPr lang="en-US" i="1" dirty="0">
                <a:solidFill>
                  <a:schemeClr val="bg2">
                    <a:lumMod val="50000"/>
                  </a:schemeClr>
                </a:solidFill>
              </a:rPr>
              <a:t>(Read more)</a:t>
            </a:r>
          </a:p>
        </p:txBody>
      </p:sp>
      <p:sp>
        <p:nvSpPr>
          <p:cNvPr id="32" name="Rectangle 31"/>
          <p:cNvSpPr/>
          <p:nvPr/>
        </p:nvSpPr>
        <p:spPr>
          <a:xfrm>
            <a:off x="14030248" y="3773512"/>
            <a:ext cx="1390894" cy="369332"/>
          </a:xfrm>
          <a:prstGeom prst="rect">
            <a:avLst/>
          </a:prstGeom>
        </p:spPr>
        <p:txBody>
          <a:bodyPr wrap="none">
            <a:spAutoFit/>
          </a:bodyPr>
          <a:lstStyle/>
          <a:p>
            <a:pPr algn="r">
              <a:spcBef>
                <a:spcPts val="600"/>
              </a:spcBef>
            </a:pPr>
            <a:r>
              <a:rPr lang="en-US" dirty="0"/>
              <a:t> </a:t>
            </a:r>
            <a:r>
              <a:rPr lang="en-US" i="1" dirty="0">
                <a:solidFill>
                  <a:schemeClr val="bg2">
                    <a:lumMod val="50000"/>
                  </a:schemeClr>
                </a:solidFill>
              </a:rPr>
              <a:t>(Read more)</a:t>
            </a:r>
          </a:p>
        </p:txBody>
      </p:sp>
      <p:sp>
        <p:nvSpPr>
          <p:cNvPr id="33" name="Rounded Rectangle 32"/>
          <p:cNvSpPr/>
          <p:nvPr/>
        </p:nvSpPr>
        <p:spPr>
          <a:xfrm>
            <a:off x="2835202" y="4156971"/>
            <a:ext cx="6297969" cy="3471049"/>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endParaRPr lang="bg-BG" dirty="0"/>
          </a:p>
        </p:txBody>
      </p:sp>
      <p:sp>
        <p:nvSpPr>
          <p:cNvPr id="34" name="Rectangle 33"/>
          <p:cNvSpPr/>
          <p:nvPr/>
        </p:nvSpPr>
        <p:spPr>
          <a:xfrm>
            <a:off x="3096124" y="5762708"/>
            <a:ext cx="5759118" cy="1626108"/>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GitHub has released </a:t>
            </a:r>
            <a:r>
              <a:rPr lang="en-US" b="1" dirty="0">
                <a:solidFill>
                  <a:schemeClr val="tx1"/>
                </a:solidFill>
              </a:rPr>
              <a:t>Atom 1.7</a:t>
            </a:r>
            <a:r>
              <a:rPr lang="en-US" dirty="0">
                <a:solidFill>
                  <a:schemeClr val="tx1"/>
                </a:solidFill>
              </a:rPr>
              <a:t>, and the updated version of the text editor offers improvements for Windows developers. Specifically, it is now easier to build in Visual Studio, and it now supports the </a:t>
            </a:r>
            <a:r>
              <a:rPr lang="en-US" noProof="1">
                <a:solidFill>
                  <a:schemeClr val="tx1"/>
                </a:solidFill>
              </a:rPr>
              <a:t>Appveyor</a:t>
            </a:r>
            <a:r>
              <a:rPr lang="en-US" dirty="0">
                <a:solidFill>
                  <a:schemeClr val="tx1"/>
                </a:solidFill>
              </a:rPr>
              <a:t> CI continuous integration service for Windows.</a:t>
            </a:r>
          </a:p>
        </p:txBody>
      </p:sp>
      <p:sp>
        <p:nvSpPr>
          <p:cNvPr id="35" name="TextBox 34"/>
          <p:cNvSpPr txBox="1"/>
          <p:nvPr/>
        </p:nvSpPr>
        <p:spPr>
          <a:xfrm>
            <a:off x="3041674" y="5312925"/>
            <a:ext cx="3752246"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18-May-2016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noProof="1">
                <a:solidFill>
                  <a:schemeClr val="tx1">
                    <a:lumMod val="75000"/>
                    <a:lumOff val="25000"/>
                  </a:schemeClr>
                </a:solidFill>
              </a:rPr>
              <a:t>Nilesh Sigh</a:t>
            </a:r>
          </a:p>
        </p:txBody>
      </p:sp>
      <p:sp>
        <p:nvSpPr>
          <p:cNvPr id="36" name="Rectangle 35"/>
          <p:cNvSpPr/>
          <p:nvPr/>
        </p:nvSpPr>
        <p:spPr>
          <a:xfrm>
            <a:off x="7428252" y="6983921"/>
            <a:ext cx="1390894" cy="369332"/>
          </a:xfrm>
          <a:prstGeom prst="rect">
            <a:avLst/>
          </a:prstGeom>
        </p:spPr>
        <p:txBody>
          <a:bodyPr wrap="none">
            <a:spAutoFit/>
          </a:bodyPr>
          <a:lstStyle/>
          <a:p>
            <a:pPr algn="r">
              <a:spcBef>
                <a:spcPts val="600"/>
              </a:spcBef>
            </a:pPr>
            <a:r>
              <a:rPr lang="en-US" dirty="0"/>
              <a:t> </a:t>
            </a:r>
            <a:r>
              <a:rPr lang="en-US" i="1" dirty="0">
                <a:solidFill>
                  <a:schemeClr val="bg2">
                    <a:lumMod val="50000"/>
                  </a:schemeClr>
                </a:solidFill>
              </a:rPr>
              <a:t>(Read more)</a:t>
            </a:r>
          </a:p>
        </p:txBody>
      </p:sp>
      <p:sp>
        <p:nvSpPr>
          <p:cNvPr id="37" name="TextBox 36"/>
          <p:cNvSpPr txBox="1"/>
          <p:nvPr/>
        </p:nvSpPr>
        <p:spPr>
          <a:xfrm>
            <a:off x="3028610" y="4277980"/>
            <a:ext cx="5826632" cy="1077218"/>
          </a:xfrm>
          <a:prstGeom prst="rect">
            <a:avLst/>
          </a:prstGeom>
          <a:noFill/>
        </p:spPr>
        <p:txBody>
          <a:bodyPr wrap="square" rtlCol="0">
            <a:spAutoFit/>
          </a:bodyPr>
          <a:lstStyle/>
          <a:p>
            <a:r>
              <a:rPr lang="en-US" sz="3200" b="1" dirty="0"/>
              <a:t>Atom Text Editor Gets</a:t>
            </a:r>
            <a:br>
              <a:rPr lang="en-US" sz="3200" b="1" dirty="0"/>
            </a:br>
            <a:r>
              <a:rPr lang="en-US" sz="3200" b="1" dirty="0"/>
              <a:t>New Windows Features</a:t>
            </a:r>
          </a:p>
        </p:txBody>
      </p:sp>
      <p:sp>
        <p:nvSpPr>
          <p:cNvPr id="38" name="Rounded Rectangle 37"/>
          <p:cNvSpPr/>
          <p:nvPr/>
        </p:nvSpPr>
        <p:spPr>
          <a:xfrm>
            <a:off x="9394093" y="4722466"/>
            <a:ext cx="6366608" cy="300181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endParaRPr lang="bg-BG" dirty="0"/>
          </a:p>
        </p:txBody>
      </p:sp>
      <p:sp>
        <p:nvSpPr>
          <p:cNvPr id="39" name="Rectangle 38"/>
          <p:cNvSpPr/>
          <p:nvPr/>
        </p:nvSpPr>
        <p:spPr>
          <a:xfrm>
            <a:off x="9655015" y="5846936"/>
            <a:ext cx="5759118" cy="1626108"/>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The </a:t>
            </a:r>
            <a:r>
              <a:rPr lang="en-US" b="1" dirty="0">
                <a:solidFill>
                  <a:schemeClr val="tx1"/>
                </a:solidFill>
              </a:rPr>
              <a:t>Software University</a:t>
            </a:r>
            <a:r>
              <a:rPr lang="en-US" dirty="0">
                <a:solidFill>
                  <a:schemeClr val="tx1"/>
                </a:solidFill>
              </a:rPr>
              <a:t> launched its </a:t>
            </a:r>
            <a:r>
              <a:rPr lang="en-US" b="1" dirty="0">
                <a:solidFill>
                  <a:schemeClr val="tx1"/>
                </a:solidFill>
              </a:rPr>
              <a:t>SoftUni 3.0 </a:t>
            </a:r>
            <a:r>
              <a:rPr lang="en-US" dirty="0">
                <a:solidFill>
                  <a:schemeClr val="tx1"/>
                </a:solidFill>
              </a:rPr>
              <a:t>learning platform for developers last week. Students at SoftUni now can choose between </a:t>
            </a:r>
            <a:r>
              <a:rPr lang="en-US" b="1" dirty="0">
                <a:solidFill>
                  <a:schemeClr val="tx1"/>
                </a:solidFill>
              </a:rPr>
              <a:t>3 professions</a:t>
            </a:r>
            <a:r>
              <a:rPr lang="en-US" dirty="0">
                <a:solidFill>
                  <a:schemeClr val="tx1"/>
                </a:solidFill>
              </a:rPr>
              <a:t>: C# Web Developer, Java Web Developer, PHP Developer and JavaScript Developer…</a:t>
            </a:r>
          </a:p>
        </p:txBody>
      </p:sp>
      <p:sp>
        <p:nvSpPr>
          <p:cNvPr id="40" name="TextBox 39"/>
          <p:cNvSpPr txBox="1"/>
          <p:nvPr/>
        </p:nvSpPr>
        <p:spPr>
          <a:xfrm>
            <a:off x="9600565" y="5397153"/>
            <a:ext cx="3985899"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3-May-2016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noProof="1">
                <a:solidFill>
                  <a:schemeClr val="tx1">
                    <a:lumMod val="75000"/>
                    <a:lumOff val="25000"/>
                  </a:schemeClr>
                </a:solidFill>
              </a:rPr>
              <a:t>Svetlin Nakov</a:t>
            </a:r>
          </a:p>
        </p:txBody>
      </p:sp>
      <p:sp>
        <p:nvSpPr>
          <p:cNvPr id="41" name="Rectangle 40"/>
          <p:cNvSpPr/>
          <p:nvPr/>
        </p:nvSpPr>
        <p:spPr>
          <a:xfrm>
            <a:off x="13987143" y="7068149"/>
            <a:ext cx="1390894" cy="369332"/>
          </a:xfrm>
          <a:prstGeom prst="rect">
            <a:avLst/>
          </a:prstGeom>
        </p:spPr>
        <p:txBody>
          <a:bodyPr wrap="none">
            <a:spAutoFit/>
          </a:bodyPr>
          <a:lstStyle/>
          <a:p>
            <a:pPr algn="r">
              <a:spcBef>
                <a:spcPts val="600"/>
              </a:spcBef>
            </a:pPr>
            <a:r>
              <a:rPr lang="en-US" dirty="0"/>
              <a:t> </a:t>
            </a:r>
            <a:r>
              <a:rPr lang="en-US" i="1" dirty="0">
                <a:solidFill>
                  <a:schemeClr val="bg2">
                    <a:lumMod val="50000"/>
                  </a:schemeClr>
                </a:solidFill>
              </a:rPr>
              <a:t>(Read more)</a:t>
            </a:r>
          </a:p>
        </p:txBody>
      </p:sp>
      <p:sp>
        <p:nvSpPr>
          <p:cNvPr id="42" name="TextBox 41"/>
          <p:cNvSpPr txBox="1"/>
          <p:nvPr/>
        </p:nvSpPr>
        <p:spPr>
          <a:xfrm>
            <a:off x="9587501" y="4843474"/>
            <a:ext cx="5826632" cy="584775"/>
          </a:xfrm>
          <a:prstGeom prst="rect">
            <a:avLst/>
          </a:prstGeom>
          <a:noFill/>
        </p:spPr>
        <p:txBody>
          <a:bodyPr wrap="square" rtlCol="0">
            <a:spAutoFit/>
          </a:bodyPr>
          <a:lstStyle/>
          <a:p>
            <a:r>
              <a:rPr lang="en-US" sz="3200" b="1" dirty="0"/>
              <a:t>SoftUni 3.0 Launched</a:t>
            </a:r>
          </a:p>
        </p:txBody>
      </p:sp>
      <p:grpSp>
        <p:nvGrpSpPr>
          <p:cNvPr id="43" name="Group 42"/>
          <p:cNvGrpSpPr/>
          <p:nvPr/>
        </p:nvGrpSpPr>
        <p:grpSpPr>
          <a:xfrm>
            <a:off x="6895287" y="7928453"/>
            <a:ext cx="4676168" cy="363104"/>
            <a:chOff x="3930803" y="6934455"/>
            <a:chExt cx="4676168" cy="363104"/>
          </a:xfrm>
        </p:grpSpPr>
        <p:sp>
          <p:nvSpPr>
            <p:cNvPr id="44" name="Rounded Rectangle 43"/>
            <p:cNvSpPr/>
            <p:nvPr/>
          </p:nvSpPr>
          <p:spPr>
            <a:xfrm>
              <a:off x="3930803" y="6937181"/>
              <a:ext cx="554932" cy="360378"/>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First</a:t>
              </a:r>
              <a:endParaRPr lang="bg-BG" sz="1600" dirty="0">
                <a:solidFill>
                  <a:schemeClr val="tx1"/>
                </a:solidFill>
              </a:endParaRPr>
            </a:p>
          </p:txBody>
        </p:sp>
        <p:sp>
          <p:nvSpPr>
            <p:cNvPr id="45" name="Rounded Rectangle 44"/>
            <p:cNvSpPr/>
            <p:nvPr/>
          </p:nvSpPr>
          <p:spPr>
            <a:xfrm>
              <a:off x="4534646" y="6934455"/>
              <a:ext cx="893698"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Previous</a:t>
              </a:r>
              <a:endParaRPr lang="bg-BG" sz="1600" dirty="0">
                <a:solidFill>
                  <a:schemeClr val="tx1"/>
                </a:solidFill>
              </a:endParaRPr>
            </a:p>
          </p:txBody>
        </p:sp>
        <p:sp>
          <p:nvSpPr>
            <p:cNvPr id="46" name="Rounded Rectangle 45"/>
            <p:cNvSpPr/>
            <p:nvPr/>
          </p:nvSpPr>
          <p:spPr>
            <a:xfrm>
              <a:off x="5477255" y="6934455"/>
              <a:ext cx="350944" cy="363103"/>
            </a:xfrm>
            <a:prstGeom prst="roundRect">
              <a:avLst>
                <a:gd name="adj" fmla="val 0"/>
              </a:avLst>
            </a:prstGeom>
            <a:solidFill>
              <a:schemeClr val="accent6">
                <a:lumMod val="75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accent6">
                      <a:lumMod val="20000"/>
                      <a:lumOff val="80000"/>
                    </a:schemeClr>
                  </a:solidFill>
                </a:rPr>
                <a:t>1</a:t>
              </a:r>
              <a:endParaRPr lang="bg-BG" sz="1600" dirty="0">
                <a:solidFill>
                  <a:schemeClr val="accent6">
                    <a:lumMod val="20000"/>
                    <a:lumOff val="80000"/>
                  </a:schemeClr>
                </a:solidFill>
              </a:endParaRPr>
            </a:p>
          </p:txBody>
        </p:sp>
        <p:sp>
          <p:nvSpPr>
            <p:cNvPr id="47" name="Rounded Rectangle 46"/>
            <p:cNvSpPr/>
            <p:nvPr/>
          </p:nvSpPr>
          <p:spPr>
            <a:xfrm>
              <a:off x="5877110"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2</a:t>
              </a:r>
              <a:endParaRPr lang="bg-BG" sz="1600" dirty="0">
                <a:solidFill>
                  <a:schemeClr val="tx1"/>
                </a:solidFill>
              </a:endParaRPr>
            </a:p>
          </p:txBody>
        </p:sp>
        <p:sp>
          <p:nvSpPr>
            <p:cNvPr id="48" name="Rounded Rectangle 47"/>
            <p:cNvSpPr/>
            <p:nvPr/>
          </p:nvSpPr>
          <p:spPr>
            <a:xfrm>
              <a:off x="6264952"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3</a:t>
              </a:r>
              <a:endParaRPr lang="bg-BG" sz="1600" dirty="0">
                <a:solidFill>
                  <a:schemeClr val="tx1"/>
                </a:solidFill>
              </a:endParaRPr>
            </a:p>
          </p:txBody>
        </p:sp>
        <p:sp>
          <p:nvSpPr>
            <p:cNvPr id="49" name="Rounded Rectangle 48"/>
            <p:cNvSpPr/>
            <p:nvPr/>
          </p:nvSpPr>
          <p:spPr>
            <a:xfrm>
              <a:off x="6664807"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4</a:t>
              </a:r>
              <a:endParaRPr lang="bg-BG" sz="1600" dirty="0">
                <a:solidFill>
                  <a:schemeClr val="tx1"/>
                </a:solidFill>
              </a:endParaRPr>
            </a:p>
          </p:txBody>
        </p:sp>
        <p:sp>
          <p:nvSpPr>
            <p:cNvPr id="50" name="Rounded Rectangle 49"/>
            <p:cNvSpPr/>
            <p:nvPr/>
          </p:nvSpPr>
          <p:spPr>
            <a:xfrm>
              <a:off x="7057994" y="6934455"/>
              <a:ext cx="350944"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5</a:t>
              </a:r>
              <a:endParaRPr lang="bg-BG" sz="1600" dirty="0">
                <a:solidFill>
                  <a:schemeClr val="tx1"/>
                </a:solidFill>
              </a:endParaRPr>
            </a:p>
          </p:txBody>
        </p:sp>
        <p:sp>
          <p:nvSpPr>
            <p:cNvPr id="51" name="Rounded Rectangle 50"/>
            <p:cNvSpPr/>
            <p:nvPr/>
          </p:nvSpPr>
          <p:spPr>
            <a:xfrm>
              <a:off x="7451180" y="6934455"/>
              <a:ext cx="589733"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Next</a:t>
              </a:r>
              <a:endParaRPr lang="bg-BG" sz="1600" dirty="0">
                <a:solidFill>
                  <a:schemeClr val="tx1"/>
                </a:solidFill>
              </a:endParaRPr>
            </a:p>
          </p:txBody>
        </p:sp>
        <p:sp>
          <p:nvSpPr>
            <p:cNvPr id="52" name="Rounded Rectangle 51"/>
            <p:cNvSpPr/>
            <p:nvPr/>
          </p:nvSpPr>
          <p:spPr>
            <a:xfrm>
              <a:off x="8090144" y="6934455"/>
              <a:ext cx="516827" cy="36310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Last</a:t>
              </a:r>
              <a:endParaRPr lang="bg-BG" sz="1600" dirty="0">
                <a:solidFill>
                  <a:schemeClr val="tx1"/>
                </a:solidFill>
              </a:endParaRPr>
            </a:p>
          </p:txBody>
        </p:sp>
      </p:grpSp>
      <p:sp>
        <p:nvSpPr>
          <p:cNvPr id="53" name="Rounded Rectangular Callout 52"/>
          <p:cNvSpPr/>
          <p:nvPr/>
        </p:nvSpPr>
        <p:spPr>
          <a:xfrm>
            <a:off x="4499809" y="7808358"/>
            <a:ext cx="1882060" cy="502700"/>
          </a:xfrm>
          <a:prstGeom prst="wedgeRoundRectCallout">
            <a:avLst>
              <a:gd name="adj1" fmla="val 70332"/>
              <a:gd name="adj2" fmla="val 1450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Add paging</a:t>
            </a:r>
          </a:p>
        </p:txBody>
      </p:sp>
      <p:sp>
        <p:nvSpPr>
          <p:cNvPr id="54" name="Rounded Rectangular Callout 53"/>
          <p:cNvSpPr/>
          <p:nvPr/>
        </p:nvSpPr>
        <p:spPr>
          <a:xfrm>
            <a:off x="7041403" y="3691801"/>
            <a:ext cx="2546098" cy="1265209"/>
          </a:xfrm>
          <a:prstGeom prst="wedgeRoundRectCallout">
            <a:avLst>
              <a:gd name="adj1" fmla="val -75210"/>
              <a:gd name="adj2" fmla="val -4946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Preview posts with </a:t>
            </a:r>
            <a:r>
              <a:rPr lang="en-US" sz="2400" i="1" dirty="0"/>
              <a:t>(Read more) </a:t>
            </a:r>
            <a:r>
              <a:rPr lang="en-US" sz="2400" dirty="0"/>
              <a:t>link to full version</a:t>
            </a:r>
          </a:p>
        </p:txBody>
      </p:sp>
    </p:spTree>
    <p:extLst>
      <p:ext uri="{BB962C8B-B14F-4D97-AF65-F5344CB8AC3E}">
        <p14:creationId xmlns:p14="http://schemas.microsoft.com/office/powerpoint/2010/main" val="311555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8123" y="89904"/>
            <a:ext cx="15522578" cy="558718"/>
          </a:xfrm>
          <a:prstGeom prst="rect">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Blog – Read Post</a:t>
            </a:r>
            <a:endParaRPr lang="bg-BG" sz="1400" dirty="0"/>
          </a:p>
        </p:txBody>
      </p:sp>
      <p:sp>
        <p:nvSpPr>
          <p:cNvPr id="10" name="Rectangle 9"/>
          <p:cNvSpPr/>
          <p:nvPr/>
        </p:nvSpPr>
        <p:spPr>
          <a:xfrm>
            <a:off x="238122" y="8484972"/>
            <a:ext cx="15522579" cy="416257"/>
          </a:xfrm>
          <a:prstGeom prst="rect">
            <a:avLst/>
          </a:prstGeom>
          <a:solidFill>
            <a:schemeClr val="accent6">
              <a:lumMod val="60000"/>
              <a:lumOff val="40000"/>
            </a:schemeClr>
          </a:solidFill>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effectLst>
                  <a:outerShdw blurRad="38100" dist="38100" dir="2700000" algn="tl">
                    <a:schemeClr val="bg1">
                      <a:alpha val="43000"/>
                    </a:schemeClr>
                  </a:outerShdw>
                </a:effectLst>
              </a:rPr>
              <a:t>© 2016 by Software University Foundation, No Rights Reserved</a:t>
            </a:r>
            <a:endParaRPr lang="bg-BG" sz="1600" dirty="0">
              <a:solidFill>
                <a:schemeClr val="tx1"/>
              </a:solidFill>
              <a:effectLst>
                <a:outerShdw blurRad="38100" dist="38100" dir="2700000" algn="tl">
                  <a:schemeClr val="bg1">
                    <a:alpha val="43000"/>
                  </a:schemeClr>
                </a:outerShdw>
              </a:effectLst>
            </a:endParaRPr>
          </a:p>
        </p:txBody>
      </p:sp>
      <p:sp>
        <p:nvSpPr>
          <p:cNvPr id="62" name="Rounded Rectangle 61"/>
          <p:cNvSpPr/>
          <p:nvPr/>
        </p:nvSpPr>
        <p:spPr>
          <a:xfrm>
            <a:off x="2835203" y="908469"/>
            <a:ext cx="12925498" cy="687596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sp>
        <p:nvSpPr>
          <p:cNvPr id="64" name="TextBox 63"/>
          <p:cNvSpPr txBox="1"/>
          <p:nvPr/>
        </p:nvSpPr>
        <p:spPr>
          <a:xfrm>
            <a:off x="3028610" y="1041455"/>
            <a:ext cx="12452690" cy="584775"/>
          </a:xfrm>
          <a:prstGeom prst="rect">
            <a:avLst/>
          </a:prstGeom>
          <a:noFill/>
        </p:spPr>
        <p:txBody>
          <a:bodyPr wrap="square" rtlCol="0">
            <a:spAutoFit/>
          </a:bodyPr>
          <a:lstStyle/>
          <a:p>
            <a:r>
              <a:rPr lang="en-US" sz="3200" b="1" dirty="0"/>
              <a:t>Work Begins on HTML5.1</a:t>
            </a:r>
            <a:endParaRPr lang="bg-BG" sz="2400" b="1" dirty="0"/>
          </a:p>
        </p:txBody>
      </p:sp>
      <p:sp>
        <p:nvSpPr>
          <p:cNvPr id="11" name="Rectangle 10"/>
          <p:cNvSpPr/>
          <p:nvPr/>
        </p:nvSpPr>
        <p:spPr>
          <a:xfrm>
            <a:off x="3096124" y="2032944"/>
            <a:ext cx="12385176" cy="5486794"/>
          </a:xfrm>
          <a:prstGeom prst="rect">
            <a:avLst/>
          </a:prstGeom>
          <a:solidFill>
            <a:schemeClr val="accent6">
              <a:lumMod val="40000"/>
              <a:lumOff val="60000"/>
              <a:alpha val="50000"/>
            </a:schemeClr>
          </a:solidFill>
          <a:ln>
            <a:solidFill>
              <a:srgbClr val="649B3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chorCtr="0">
            <a:noAutofit/>
          </a:bodyPr>
          <a:lstStyle/>
          <a:p>
            <a:pPr>
              <a:spcBef>
                <a:spcPts val="600"/>
              </a:spcBef>
            </a:pPr>
            <a:r>
              <a:rPr lang="en-US" dirty="0">
                <a:solidFill>
                  <a:schemeClr val="tx1"/>
                </a:solidFill>
              </a:rPr>
              <a:t>The World Wide Web Consortium (W3C) has begun work on </a:t>
            </a:r>
            <a:r>
              <a:rPr lang="en-US" b="1" dirty="0">
                <a:solidFill>
                  <a:schemeClr val="tx1"/>
                </a:solidFill>
              </a:rPr>
              <a:t>HTML5.1</a:t>
            </a:r>
            <a:r>
              <a:rPr lang="en-US" dirty="0">
                <a:solidFill>
                  <a:schemeClr val="tx1"/>
                </a:solidFill>
              </a:rPr>
              <a:t>, and this time it is handling the creation of the standard a little differently. The specification has its </a:t>
            </a:r>
            <a:r>
              <a:rPr lang="en-US" b="1" dirty="0">
                <a:solidFill>
                  <a:schemeClr val="tx1"/>
                </a:solidFill>
                <a:hlinkClick r:id="rId2"/>
              </a:rPr>
              <a:t>own GitHub project</a:t>
            </a:r>
            <a:r>
              <a:rPr lang="en-US" dirty="0">
                <a:solidFill>
                  <a:schemeClr val="tx1"/>
                </a:solidFill>
              </a:rPr>
              <a:t> where anyone can see what is happening and propose changes.</a:t>
            </a:r>
          </a:p>
          <a:p>
            <a:pPr>
              <a:spcBef>
                <a:spcPts val="600"/>
              </a:spcBef>
            </a:pPr>
            <a:r>
              <a:rPr lang="en-US" dirty="0">
                <a:solidFill>
                  <a:schemeClr val="tx1"/>
                </a:solidFill>
              </a:rPr>
              <a:t>The organization says the goal for the new specification is "to </a:t>
            </a:r>
            <a:r>
              <a:rPr lang="en-US" b="1" dirty="0">
                <a:solidFill>
                  <a:schemeClr val="tx1"/>
                </a:solidFill>
              </a:rPr>
              <a:t>match reality better</a:t>
            </a:r>
            <a:r>
              <a:rPr lang="en-US" dirty="0">
                <a:solidFill>
                  <a:schemeClr val="tx1"/>
                </a:solidFill>
              </a:rPr>
              <a:t>, to make the specification as clear as possible to readers, and of course to make it possible for all stakeholders to </a:t>
            </a:r>
            <a:r>
              <a:rPr lang="en-US" b="1" dirty="0">
                <a:solidFill>
                  <a:schemeClr val="tx1"/>
                </a:solidFill>
              </a:rPr>
              <a:t>propose improvements</a:t>
            </a:r>
            <a:r>
              <a:rPr lang="en-US" dirty="0">
                <a:solidFill>
                  <a:schemeClr val="tx1"/>
                </a:solidFill>
              </a:rPr>
              <a:t>, and understand what makes changes to HTML successful."</a:t>
            </a:r>
          </a:p>
          <a:p>
            <a:pPr>
              <a:spcBef>
                <a:spcPts val="600"/>
              </a:spcBef>
            </a:pPr>
            <a:r>
              <a:rPr lang="en-US" dirty="0">
                <a:solidFill>
                  <a:schemeClr val="tx1"/>
                </a:solidFill>
              </a:rPr>
              <a:t>Creating HTML5 took years, but W3C hopes using GitHub will speed up the process this time around. It plans to release a candidate recommendation for HTML5.1 by </a:t>
            </a:r>
            <a:r>
              <a:rPr lang="en-US" b="1" dirty="0">
                <a:solidFill>
                  <a:schemeClr val="tx1"/>
                </a:solidFill>
              </a:rPr>
              <a:t>June</a:t>
            </a:r>
            <a:r>
              <a:rPr lang="en-US" dirty="0">
                <a:solidFill>
                  <a:schemeClr val="tx1"/>
                </a:solidFill>
              </a:rPr>
              <a:t> and a full recommendation in </a:t>
            </a:r>
            <a:r>
              <a:rPr lang="en-US" b="1" dirty="0">
                <a:solidFill>
                  <a:schemeClr val="tx1"/>
                </a:solidFill>
              </a:rPr>
              <a:t>September</a:t>
            </a:r>
            <a:r>
              <a:rPr lang="en-US" dirty="0">
                <a:solidFill>
                  <a:schemeClr val="tx1"/>
                </a:solidFill>
              </a:rPr>
              <a:t>.</a:t>
            </a:r>
          </a:p>
          <a:p>
            <a:pPr>
              <a:spcBef>
                <a:spcPts val="600"/>
              </a:spcBef>
            </a:pPr>
            <a:r>
              <a:rPr lang="en-US" dirty="0">
                <a:solidFill>
                  <a:schemeClr val="tx1"/>
                </a:solidFill>
              </a:rPr>
              <a:t>The language which is the foundation for most of the Internet is set to have another facelift soon, with the </a:t>
            </a:r>
            <a:r>
              <a:rPr lang="en-US" b="1" dirty="0">
                <a:solidFill>
                  <a:schemeClr val="tx1"/>
                </a:solidFill>
              </a:rPr>
              <a:t>World Wide Web Consortium (W3C) </a:t>
            </a:r>
            <a:r>
              <a:rPr lang="en-US" dirty="0">
                <a:solidFill>
                  <a:schemeClr val="tx1"/>
                </a:solidFill>
              </a:rPr>
              <a:t>revealing that development of </a:t>
            </a:r>
            <a:r>
              <a:rPr lang="en-US" b="1" dirty="0">
                <a:solidFill>
                  <a:schemeClr val="tx1"/>
                </a:solidFill>
              </a:rPr>
              <a:t>HTML5.1</a:t>
            </a:r>
            <a:r>
              <a:rPr lang="en-US" dirty="0">
                <a:solidFill>
                  <a:schemeClr val="tx1"/>
                </a:solidFill>
              </a:rPr>
              <a:t> is underway.</a:t>
            </a:r>
          </a:p>
          <a:p>
            <a:pPr>
              <a:spcBef>
                <a:spcPts val="600"/>
              </a:spcBef>
            </a:pPr>
            <a:r>
              <a:rPr lang="en-US" dirty="0">
                <a:solidFill>
                  <a:schemeClr val="tx1"/>
                </a:solidFill>
              </a:rPr>
              <a:t>The update is currently being built via the software development code host </a:t>
            </a:r>
            <a:r>
              <a:rPr lang="en-US" b="1" dirty="0">
                <a:solidFill>
                  <a:schemeClr val="tx1"/>
                </a:solidFill>
              </a:rPr>
              <a:t>GitHub</a:t>
            </a:r>
            <a:r>
              <a:rPr lang="en-US" dirty="0">
                <a:solidFill>
                  <a:schemeClr val="tx1"/>
                </a:solidFill>
              </a:rPr>
              <a:t>, with anyone familiar with the data modifier bike shed and HTML able to make simple edits to the code. In their proposal, the </a:t>
            </a:r>
            <a:r>
              <a:rPr lang="en-US" b="1" dirty="0">
                <a:solidFill>
                  <a:schemeClr val="tx1"/>
                </a:solidFill>
              </a:rPr>
              <a:t>W3C</a:t>
            </a:r>
            <a:r>
              <a:rPr lang="en-US" dirty="0">
                <a:solidFill>
                  <a:schemeClr val="tx1"/>
                </a:solidFill>
              </a:rPr>
              <a:t> said any issues should be brought to their attention. Alternatively, they said that a recommendation should be made on how to fix this issue, otherwise known as a Pull Request. "If you make a Pull Request, this will be automatically checked, and the editors, chairs, or W3C staff will contact you to arrange the details."</a:t>
            </a:r>
          </a:p>
          <a:p>
            <a:pPr>
              <a:spcBef>
                <a:spcPts val="600"/>
              </a:spcBef>
            </a:pPr>
            <a:r>
              <a:rPr lang="en-US" dirty="0">
                <a:solidFill>
                  <a:schemeClr val="tx1"/>
                </a:solidFill>
              </a:rPr>
              <a:t>The W3C said the goal of </a:t>
            </a:r>
            <a:r>
              <a:rPr lang="en-US" b="1" dirty="0">
                <a:solidFill>
                  <a:schemeClr val="tx1"/>
                </a:solidFill>
              </a:rPr>
              <a:t>HTML5.1</a:t>
            </a:r>
            <a:r>
              <a:rPr lang="en-US" dirty="0">
                <a:solidFill>
                  <a:schemeClr val="tx1"/>
                </a:solidFill>
              </a:rPr>
              <a:t> was to </a:t>
            </a:r>
            <a:r>
              <a:rPr lang="en-US" b="1" dirty="0">
                <a:solidFill>
                  <a:schemeClr val="tx1"/>
                </a:solidFill>
              </a:rPr>
              <a:t>make it easier for its users to read</a:t>
            </a:r>
            <a:r>
              <a:rPr lang="en-US" dirty="0">
                <a:solidFill>
                  <a:schemeClr val="tx1"/>
                </a:solidFill>
              </a:rPr>
              <a:t>, as well to streamline potential </a:t>
            </a:r>
            <a:r>
              <a:rPr lang="en-US" b="1" dirty="0">
                <a:solidFill>
                  <a:schemeClr val="tx1"/>
                </a:solidFill>
              </a:rPr>
              <a:t>future changes</a:t>
            </a:r>
            <a:r>
              <a:rPr lang="en-US" dirty="0">
                <a:solidFill>
                  <a:schemeClr val="tx1"/>
                </a:solidFill>
              </a:rPr>
              <a:t>. "The core goals for future HTML specifications are to match reality better, to make the specification as clear as possible to readers, and of course to make it possible for all stakeholders to propose improvements, and understand what makes changes to HTML successful."</a:t>
            </a:r>
          </a:p>
        </p:txBody>
      </p:sp>
      <p:sp>
        <p:nvSpPr>
          <p:cNvPr id="104" name="Rounded Rectangle 103"/>
          <p:cNvSpPr/>
          <p:nvPr/>
        </p:nvSpPr>
        <p:spPr>
          <a:xfrm>
            <a:off x="249649" y="908468"/>
            <a:ext cx="2328451" cy="2750584"/>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dirty="0"/>
          </a:p>
        </p:txBody>
      </p:sp>
      <p:cxnSp>
        <p:nvCxnSpPr>
          <p:cNvPr id="105" name="Straight Connector 104"/>
          <p:cNvCxnSpPr/>
          <p:nvPr/>
        </p:nvCxnSpPr>
        <p:spPr>
          <a:xfrm>
            <a:off x="515046" y="1587322"/>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06" name="TextBox 105"/>
          <p:cNvSpPr txBox="1"/>
          <p:nvPr/>
        </p:nvSpPr>
        <p:spPr>
          <a:xfrm>
            <a:off x="410866" y="1053350"/>
            <a:ext cx="2008948" cy="461665"/>
          </a:xfrm>
          <a:prstGeom prst="rect">
            <a:avLst/>
          </a:prstGeom>
          <a:noFill/>
        </p:spPr>
        <p:txBody>
          <a:bodyPr wrap="square" rtlCol="0">
            <a:spAutoFit/>
          </a:bodyPr>
          <a:lstStyle/>
          <a:p>
            <a:r>
              <a:rPr lang="en-US" sz="2400" b="1" dirty="0"/>
              <a:t>Navigation</a:t>
            </a:r>
            <a:endParaRPr lang="bg-BG" b="1" dirty="0"/>
          </a:p>
        </p:txBody>
      </p:sp>
      <p:sp>
        <p:nvSpPr>
          <p:cNvPr id="107" name="Rectangle 106"/>
          <p:cNvSpPr/>
          <p:nvPr/>
        </p:nvSpPr>
        <p:spPr>
          <a:xfrm>
            <a:off x="515042" y="1857564"/>
            <a:ext cx="1811598" cy="369332"/>
          </a:xfrm>
          <a:prstGeom prst="rect">
            <a:avLst/>
          </a:prstGeom>
          <a:solidFill>
            <a:srgbClr val="DAA600"/>
          </a:solidFill>
          <a:ln>
            <a:solidFill>
              <a:schemeClr val="accent4">
                <a:lumMod val="50000"/>
              </a:schemeClr>
            </a:solidFill>
          </a:ln>
        </p:spPr>
        <p:txBody>
          <a:bodyPr wrap="square" anchor="ctr" anchorCtr="0">
            <a:spAutoFit/>
          </a:bodyPr>
          <a:lstStyle/>
          <a:p>
            <a:r>
              <a:rPr lang="en-US" dirty="0"/>
              <a:t>Home</a:t>
            </a:r>
          </a:p>
        </p:txBody>
      </p:sp>
      <p:sp>
        <p:nvSpPr>
          <p:cNvPr id="61" name="TextBox 60"/>
          <p:cNvSpPr txBox="1"/>
          <p:nvPr/>
        </p:nvSpPr>
        <p:spPr>
          <a:xfrm>
            <a:off x="3041674" y="1583162"/>
            <a:ext cx="3985899" cy="369332"/>
          </a:xfrm>
          <a:prstGeom prst="rect">
            <a:avLst/>
          </a:prstGeom>
          <a:noFill/>
        </p:spPr>
        <p:txBody>
          <a:bodyPr wrap="none" rtlCol="0">
            <a:spAutoFit/>
          </a:bodyPr>
          <a:lstStyle/>
          <a:p>
            <a:r>
              <a:rPr lang="en-US" i="1" dirty="0">
                <a:solidFill>
                  <a:schemeClr val="tx1">
                    <a:lumMod val="65000"/>
                    <a:lumOff val="35000"/>
                  </a:schemeClr>
                </a:solidFill>
              </a:rPr>
              <a:t>Posted on </a:t>
            </a:r>
            <a:r>
              <a:rPr lang="en-US" dirty="0">
                <a:solidFill>
                  <a:schemeClr val="tx1">
                    <a:lumMod val="75000"/>
                    <a:lumOff val="25000"/>
                  </a:schemeClr>
                </a:solidFill>
              </a:rPr>
              <a:t>22-May-2016</a:t>
            </a:r>
            <a:r>
              <a:rPr lang="en-US" dirty="0">
                <a:solidFill>
                  <a:schemeClr val="tx1">
                    <a:lumMod val="65000"/>
                    <a:lumOff val="35000"/>
                  </a:schemeClr>
                </a:solidFill>
              </a:rPr>
              <a:t> </a:t>
            </a:r>
            <a:r>
              <a:rPr lang="en-US" i="1" dirty="0">
                <a:solidFill>
                  <a:schemeClr val="tx1">
                    <a:lumMod val="65000"/>
                    <a:lumOff val="35000"/>
                  </a:schemeClr>
                </a:solidFill>
              </a:rPr>
              <a:t>by</a:t>
            </a:r>
            <a:r>
              <a:rPr lang="en-US" dirty="0">
                <a:solidFill>
                  <a:schemeClr val="tx1">
                    <a:lumMod val="65000"/>
                    <a:lumOff val="35000"/>
                  </a:schemeClr>
                </a:solidFill>
              </a:rPr>
              <a:t> </a:t>
            </a:r>
            <a:r>
              <a:rPr lang="en-US" dirty="0">
                <a:solidFill>
                  <a:schemeClr val="tx1">
                    <a:lumMod val="75000"/>
                    <a:lumOff val="25000"/>
                  </a:schemeClr>
                </a:solidFill>
              </a:rPr>
              <a:t>Svetlin Nakov</a:t>
            </a:r>
          </a:p>
        </p:txBody>
      </p:sp>
      <p:sp>
        <p:nvSpPr>
          <p:cNvPr id="110" name="Rectangle 109"/>
          <p:cNvSpPr/>
          <p:nvPr/>
        </p:nvSpPr>
        <p:spPr>
          <a:xfrm>
            <a:off x="515042" y="2446337"/>
            <a:ext cx="1811598" cy="369332"/>
          </a:xfrm>
          <a:prstGeom prst="rect">
            <a:avLst/>
          </a:prstGeom>
        </p:spPr>
        <p:txBody>
          <a:bodyPr wrap="square" anchor="ctr" anchorCtr="0">
            <a:spAutoFit/>
          </a:bodyPr>
          <a:lstStyle/>
          <a:p>
            <a:r>
              <a:rPr lang="en-US" dirty="0"/>
              <a:t>Login</a:t>
            </a:r>
          </a:p>
        </p:txBody>
      </p:sp>
      <p:sp>
        <p:nvSpPr>
          <p:cNvPr id="111" name="Rectangle 110"/>
          <p:cNvSpPr/>
          <p:nvPr/>
        </p:nvSpPr>
        <p:spPr>
          <a:xfrm>
            <a:off x="515042" y="3032467"/>
            <a:ext cx="1811598" cy="369332"/>
          </a:xfrm>
          <a:prstGeom prst="rect">
            <a:avLst/>
          </a:prstGeom>
        </p:spPr>
        <p:txBody>
          <a:bodyPr wrap="square" anchor="ctr" anchorCtr="0">
            <a:spAutoFit/>
          </a:bodyPr>
          <a:lstStyle/>
          <a:p>
            <a:r>
              <a:rPr lang="en-US" dirty="0"/>
              <a:t>Register</a:t>
            </a:r>
          </a:p>
        </p:txBody>
      </p:sp>
      <p:sp>
        <p:nvSpPr>
          <p:cNvPr id="115" name="Rounded Rectangle 114"/>
          <p:cNvSpPr/>
          <p:nvPr/>
        </p:nvSpPr>
        <p:spPr>
          <a:xfrm>
            <a:off x="249649" y="3897125"/>
            <a:ext cx="2328451" cy="3177463"/>
          </a:xfrm>
          <a:prstGeom prst="roundRect">
            <a:avLst>
              <a:gd name="adj" fmla="val 0"/>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116" name="Straight Connector 115"/>
          <p:cNvCxnSpPr/>
          <p:nvPr/>
        </p:nvCxnSpPr>
        <p:spPr>
          <a:xfrm>
            <a:off x="515046" y="4575980"/>
            <a:ext cx="1824229"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117" name="TextBox 116"/>
          <p:cNvSpPr txBox="1"/>
          <p:nvPr/>
        </p:nvSpPr>
        <p:spPr>
          <a:xfrm>
            <a:off x="410866" y="4042008"/>
            <a:ext cx="2008948" cy="461665"/>
          </a:xfrm>
          <a:prstGeom prst="rect">
            <a:avLst/>
          </a:prstGeom>
          <a:noFill/>
        </p:spPr>
        <p:txBody>
          <a:bodyPr wrap="square" rtlCol="0">
            <a:spAutoFit/>
          </a:bodyPr>
          <a:lstStyle/>
          <a:p>
            <a:r>
              <a:rPr lang="en-US" sz="2400" b="1" dirty="0"/>
              <a:t>Recent Posts</a:t>
            </a:r>
            <a:endParaRPr lang="bg-BG" b="1" dirty="0"/>
          </a:p>
        </p:txBody>
      </p:sp>
      <p:sp>
        <p:nvSpPr>
          <p:cNvPr id="3" name="Rectangle 2"/>
          <p:cNvSpPr/>
          <p:nvPr/>
        </p:nvSpPr>
        <p:spPr>
          <a:xfrm>
            <a:off x="386396" y="4737252"/>
            <a:ext cx="2067244" cy="307777"/>
          </a:xfrm>
          <a:prstGeom prst="rect">
            <a:avLst/>
          </a:prstGeom>
        </p:spPr>
        <p:txBody>
          <a:bodyPr wrap="square">
            <a:spAutoFit/>
          </a:bodyPr>
          <a:lstStyle/>
          <a:p>
            <a:r>
              <a:rPr lang="en-US" sz="1400" dirty="0">
                <a:solidFill>
                  <a:schemeClr val="tx1">
                    <a:lumMod val="75000"/>
                    <a:lumOff val="25000"/>
                  </a:schemeClr>
                </a:solidFill>
              </a:rPr>
              <a:t>Work Begins on HTML5.1</a:t>
            </a:r>
          </a:p>
        </p:txBody>
      </p:sp>
      <p:sp>
        <p:nvSpPr>
          <p:cNvPr id="120" name="Rectangle 119"/>
          <p:cNvSpPr/>
          <p:nvPr/>
        </p:nvSpPr>
        <p:spPr>
          <a:xfrm>
            <a:off x="386396" y="5047331"/>
            <a:ext cx="2067244" cy="523220"/>
          </a:xfrm>
          <a:prstGeom prst="rect">
            <a:avLst/>
          </a:prstGeom>
        </p:spPr>
        <p:txBody>
          <a:bodyPr wrap="square">
            <a:spAutoFit/>
          </a:bodyPr>
          <a:lstStyle/>
          <a:p>
            <a:r>
              <a:rPr lang="en-US" sz="1400" dirty="0">
                <a:solidFill>
                  <a:schemeClr val="tx1">
                    <a:lumMod val="75000"/>
                    <a:lumOff val="25000"/>
                  </a:schemeClr>
                </a:solidFill>
              </a:rPr>
              <a:t>Windows 10 Preview with</a:t>
            </a:r>
            <a:br>
              <a:rPr lang="en-US" sz="1400" dirty="0">
                <a:solidFill>
                  <a:schemeClr val="tx1">
                    <a:lumMod val="75000"/>
                    <a:lumOff val="25000"/>
                  </a:schemeClr>
                </a:solidFill>
              </a:rPr>
            </a:br>
            <a:r>
              <a:rPr lang="en-US" sz="1400" dirty="0">
                <a:solidFill>
                  <a:schemeClr val="tx1">
                    <a:lumMod val="75000"/>
                    <a:lumOff val="25000"/>
                  </a:schemeClr>
                </a:solidFill>
              </a:rPr>
              <a:t>Bash Support Now Avail…</a:t>
            </a:r>
          </a:p>
        </p:txBody>
      </p:sp>
      <p:sp>
        <p:nvSpPr>
          <p:cNvPr id="121" name="Rectangle 120"/>
          <p:cNvSpPr/>
          <p:nvPr/>
        </p:nvSpPr>
        <p:spPr>
          <a:xfrm>
            <a:off x="386396" y="5575840"/>
            <a:ext cx="2067244" cy="523220"/>
          </a:xfrm>
          <a:prstGeom prst="rect">
            <a:avLst/>
          </a:prstGeom>
        </p:spPr>
        <p:txBody>
          <a:bodyPr wrap="square">
            <a:spAutoFit/>
          </a:bodyPr>
          <a:lstStyle/>
          <a:p>
            <a:r>
              <a:rPr lang="en-US" sz="1400" dirty="0">
                <a:solidFill>
                  <a:schemeClr val="tx1">
                    <a:lumMod val="75000"/>
                    <a:lumOff val="25000"/>
                  </a:schemeClr>
                </a:solidFill>
              </a:rPr>
              <a:t>Atom Text Editor Gets</a:t>
            </a:r>
            <a:br>
              <a:rPr lang="en-US" sz="1400" dirty="0">
                <a:solidFill>
                  <a:schemeClr val="tx1">
                    <a:lumMod val="75000"/>
                    <a:lumOff val="25000"/>
                  </a:schemeClr>
                </a:solidFill>
              </a:rPr>
            </a:br>
            <a:r>
              <a:rPr lang="en-US" sz="1400" dirty="0">
                <a:solidFill>
                  <a:schemeClr val="tx1">
                    <a:lumMod val="75000"/>
                    <a:lumOff val="25000"/>
                  </a:schemeClr>
                </a:solidFill>
              </a:rPr>
              <a:t>New Windows Features</a:t>
            </a:r>
          </a:p>
        </p:txBody>
      </p:sp>
      <p:sp>
        <p:nvSpPr>
          <p:cNvPr id="122" name="Rectangle 121"/>
          <p:cNvSpPr/>
          <p:nvPr/>
        </p:nvSpPr>
        <p:spPr>
          <a:xfrm>
            <a:off x="386396" y="6112445"/>
            <a:ext cx="2067244" cy="307777"/>
          </a:xfrm>
          <a:prstGeom prst="rect">
            <a:avLst/>
          </a:prstGeom>
        </p:spPr>
        <p:txBody>
          <a:bodyPr wrap="square">
            <a:spAutoFit/>
          </a:bodyPr>
          <a:lstStyle/>
          <a:p>
            <a:r>
              <a:rPr lang="en-US" sz="1400" dirty="0">
                <a:solidFill>
                  <a:schemeClr val="tx1">
                    <a:lumMod val="75000"/>
                    <a:lumOff val="25000"/>
                  </a:schemeClr>
                </a:solidFill>
              </a:rPr>
              <a:t>SoftUni 3.0 Launched</a:t>
            </a:r>
          </a:p>
        </p:txBody>
      </p:sp>
      <p:sp>
        <p:nvSpPr>
          <p:cNvPr id="125" name="Rectangle 124"/>
          <p:cNvSpPr/>
          <p:nvPr/>
        </p:nvSpPr>
        <p:spPr>
          <a:xfrm>
            <a:off x="386396" y="6433607"/>
            <a:ext cx="2067244" cy="523220"/>
          </a:xfrm>
          <a:prstGeom prst="rect">
            <a:avLst/>
          </a:prstGeom>
        </p:spPr>
        <p:txBody>
          <a:bodyPr wrap="square">
            <a:spAutoFit/>
          </a:bodyPr>
          <a:lstStyle/>
          <a:p>
            <a:r>
              <a:rPr lang="en-US" sz="1400" noProof="1">
                <a:solidFill>
                  <a:schemeClr val="tx1">
                    <a:lumMod val="75000"/>
                    <a:lumOff val="25000"/>
                  </a:schemeClr>
                </a:solidFill>
              </a:rPr>
              <a:t>Git</a:t>
            </a:r>
            <a:r>
              <a:rPr lang="en-US" sz="1400" dirty="0">
                <a:solidFill>
                  <a:schemeClr val="tx1">
                    <a:lumMod val="75000"/>
                    <a:lumOff val="25000"/>
                  </a:schemeClr>
                </a:solidFill>
              </a:rPr>
              <a:t> 2.8 Adds Security and Productivity Features</a:t>
            </a:r>
          </a:p>
        </p:txBody>
      </p:sp>
      <p:sp>
        <p:nvSpPr>
          <p:cNvPr id="6" name="TextBox 5"/>
          <p:cNvSpPr txBox="1"/>
          <p:nvPr/>
        </p:nvSpPr>
        <p:spPr>
          <a:xfrm>
            <a:off x="249649" y="105511"/>
            <a:ext cx="2879571" cy="369332"/>
          </a:xfrm>
          <a:prstGeom prst="rect">
            <a:avLst/>
          </a:prstGeom>
          <a:noFill/>
        </p:spPr>
        <p:txBody>
          <a:bodyPr wrap="none" rtlCol="0">
            <a:spAutoFit/>
          </a:bodyPr>
          <a:lstStyle/>
          <a:p>
            <a:r>
              <a:rPr lang="en-US" dirty="0">
                <a:solidFill>
                  <a:schemeClr val="tx1">
                    <a:lumMod val="65000"/>
                    <a:lumOff val="35000"/>
                  </a:schemeClr>
                </a:solidFill>
              </a:rPr>
              <a:t>http://myblog.com/posts/17</a:t>
            </a:r>
          </a:p>
        </p:txBody>
      </p:sp>
      <p:sp>
        <p:nvSpPr>
          <p:cNvPr id="127" name="Rounded Rectangular Callout 126"/>
          <p:cNvSpPr/>
          <p:nvPr/>
        </p:nvSpPr>
        <p:spPr>
          <a:xfrm>
            <a:off x="9254954" y="1114039"/>
            <a:ext cx="4220413" cy="664592"/>
          </a:xfrm>
          <a:prstGeom prst="wedgeRoundRectCallout">
            <a:avLst>
              <a:gd name="adj1" fmla="val -65479"/>
              <a:gd name="adj2" fmla="val 4039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Display fully the selected post</a:t>
            </a:r>
          </a:p>
        </p:txBody>
      </p:sp>
    </p:spTree>
    <p:extLst>
      <p:ext uri="{BB962C8B-B14F-4D97-AF65-F5344CB8AC3E}">
        <p14:creationId xmlns:p14="http://schemas.microsoft.com/office/powerpoint/2010/main" val="17489389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7043</TotalTime>
  <Words>3594</Words>
  <Application>Microsoft Office PowerPoint</Application>
  <PresentationFormat>Custom</PresentationFormat>
  <Paragraphs>846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Blog System</vt:lpstr>
      <vt:lpstr>PowerPoint Presentation</vt:lpstr>
      <vt:lpstr>PowerPoint Presentation</vt:lpstr>
      <vt:lpstr>PowerPoint Presentation</vt:lpstr>
      <vt:lpstr>PowerPoint Presentation</vt:lpstr>
      <vt:lpstr>Blog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 - Screens</dc:title>
  <dc:creator>Svetlin Nakov</dc:creator>
  <cp:lastModifiedBy>Simeon Sheytanov</cp:lastModifiedBy>
  <cp:revision>260</cp:revision>
  <dcterms:created xsi:type="dcterms:W3CDTF">2014-12-08T12:41:25Z</dcterms:created>
  <dcterms:modified xsi:type="dcterms:W3CDTF">2016-05-09T16:29:07Z</dcterms:modified>
</cp:coreProperties>
</file>