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276" r:id="rId4"/>
    <p:sldId id="483" r:id="rId5"/>
    <p:sldId id="448" r:id="rId6"/>
    <p:sldId id="449" r:id="rId7"/>
    <p:sldId id="450" r:id="rId8"/>
    <p:sldId id="442" r:id="rId9"/>
    <p:sldId id="453" r:id="rId10"/>
    <p:sldId id="454" r:id="rId11"/>
    <p:sldId id="464" r:id="rId12"/>
    <p:sldId id="465" r:id="rId13"/>
    <p:sldId id="459" r:id="rId14"/>
    <p:sldId id="460" r:id="rId15"/>
    <p:sldId id="476" r:id="rId16"/>
    <p:sldId id="477" r:id="rId17"/>
    <p:sldId id="471" r:id="rId18"/>
    <p:sldId id="466" r:id="rId19"/>
    <p:sldId id="447" r:id="rId20"/>
    <p:sldId id="467" r:id="rId21"/>
    <p:sldId id="484" r:id="rId22"/>
    <p:sldId id="463" r:id="rId23"/>
    <p:sldId id="468" r:id="rId24"/>
    <p:sldId id="469" r:id="rId25"/>
    <p:sldId id="470" r:id="rId26"/>
    <p:sldId id="472" r:id="rId27"/>
    <p:sldId id="473" r:id="rId28"/>
    <p:sldId id="474" r:id="rId29"/>
    <p:sldId id="475" r:id="rId30"/>
    <p:sldId id="479" r:id="rId31"/>
    <p:sldId id="480" r:id="rId32"/>
    <p:sldId id="481" r:id="rId33"/>
    <p:sldId id="482" r:id="rId34"/>
    <p:sldId id="349" r:id="rId35"/>
    <p:sldId id="485" r:id="rId36"/>
    <p:sldId id="352" r:id="rId37"/>
    <p:sldId id="486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83"/>
          </p14:sldIdLst>
        </p14:section>
        <p14:section name="Data Types" id="{D39F1863-5608-437B-90DF-1BD304D933F1}">
          <p14:sldIdLst>
            <p14:sldId id="448"/>
            <p14:sldId id="449"/>
            <p14:sldId id="450"/>
          </p14:sldIdLst>
        </p14:section>
        <p14:section name="Database Creation" id="{FAA0004B-BF33-4391-A2DD-601663B9EC77}">
          <p14:sldIdLst>
            <p14:sldId id="442"/>
            <p14:sldId id="453"/>
            <p14:sldId id="454"/>
            <p14:sldId id="464"/>
            <p14:sldId id="465"/>
            <p14:sldId id="459"/>
            <p14:sldId id="460"/>
            <p14:sldId id="476"/>
            <p14:sldId id="477"/>
            <p14:sldId id="471"/>
          </p14:sldIdLst>
        </p14:section>
        <p14:section name="Basic SQL Queries" id="{7D2B77EB-7557-466B-8E00-90A26F06F23E}">
          <p14:sldIdLst>
            <p14:sldId id="466"/>
            <p14:sldId id="447"/>
            <p14:sldId id="467"/>
            <p14:sldId id="484"/>
            <p14:sldId id="463"/>
            <p14:sldId id="468"/>
            <p14:sldId id="469"/>
            <p14:sldId id="470"/>
            <p14:sldId id="472"/>
            <p14:sldId id="473"/>
            <p14:sldId id="474"/>
            <p14:sldId id="475"/>
          </p14:sldIdLst>
        </p14:section>
        <p14:section name="Removing Data" id="{B743F016-9416-473A-9C8A-96A5BB529F0F}">
          <p14:sldIdLst>
            <p14:sldId id="479"/>
            <p14:sldId id="480"/>
            <p14:sldId id="481"/>
            <p14:sldId id="482"/>
          </p14:sldIdLst>
        </p14:section>
        <p14:section name="Conclusion" id="{10E03AB1-9AA8-4E86-9A64-D741901E50A2}">
          <p14:sldIdLst>
            <p14:sldId id="349"/>
            <p14:sldId id="485"/>
            <p14:sldId id="352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533" autoAdjust="0"/>
  </p:normalViewPr>
  <p:slideViewPr>
    <p:cSldViewPr>
      <p:cViewPr varScale="1">
        <p:scale>
          <a:sx n="79" d="100"/>
          <a:sy n="79" d="100"/>
        </p:scale>
        <p:origin x="120" y="2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19-Sep-17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5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1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19-Sep-17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9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/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sqlsrv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Definition and</a:t>
            </a:r>
            <a:br>
              <a:rPr lang="en-US" dirty="0"/>
            </a:br>
            <a:r>
              <a:rPr lang="en-US" dirty="0"/>
              <a:t>Data Types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Managing DBs using IDEs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720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418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885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296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4" name="TextBox 13"/>
          <p:cNvSpPr txBox="1"/>
          <p:nvPr/>
        </p:nvSpPr>
        <p:spPr>
          <a:xfrm rot="20983918">
            <a:off x="7290798" y="5003001"/>
            <a:ext cx="1663151" cy="58925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6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SQL</a:t>
            </a:r>
          </a:p>
        </p:txBody>
      </p:sp>
      <p:pic>
        <p:nvPicPr>
          <p:cNvPr id="16" name="Picture 2" descr="database, stor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154" y="4351845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atabase, storag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412" y="4442934"/>
            <a:ext cx="1509802" cy="16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0" name="Picture 19"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576164">
            <a:off x="5038860" y="3963164"/>
            <a:ext cx="1650324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From the </a:t>
            </a:r>
            <a:r>
              <a:rPr lang="en-US" dirty="0">
                <a:solidFill>
                  <a:schemeClr val="accent1"/>
                </a:solidFill>
              </a:rPr>
              <a:t>context menu </a:t>
            </a:r>
            <a:r>
              <a:rPr lang="en-US" dirty="0"/>
              <a:t>under "Tables" inside the desired database</a:t>
            </a:r>
          </a:p>
          <a:p>
            <a:pPr>
              <a:spcBef>
                <a:spcPts val="31200"/>
              </a:spcBef>
            </a:pPr>
            <a:r>
              <a:rPr lang="en-US" dirty="0"/>
              <a:t>Table name can be set from its </a:t>
            </a:r>
            <a:r>
              <a:rPr lang="en-US" dirty="0">
                <a:solidFill>
                  <a:schemeClr val="accent1"/>
                </a:solidFill>
              </a:rPr>
              <a:t>Properties [F4]</a:t>
            </a:r>
            <a:r>
              <a:rPr lang="en-US" dirty="0"/>
              <a:t> or when it is </a:t>
            </a:r>
            <a:r>
              <a:rPr lang="en-US" dirty="0">
                <a:solidFill>
                  <a:schemeClr val="accent1"/>
                </a:solidFill>
              </a:rPr>
              <a:t>saved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8182" r="8737" b="5455"/>
          <a:stretch/>
        </p:blipFill>
        <p:spPr>
          <a:xfrm>
            <a:off x="972389" y="2133599"/>
            <a:ext cx="3581400" cy="32004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820179" y="3543298"/>
            <a:ext cx="457200" cy="381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769" y="2781299"/>
            <a:ext cx="567266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Primary Key</a:t>
            </a:r>
            <a:r>
              <a:rPr lang="en-US" dirty="0"/>
              <a:t> is used to uniquely identify and index records</a:t>
            </a:r>
          </a:p>
          <a:p>
            <a:r>
              <a:rPr lang="en-US" dirty="0"/>
              <a:t>Setting </a:t>
            </a:r>
            <a:r>
              <a:rPr lang="en-US" dirty="0">
                <a:solidFill>
                  <a:schemeClr val="accent1"/>
                </a:solidFill>
              </a:rPr>
              <a:t>primary key </a:t>
            </a:r>
            <a:r>
              <a:rPr lang="en-US" dirty="0"/>
              <a:t>on a column: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60780"/>
          <a:stretch/>
        </p:blipFill>
        <p:spPr>
          <a:xfrm>
            <a:off x="1979612" y="3124200"/>
            <a:ext cx="8229600" cy="26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2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Identity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means that the values in a certain column</a:t>
            </a:r>
            <a:r>
              <a:rPr lang="bg-BG" dirty="0"/>
              <a:t> </a:t>
            </a:r>
            <a:r>
              <a:rPr lang="en-US" dirty="0"/>
              <a:t>are auto incremented for every newly inserted record</a:t>
            </a:r>
            <a:endParaRPr lang="bg-BG" dirty="0"/>
          </a:p>
          <a:p>
            <a:pPr lvl="1"/>
            <a:r>
              <a:rPr lang="en-US" dirty="0"/>
              <a:t>These values cannot be assigned manually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Identity Seed </a:t>
            </a:r>
            <a:r>
              <a:rPr lang="en-US" dirty="0"/>
              <a:t>– the starting number from which the values in the column begin to increase</a:t>
            </a:r>
            <a:r>
              <a:rPr lang="bg-BG" dirty="0"/>
              <a:t>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Identity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Increment </a:t>
            </a:r>
            <a:r>
              <a:rPr lang="en-US" dirty="0"/>
              <a:t>– by how much each consecutive value is increased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</a:p>
        </p:txBody>
      </p:sp>
    </p:spTree>
    <p:extLst>
      <p:ext uri="{BB962C8B-B14F-4D97-AF65-F5344CB8AC3E}">
        <p14:creationId xmlns:p14="http://schemas.microsoft.com/office/powerpoint/2010/main" val="403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an</a:t>
            </a:r>
            <a:r>
              <a:rPr lang="bg-BG" dirty="0"/>
              <a:t> </a:t>
            </a:r>
            <a:r>
              <a:rPr lang="en-US" dirty="0"/>
              <a:t>identity</a:t>
            </a:r>
            <a:r>
              <a:rPr lang="bg-BG" dirty="0"/>
              <a:t> </a:t>
            </a:r>
            <a:r>
              <a:rPr lang="en-US" dirty="0"/>
              <a:t>through the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Column Properties</a:t>
            </a:r>
            <a:r>
              <a:rPr lang="en-US" dirty="0"/>
              <a:t>" window: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(4)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96" y="2238375"/>
            <a:ext cx="526245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modify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read</a:t>
            </a:r>
            <a:r>
              <a:rPr lang="en-US" dirty="0"/>
              <a:t> records with Management Studio</a:t>
            </a:r>
          </a:p>
          <a:p>
            <a:r>
              <a:rPr lang="en-US" dirty="0"/>
              <a:t>To insert or edit a record, click </a:t>
            </a:r>
            <a:r>
              <a:rPr lang="en-US" dirty="0">
                <a:solidFill>
                  <a:schemeClr val="accent1"/>
                </a:solidFill>
              </a:rPr>
              <a:t>Edit</a:t>
            </a:r>
            <a:r>
              <a:rPr lang="en-US" dirty="0"/>
              <a:t> from the context menu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94" y="2667000"/>
            <a:ext cx="38481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7671"/>
          <a:stretch/>
        </p:blipFill>
        <p:spPr>
          <a:xfrm>
            <a:off x="5377265" y="2667000"/>
            <a:ext cx="6033950" cy="2685466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4772887" y="3704933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56412" y="5600607"/>
            <a:ext cx="4252858" cy="862639"/>
          </a:xfrm>
          <a:prstGeom prst="wedgeRoundRectCallout">
            <a:avLst>
              <a:gd name="adj1" fmla="val -40740"/>
              <a:gd name="adj2" fmla="val -99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data at the end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</a:t>
            </a:r>
            <a:r>
              <a:rPr lang="en-US" sz="2800" dirty="0">
                <a:solidFill>
                  <a:schemeClr val="accent1"/>
                </a:solidFill>
              </a:rPr>
              <a:t>add</a:t>
            </a:r>
            <a:r>
              <a:rPr lang="en-US" sz="2800" dirty="0">
                <a:solidFill>
                  <a:srgbClr val="FFFFFF"/>
                </a:solidFill>
              </a:rPr>
              <a:t> a new row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retrieve records, click 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from the context menu</a:t>
            </a:r>
          </a:p>
          <a:p>
            <a:pPr>
              <a:spcBef>
                <a:spcPts val="31800"/>
              </a:spcBef>
            </a:pPr>
            <a:r>
              <a:rPr lang="en-US" dirty="0"/>
              <a:t>The received information can be customized with </a:t>
            </a:r>
            <a:r>
              <a:rPr lang="en-US" dirty="0">
                <a:solidFill>
                  <a:schemeClr val="accent1"/>
                </a:solidFill>
              </a:rPr>
              <a:t>SQL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(2)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5218967" y="3567114"/>
            <a:ext cx="457200" cy="415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5" y="1987553"/>
            <a:ext cx="4670626" cy="3575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6628"/>
          <a:stretch/>
        </p:blipFill>
        <p:spPr>
          <a:xfrm>
            <a:off x="5904363" y="2362200"/>
            <a:ext cx="5747364" cy="28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the properties of a table after it's creation</a:t>
            </a:r>
          </a:p>
          <a:p>
            <a:r>
              <a:rPr lang="en-US" dirty="0"/>
              <a:t>Select </a:t>
            </a:r>
            <a:r>
              <a:rPr lang="en-US" dirty="0">
                <a:solidFill>
                  <a:schemeClr val="accent1"/>
                </a:solidFill>
              </a:rPr>
              <a:t>Design</a:t>
            </a:r>
            <a:r>
              <a:rPr lang="en-US" dirty="0"/>
              <a:t> from the table's context menu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894"/>
          <a:stretch/>
        </p:blipFill>
        <p:spPr>
          <a:xfrm>
            <a:off x="639220" y="2598175"/>
            <a:ext cx="4619215" cy="380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92" y="3546987"/>
            <a:ext cx="5063613" cy="190500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5659075" y="419468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856412" y="5600607"/>
            <a:ext cx="4252858" cy="862639"/>
          </a:xfrm>
          <a:prstGeom prst="wedgeRoundRectCallout">
            <a:avLst>
              <a:gd name="adj1" fmla="val -37106"/>
              <a:gd name="adj2" fmla="val -1117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Changes cannot conflict with existing rules!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SQL Queries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using T-SQL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71" y="1099823"/>
            <a:ext cx="5484884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3962400"/>
            <a:ext cx="1450286" cy="4905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48484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dirty="0">
                <a:solidFill>
                  <a:schemeClr val="accent1"/>
                </a:solidFill>
              </a:rPr>
              <a:t>control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pPr>
              <a:spcBef>
                <a:spcPts val="18600"/>
              </a:spcBef>
            </a:pPr>
            <a:r>
              <a:rPr lang="en-US" dirty="0"/>
              <a:t>SQL keywords are traditionally </a:t>
            </a:r>
            <a:r>
              <a:rPr lang="en-US" dirty="0">
                <a:solidFill>
                  <a:schemeClr val="accent1"/>
                </a:solidFill>
              </a:rPr>
              <a:t>capitalized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2998" y="4038600"/>
            <a:ext cx="6882829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237412" y="2725546"/>
            <a:ext cx="3048000" cy="807168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Database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199943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3812" y="1999437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53042" y="3840480"/>
            <a:ext cx="196185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53042" y="4296689"/>
            <a:ext cx="1740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53042" y="3384271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53042" y="2928062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63114" y="2928062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4920230" y="3840480"/>
            <a:ext cx="225781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714490" y="4296689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50610" y="3384271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61627" y="2928062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98272" y="3384271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3412" y="1151121"/>
            <a:ext cx="3048000" cy="700710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446212" y="5486400"/>
            <a:ext cx="3048000" cy="700710"/>
          </a:xfrm>
          <a:prstGeom prst="wedgeRoundRectCallout">
            <a:avLst>
              <a:gd name="adj1" fmla="val 32169"/>
              <a:gd name="adj2" fmla="val -159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56212" y="5486400"/>
            <a:ext cx="3048000" cy="70071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 type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85012" y="2267746"/>
            <a:ext cx="3352800" cy="700710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Custom properties</a:t>
            </a:r>
            <a:endParaRPr lang="bg-BG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Database Modeling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SQL Queries and Table Customization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Deleting Data and Structures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all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limit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2261901"/>
            <a:ext cx="792480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3" y="5018094"/>
            <a:ext cx="7924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TOP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(5)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FirstName, LastName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932612" y="1271036"/>
            <a:ext cx="2743200" cy="700710"/>
          </a:xfrm>
          <a:prstGeom prst="wedgeRoundRectCallout">
            <a:avLst>
              <a:gd name="adj1" fmla="val -42705"/>
              <a:gd name="adj2" fmla="val 945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313612" y="4117325"/>
            <a:ext cx="3276600" cy="737177"/>
          </a:xfrm>
          <a:prstGeom prst="wedgeRoundRectCallout">
            <a:avLst>
              <a:gd name="adj1" fmla="val -46038"/>
              <a:gd name="adj2" fmla="val 901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List of columns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370012" y="4109423"/>
            <a:ext cx="4081377" cy="663502"/>
          </a:xfrm>
          <a:prstGeom prst="wedgeRoundRectCallout">
            <a:avLst>
              <a:gd name="adj1" fmla="val 37336"/>
              <a:gd name="adj2" fmla="val 92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Number of records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Customization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Rules, Constraints and Relationship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2438400"/>
            <a:ext cx="7019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8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pPr>
              <a:spcBef>
                <a:spcPts val="9000"/>
              </a:spcBef>
            </a:pPr>
            <a:r>
              <a:rPr lang="en-US" dirty="0"/>
              <a:t>Identity (auto-increment)</a:t>
            </a:r>
          </a:p>
          <a:p>
            <a:pPr>
              <a:spcBef>
                <a:spcPts val="9000"/>
              </a:spcBef>
            </a:pPr>
            <a:r>
              <a:rPr lang="en-US" dirty="0"/>
              <a:t>Unique constraint – no repeating values in entire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1999906"/>
            <a:ext cx="7028700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8474" y="3810560"/>
            <a:ext cx="7028700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IDENTITY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78474" y="5621214"/>
            <a:ext cx="7028700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UNIQUE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5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value – if not specified (otherwise set to </a:t>
            </a:r>
            <a:r>
              <a:rPr lang="en-US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)</a:t>
            </a:r>
          </a:p>
          <a:p>
            <a:pPr>
              <a:spcBef>
                <a:spcPts val="9000"/>
              </a:spcBef>
            </a:pPr>
            <a:r>
              <a:rPr lang="en-US" dirty="0"/>
              <a:t>Value constraint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4036" y="1999906"/>
            <a:ext cx="853757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DEFAULT 0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4036" y="3834171"/>
            <a:ext cx="853757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Kelvin FLOAT(10,2)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CHECK (Kelvin &gt; 0)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6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Table Properties After Creation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988" y="1209530"/>
            <a:ext cx="4514850" cy="3342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6313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ALTER TABLE</a:t>
            </a:r>
            <a:endParaRPr lang="en-US" dirty="0"/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274" y="4167991"/>
            <a:ext cx="6099176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Salary MONEY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3236" y="2140988"/>
            <a:ext cx="6099176" cy="647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04212" y="3047354"/>
            <a:ext cx="2619600" cy="806412"/>
          </a:xfrm>
          <a:prstGeom prst="wedgeRoundRectCallout">
            <a:avLst>
              <a:gd name="adj1" fmla="val -68848"/>
              <a:gd name="adj2" fmla="val -636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827212" y="5815004"/>
            <a:ext cx="3048000" cy="814396"/>
          </a:xfrm>
          <a:prstGeom prst="wedgeRoundRectCallout">
            <a:avLst>
              <a:gd name="adj1" fmla="val 40454"/>
              <a:gd name="adj2" fmla="val -1055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627812" y="5815004"/>
            <a:ext cx="2286000" cy="814396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 type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19236" y="4446756"/>
            <a:ext cx="734717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Email VARCHAR(100)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19236" y="2172037"/>
            <a:ext cx="734717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FullName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61212" y="1949023"/>
            <a:ext cx="3048000" cy="700710"/>
          </a:xfrm>
          <a:prstGeom prst="wedgeRoundRectCallout">
            <a:avLst>
              <a:gd name="adj1" fmla="val -49380"/>
              <a:gd name="adj2" fmla="val 949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830413" y="5865970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299054" y="5865970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New data type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8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(Id)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008812" y="1371445"/>
            <a:ext cx="2438400" cy="1240080"/>
          </a:xfrm>
          <a:prstGeom prst="wedgeRoundRectCallout">
            <a:avLst>
              <a:gd name="adj1" fmla="val -81543"/>
              <a:gd name="adj2" fmla="val 459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225345" y="3506810"/>
            <a:ext cx="3612267" cy="662124"/>
          </a:xfrm>
          <a:prstGeom prst="wedgeRoundRectCallout">
            <a:avLst>
              <a:gd name="adj1" fmla="val -48152"/>
              <a:gd name="adj2" fmla="val -89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name(s)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9612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UNIQUE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694126" y="4293140"/>
            <a:ext cx="3505200" cy="735383"/>
          </a:xfrm>
          <a:prstGeom prst="wedgeRoundRectCallout">
            <a:avLst>
              <a:gd name="adj1" fmla="val -46058"/>
              <a:gd name="adj2" fmla="val 870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96003" y="5703551"/>
            <a:ext cx="3735546" cy="755616"/>
          </a:xfrm>
          <a:prstGeom prst="wedgeRoundRectCallout">
            <a:avLst>
              <a:gd name="adj1" fmla="val -62657"/>
              <a:gd name="adj2" fmla="val -462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Columns name(s)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Set default value</a:t>
            </a:r>
          </a:p>
          <a:p>
            <a:pPr>
              <a:spcBef>
                <a:spcPts val="14400"/>
              </a:spcBef>
            </a:pPr>
            <a:r>
              <a:rPr lang="en-US" dirty="0"/>
              <a:t>Add check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914022"/>
            <a:ext cx="8226424" cy="1619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DEFAULT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Balance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332412" y="3183196"/>
            <a:ext cx="3048000" cy="700710"/>
          </a:xfrm>
          <a:prstGeom prst="wedgeRoundRectCallout">
            <a:avLst>
              <a:gd name="adj1" fmla="val -70913"/>
              <a:gd name="adj2" fmla="val -37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1539" y="4439296"/>
            <a:ext cx="8226424" cy="1619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InstrumentReadings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PositiveValue</a:t>
            </a:r>
          </a:p>
          <a:p>
            <a:pPr>
              <a:lnSpc>
                <a:spcPct val="105000"/>
              </a:lnSpc>
            </a:pPr>
            <a:r>
              <a:rPr lang="fr-FR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CHECK </a:t>
            </a:r>
            <a:r>
              <a:rPr lang="fr-F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(Kelvin &gt; 0)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050067" y="3759084"/>
            <a:ext cx="2516345" cy="1206886"/>
          </a:xfrm>
          <a:prstGeom prst="wedgeRoundRectCallout">
            <a:avLst>
              <a:gd name="adj1" fmla="val -63618"/>
              <a:gd name="adj2" fmla="val 75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</a:t>
            </a:r>
          </a:p>
          <a:p>
            <a:pPr algn="ctr"/>
            <a:r>
              <a:rPr lang="en-US" sz="3600" dirty="0">
                <a:solidFill>
                  <a:srgbClr val="FFFFFF"/>
                </a:solidFill>
              </a:rPr>
              <a:t>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901174" y="5765714"/>
            <a:ext cx="2323523" cy="700710"/>
          </a:xfrm>
          <a:prstGeom prst="wedgeRoundRectCallout">
            <a:avLst>
              <a:gd name="adj1" fmla="val -75126"/>
              <a:gd name="adj2" fmla="val -438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Condition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246812" y="2261901"/>
            <a:ext cx="3048000" cy="700710"/>
          </a:xfrm>
          <a:prstGeom prst="wedgeRoundRectCallout">
            <a:avLst>
              <a:gd name="adj1" fmla="val -80386"/>
              <a:gd name="adj2" fmla="val 242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Default value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72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 and Structures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37" y="1002057"/>
            <a:ext cx="6514552" cy="35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CSharpDB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40835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Deleting structures is called </a:t>
            </a:r>
            <a:r>
              <a:rPr lang="en-US" sz="3600" dirty="0">
                <a:solidFill>
                  <a:schemeClr val="accent1"/>
                </a:solidFill>
              </a:rPr>
              <a:t>dropping</a:t>
            </a:r>
          </a:p>
          <a:p>
            <a:pPr lvl="1"/>
            <a:r>
              <a:rPr lang="en-US" sz="3600" dirty="0"/>
              <a:t>We can drop:</a:t>
            </a:r>
          </a:p>
          <a:p>
            <a:pPr lvl="2"/>
            <a:r>
              <a:rPr lang="en-US" sz="3400" dirty="0">
                <a:solidFill>
                  <a:schemeClr val="accent1"/>
                </a:solidFill>
              </a:rPr>
              <a:t>Keys</a:t>
            </a:r>
            <a:endParaRPr lang="en-US" sz="3400" dirty="0"/>
          </a:p>
          <a:p>
            <a:pPr lvl="2"/>
            <a:r>
              <a:rPr lang="en-US" sz="3400" dirty="0">
                <a:solidFill>
                  <a:schemeClr val="accent1"/>
                </a:solidFill>
              </a:rPr>
              <a:t>Constraints</a:t>
            </a:r>
            <a:endParaRPr lang="en-US" sz="3400" dirty="0"/>
          </a:p>
          <a:p>
            <a:pPr lvl="2"/>
            <a:r>
              <a:rPr lang="en-US" sz="3400" dirty="0">
                <a:solidFill>
                  <a:schemeClr val="accent1"/>
                </a:solidFill>
              </a:rPr>
              <a:t>Tables</a:t>
            </a:r>
            <a:r>
              <a:rPr lang="en-US" sz="3400" dirty="0"/>
              <a:t> </a:t>
            </a:r>
          </a:p>
          <a:p>
            <a:pPr lvl="2"/>
            <a:r>
              <a:rPr lang="en-US" sz="3400" dirty="0"/>
              <a:t>Entire </a:t>
            </a:r>
            <a:r>
              <a:rPr lang="en-US" sz="3400" dirty="0">
                <a:solidFill>
                  <a:schemeClr val="accent1"/>
                </a:solidFill>
              </a:rPr>
              <a:t>databases</a:t>
            </a:r>
          </a:p>
          <a:p>
            <a:r>
              <a:rPr lang="en-US" sz="3600" dirty="0"/>
              <a:t>Deleting all data in a table is called </a:t>
            </a:r>
            <a:r>
              <a:rPr lang="en-US" sz="3600" dirty="0">
                <a:solidFill>
                  <a:schemeClr val="accent1"/>
                </a:solidFill>
              </a:rPr>
              <a:t>truncating</a:t>
            </a:r>
          </a:p>
          <a:p>
            <a:r>
              <a:rPr lang="en-US" sz="3600" dirty="0"/>
              <a:t>Both of these actions </a:t>
            </a:r>
            <a:r>
              <a:rPr lang="en-US" sz="3600" dirty="0">
                <a:solidFill>
                  <a:schemeClr val="accent1"/>
                </a:solidFill>
              </a:rPr>
              <a:t>cannot be undone </a:t>
            </a:r>
            <a:r>
              <a:rPr lang="en-US" sz="3600" dirty="0"/>
              <a:t>– use with caution!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6473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2057400"/>
            <a:ext cx="7086600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TRUNCATE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990012" y="2649693"/>
            <a:ext cx="2652600" cy="822826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3012" y="3868507"/>
            <a:ext cx="7086600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228012" y="4275888"/>
            <a:ext cx="2743200" cy="735528"/>
          </a:xfrm>
          <a:prstGeom prst="wedgeRoundRectCallout">
            <a:avLst>
              <a:gd name="adj1" fmla="val -65787"/>
              <a:gd name="adj2" fmla="val -49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13012" y="5480295"/>
            <a:ext cx="7086600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DATABASE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AMS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999412" y="5345907"/>
            <a:ext cx="3200400" cy="684812"/>
          </a:xfrm>
          <a:prstGeom prst="wedgeRoundRectCallout">
            <a:avLst>
              <a:gd name="adj1" fmla="val -72970"/>
              <a:gd name="adj2" fmla="val 37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Database name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Removing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constraint </a:t>
            </a:r>
            <a:r>
              <a:rPr lang="en-US" dirty="0"/>
              <a:t>from column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includes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constraints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 fields</a:t>
            </a:r>
          </a:p>
          <a:p>
            <a:pPr>
              <a:lnSpc>
                <a:spcPct val="100000"/>
              </a:lnSpc>
              <a:spcBef>
                <a:spcPts val="12600"/>
              </a:spcBef>
            </a:pPr>
            <a:r>
              <a:rPr lang="en-US" dirty="0"/>
              <a:t>To remove default value (if not specified, revert to </a:t>
            </a:r>
            <a:r>
              <a:rPr lang="en-US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0385" y="2714231"/>
            <a:ext cx="60991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  <a:b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444421" y="2379467"/>
            <a:ext cx="2438400" cy="700710"/>
          </a:xfrm>
          <a:prstGeom prst="wedgeRoundRectCallout">
            <a:avLst>
              <a:gd name="adj1" fmla="val -72270"/>
              <a:gd name="adj2" fmla="val 482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493607" y="3305421"/>
            <a:ext cx="3505200" cy="700710"/>
          </a:xfrm>
          <a:prstGeom prst="wedgeRoundRectCallout">
            <a:avLst>
              <a:gd name="adj1" fmla="val -64098"/>
              <a:gd name="adj2" fmla="val 61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20929" y="4725902"/>
            <a:ext cx="6099176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  <a:b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DEFAULT</a:t>
            </a: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477361" y="5776230"/>
            <a:ext cx="3193882" cy="700710"/>
          </a:xfrm>
          <a:prstGeom prst="wedgeRoundRectCallout">
            <a:avLst>
              <a:gd name="adj1" fmla="val -70737"/>
              <a:gd name="adj2" fmla="val -529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Columns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7817829" y="4789493"/>
            <a:ext cx="2600494" cy="700710"/>
          </a:xfrm>
          <a:prstGeom prst="wedgeRoundRectCallout">
            <a:avLst>
              <a:gd name="adj1" fmla="val -80248"/>
              <a:gd name="adj2" fmla="val 159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Table columns have a </a:t>
            </a:r>
            <a:r>
              <a:rPr lang="en-US" sz="3600" dirty="0">
                <a:solidFill>
                  <a:schemeClr val="accent1"/>
                </a:solidFill>
              </a:rPr>
              <a:t>fixed type</a:t>
            </a:r>
            <a:endParaRPr lang="en-US" sz="3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Setting up the database is the </a:t>
            </a:r>
            <a:r>
              <a:rPr lang="en-US" sz="3200" dirty="0">
                <a:solidFill>
                  <a:schemeClr val="accent1"/>
                </a:solidFill>
              </a:rPr>
              <a:t>last step </a:t>
            </a:r>
            <a:r>
              <a:rPr lang="en-US" sz="3200" dirty="0"/>
              <a:t>of the design process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We can use Management Studio to </a:t>
            </a:r>
            <a:r>
              <a:rPr lang="en-US" sz="3200" dirty="0">
                <a:solidFill>
                  <a:schemeClr val="accent1"/>
                </a:solidFill>
              </a:rPr>
              <a:t>create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1"/>
                </a:solidFill>
              </a:rPr>
              <a:t>customize</a:t>
            </a:r>
            <a:r>
              <a:rPr lang="en-US" sz="3200" dirty="0"/>
              <a:t> tables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SQL provides </a:t>
            </a:r>
            <a:r>
              <a:rPr lang="en-US" sz="3200" dirty="0">
                <a:solidFill>
                  <a:schemeClr val="accent1"/>
                </a:solidFill>
              </a:rPr>
              <a:t>greater control </a:t>
            </a:r>
            <a:r>
              <a:rPr lang="en-US" sz="3200" dirty="0"/>
              <a:t>over actions: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3915221"/>
            <a:ext cx="5867400" cy="2505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Picture 8">
            <a:extLst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49032" y="29718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Definition and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https://softuni.bg/courses/databases-sqlsrv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 rot="850003">
            <a:off x="2341722" y="1997995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3686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3127">
            <a:off x="6633158" y="958358"/>
            <a:ext cx="2466166" cy="4054545"/>
          </a:xfrm>
          <a:prstGeom prst="roundRect">
            <a:avLst>
              <a:gd name="adj" fmla="val 31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628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Numeric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noProof="1"/>
              <a:t> (32-bit),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– </a:t>
            </a:r>
            <a:r>
              <a:rPr lang="en-US" dirty="0"/>
              <a:t>for money (precise) operations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Strings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fixed size string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variable size string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Unicode </a:t>
            </a:r>
            <a:r>
              <a:rPr lang="en-US" dirty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 / ntext</a:t>
            </a:r>
            <a:r>
              <a:rPr lang="en-US" noProof="1"/>
              <a:t> – text data block (unlimited size)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199537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data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binary(size)</a:t>
            </a:r>
            <a:r>
              <a:rPr lang="bg-BG" sz="2800" dirty="0"/>
              <a:t> </a:t>
            </a:r>
            <a:r>
              <a:rPr lang="bg-BG" dirty="0"/>
              <a:t>– </a:t>
            </a:r>
            <a:r>
              <a:rPr lang="en-US" dirty="0"/>
              <a:t>fixed length sequence of bits</a:t>
            </a:r>
            <a:endParaRPr lang="bg-BG" dirty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/>
              <a:t> – </a:t>
            </a:r>
            <a:r>
              <a:rPr lang="en-US" dirty="0"/>
              <a:t>a sequence of bits, 1-8000 bytes or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</a:t>
            </a:r>
            <a:r>
              <a:rPr lang="en-US" dirty="0"/>
              <a:t> (2GB)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/>
              <a:t>Date and time</a:t>
            </a:r>
          </a:p>
          <a:p>
            <a:pPr lvl="1"/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</a:t>
            </a:r>
            <a:r>
              <a:rPr lang="en-US" dirty="0"/>
              <a:t> – date in range 0001-01-01 through 9999-12-31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/>
              <a:t>– </a:t>
            </a:r>
            <a:r>
              <a:rPr lang="en-US" dirty="0"/>
              <a:t>date and time with precision of</a:t>
            </a:r>
            <a:r>
              <a:rPr lang="bg-BG" dirty="0"/>
              <a:t> 1/300 </a:t>
            </a:r>
            <a:r>
              <a:rPr lang="en-US" dirty="0"/>
              <a:t>sec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/>
              <a:t> – date and time (1-minute precision)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(2)</a:t>
            </a:r>
          </a:p>
        </p:txBody>
      </p:sp>
    </p:spTree>
    <p:extLst>
      <p:ext uri="{BB962C8B-B14F-4D97-AF65-F5344CB8AC3E}">
        <p14:creationId xmlns:p14="http://schemas.microsoft.com/office/powerpoint/2010/main" val="27082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using Management Studio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32312" y="1676400"/>
            <a:ext cx="3124200" cy="2636408"/>
            <a:chOff x="4189412" y="1981200"/>
            <a:chExt cx="3124200" cy="2636408"/>
          </a:xfrm>
        </p:grpSpPr>
        <p:pic>
          <p:nvPicPr>
            <p:cNvPr id="10" name="Picture 2" descr="http://theappslab.com/wp-content/uploads/2009/12/Free-Database-Add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5212" y="19812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11" name="Picture 4" descr="http://www.artistsvalley.com/images/icons/Database%20Application%20Icons/Table%20Entry%20Sort%20Ascending/256x256/Table%20Entry%20Sort%20Ascendin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89412" y="2995934"/>
              <a:ext cx="1621674" cy="1621674"/>
            </a:xfrm>
            <a:prstGeom prst="roundRect">
              <a:avLst>
                <a:gd name="adj" fmla="val 6550"/>
              </a:avLst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811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Explorer </a:t>
            </a:r>
            <a:r>
              <a:rPr lang="en-US" dirty="0"/>
              <a:t>is the main tool</a:t>
            </a:r>
            <a:r>
              <a:rPr lang="bg-BG" dirty="0"/>
              <a:t> </a:t>
            </a:r>
            <a:r>
              <a:rPr lang="en-US" dirty="0"/>
              <a:t>to use when working with the database</a:t>
            </a:r>
            <a:r>
              <a:rPr lang="bg-BG" dirty="0"/>
              <a:t> </a:t>
            </a:r>
            <a:r>
              <a:rPr lang="en-US" dirty="0"/>
              <a:t>and its objects</a:t>
            </a:r>
            <a:endParaRPr lang="bg-BG" dirty="0"/>
          </a:p>
          <a:p>
            <a:pPr>
              <a:spcBef>
                <a:spcPct val="45000"/>
              </a:spcBef>
            </a:pPr>
            <a:r>
              <a:rPr lang="en-US" dirty="0"/>
              <a:t>Enables us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To create a new database</a:t>
            </a:r>
            <a:endParaRPr lang="bg-BG" dirty="0"/>
          </a:p>
          <a:p>
            <a:pPr lvl="1"/>
            <a:r>
              <a:rPr lang="en-US" dirty="0"/>
              <a:t>To create objects in the database</a:t>
            </a:r>
            <a:r>
              <a:rPr lang="bg-BG" dirty="0"/>
              <a:t> (</a:t>
            </a:r>
            <a:r>
              <a:rPr lang="en-US" dirty="0"/>
              <a:t>tables</a:t>
            </a:r>
            <a:r>
              <a:rPr lang="bg-BG" dirty="0"/>
              <a:t>, </a:t>
            </a:r>
            <a:r>
              <a:rPr lang="en-US" dirty="0"/>
              <a:t>stored procedures</a:t>
            </a:r>
            <a:r>
              <a:rPr lang="bg-BG" dirty="0"/>
              <a:t>, </a:t>
            </a:r>
            <a:r>
              <a:rPr lang="en-US" dirty="0"/>
              <a:t>relationships and others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To change the properties of objects</a:t>
            </a:r>
            <a:endParaRPr lang="bg-BG" dirty="0"/>
          </a:p>
          <a:p>
            <a:pPr lvl="1"/>
            <a:r>
              <a:rPr lang="en-US" dirty="0"/>
              <a:t>To enter records into the tables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</a:t>
            </a:r>
            <a:r>
              <a:rPr lang="bg-BG" dirty="0"/>
              <a:t> </a:t>
            </a:r>
            <a:r>
              <a:rPr lang="en-US" dirty="0"/>
              <a:t>Object Explorer</a:t>
            </a:r>
          </a:p>
        </p:txBody>
      </p:sp>
    </p:spTree>
    <p:extLst>
      <p:ext uri="{BB962C8B-B14F-4D97-AF65-F5344CB8AC3E}">
        <p14:creationId xmlns:p14="http://schemas.microsoft.com/office/powerpoint/2010/main" val="35343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</a:t>
            </a:r>
            <a:r>
              <a:rPr lang="en-US" sz="3200" dirty="0">
                <a:solidFill>
                  <a:schemeClr val="accent1"/>
                </a:solidFill>
              </a:rPr>
              <a:t>New Database </a:t>
            </a:r>
            <a:r>
              <a:rPr lang="en-US" sz="3200" dirty="0"/>
              <a:t>from the </a:t>
            </a:r>
            <a:r>
              <a:rPr lang="en-US" sz="3200" dirty="0">
                <a:solidFill>
                  <a:schemeClr val="accent1"/>
                </a:solidFill>
              </a:rPr>
              <a:t>context menu </a:t>
            </a:r>
            <a:r>
              <a:rPr lang="en-US" sz="3200" dirty="0"/>
              <a:t>under "Databases"</a:t>
            </a:r>
          </a:p>
          <a:p>
            <a:pPr>
              <a:spcBef>
                <a:spcPts val="32400"/>
              </a:spcBef>
            </a:pPr>
            <a:r>
              <a:rPr lang="en-US" sz="3200" dirty="0"/>
              <a:t>You may need to </a:t>
            </a:r>
            <a:r>
              <a:rPr lang="en-US" sz="3200" dirty="0">
                <a:solidFill>
                  <a:schemeClr val="accent1"/>
                </a:solidFill>
              </a:rPr>
              <a:t>Refresh [F5]</a:t>
            </a:r>
            <a:r>
              <a:rPr lang="en-US" sz="3200" dirty="0"/>
              <a:t> to see the results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/>
              <a:t>New Database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2507"/>
          <a:stretch/>
        </p:blipFill>
        <p:spPr>
          <a:xfrm>
            <a:off x="4904198" y="2139951"/>
            <a:ext cx="6572250" cy="3422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77" y="2268391"/>
            <a:ext cx="3238085" cy="316577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198730" y="3766436"/>
            <a:ext cx="45720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542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2293</TotalTime>
  <Words>1308</Words>
  <Application>Microsoft Office PowerPoint</Application>
  <PresentationFormat>Custom</PresentationFormat>
  <Paragraphs>265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Data Definition and Data Types</vt:lpstr>
      <vt:lpstr>Table of Contents</vt:lpstr>
      <vt:lpstr>Questions</vt:lpstr>
      <vt:lpstr>Data Types in SQL Server</vt:lpstr>
      <vt:lpstr>Data Types in SQL Server</vt:lpstr>
      <vt:lpstr>Data Types in SQL Server (2)</vt:lpstr>
      <vt:lpstr>Database Modeling</vt:lpstr>
      <vt:lpstr>Working with Object Explorer</vt:lpstr>
      <vt:lpstr>Creating a New Database</vt:lpstr>
      <vt:lpstr>Creating Tables</vt:lpstr>
      <vt:lpstr>Creating Tables (2)</vt:lpstr>
      <vt:lpstr>Creating Tables (3)</vt:lpstr>
      <vt:lpstr>Creating Tables (4)</vt:lpstr>
      <vt:lpstr>Storing and Retrieving Data</vt:lpstr>
      <vt:lpstr>Storing and Retrieving Data (2)</vt:lpstr>
      <vt:lpstr>Altering Tables</vt:lpstr>
      <vt:lpstr>Basic SQL Queries</vt:lpstr>
      <vt:lpstr>SQL Queries</vt:lpstr>
      <vt:lpstr>Table Creation in SQL</vt:lpstr>
      <vt:lpstr>Retrieve Records in SQL</vt:lpstr>
      <vt:lpstr>Table Customization</vt:lpstr>
      <vt:lpstr>Custom Column Properties</vt:lpstr>
      <vt:lpstr>Custom Column Properties (2)</vt:lpstr>
      <vt:lpstr>Altering Tables</vt:lpstr>
      <vt:lpstr>Altering Tables Using SQL</vt:lpstr>
      <vt:lpstr>Altering Tables Using SQL (2)</vt:lpstr>
      <vt:lpstr>Altering Tables Using SQL (3)</vt:lpstr>
      <vt:lpstr>Altering Tables Using SQL (4)</vt:lpstr>
      <vt:lpstr>Deleting Data and Structures</vt:lpstr>
      <vt:lpstr>Deleting from Database</vt:lpstr>
      <vt:lpstr>Dropping and Truncating</vt:lpstr>
      <vt:lpstr>Dropping and Truncating (2)</vt:lpstr>
      <vt:lpstr>Summary</vt:lpstr>
      <vt:lpstr>Data Definition and Data Types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95</cp:revision>
  <dcterms:created xsi:type="dcterms:W3CDTF">2014-01-02T17:00:34Z</dcterms:created>
  <dcterms:modified xsi:type="dcterms:W3CDTF">2017-09-19T09:38:10Z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