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2" r:id="rId28"/>
    <p:sldId id="433" r:id="rId29"/>
    <p:sldId id="434" r:id="rId30"/>
    <p:sldId id="436" r:id="rId31"/>
    <p:sldId id="437" r:id="rId32"/>
    <p:sldId id="438" r:id="rId33"/>
    <p:sldId id="349" r:id="rId34"/>
    <p:sldId id="401" r:id="rId35"/>
    <p:sldId id="405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6" d="100"/>
          <a:sy n="86" d="100"/>
        </p:scale>
        <p:origin x="31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24-Oct-17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6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4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64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9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73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36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5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7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2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0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8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0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Classes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Classes, Fields, Constructors, Properties, Methods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69144" y="3806198"/>
            <a:ext cx="118974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OOP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 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55" y="3836847"/>
            <a:ext cx="4652811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290720" cy="533400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1880815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Main()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26996" y="5339177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646048" y="5339177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2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2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35" name="Group 34"/>
          <p:cNvGrpSpPr/>
          <p:nvPr/>
        </p:nvGrpSpPr>
        <p:grpSpPr>
          <a:xfrm>
            <a:off x="5054036" y="2819400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54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2349156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0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60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9988" y="2347386"/>
            <a:ext cx="1044567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class Dice </a:t>
            </a:r>
            <a:endParaRPr lang="bg-BG" sz="4000" dirty="0">
              <a:solidFill>
                <a:schemeClr val="tx2"/>
              </a:solidFill>
            </a:endParaRPr>
          </a:p>
          <a:p>
            <a:r>
              <a:rPr lang="en-US" sz="4000" dirty="0">
                <a:solidFill>
                  <a:schemeClr val="tx2"/>
                </a:solidFill>
              </a:rPr>
              <a:t>{</a:t>
            </a:r>
          </a:p>
          <a:p>
            <a:r>
              <a:rPr lang="en-US" sz="4000" dirty="0">
                <a:solidFill>
                  <a:schemeClr val="tx2"/>
                </a:solidFill>
              </a:rPr>
              <a:t>  public int Sides {</a:t>
            </a:r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bg-BG" sz="40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set; </a:t>
            </a:r>
            <a:r>
              <a:rPr lang="en-US" sz="4000" dirty="0">
                <a:solidFill>
                  <a:schemeClr val="tx2"/>
                </a:solidFill>
              </a:rPr>
              <a:t>}  </a:t>
            </a:r>
          </a:p>
          <a:p>
            <a:r>
              <a:rPr lang="en-US" sz="4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304212" y="2347386"/>
            <a:ext cx="2599189" cy="983511"/>
          </a:xfrm>
          <a:prstGeom prst="wedgeRoundRectCallout">
            <a:avLst>
              <a:gd name="adj1" fmla="val -81987"/>
              <a:gd name="adj2" fmla="val 71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5300780"/>
            <a:ext cx="2545245" cy="990600"/>
          </a:xfrm>
          <a:prstGeom prst="wedgeRoundRectCallout">
            <a:avLst>
              <a:gd name="adj1" fmla="val 75867"/>
              <a:gd name="adj2" fmla="val -1388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provides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75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Class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838770" y="2878880"/>
            <a:ext cx="2646041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properties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46898" y="3867148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27" y="2789252"/>
            <a:ext cx="4899453" cy="143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Class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133600"/>
            <a:ext cx="1066799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/>
              <a:t>class BankAccount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    public int ID { get; set; }</a:t>
            </a:r>
          </a:p>
          <a:p>
            <a:r>
              <a:rPr lang="en-US" sz="3600" dirty="0"/>
              <a:t>    public decimal Balance { get; set; }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30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042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Abstract Data Types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 that manipulates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899611"/>
            <a:ext cx="1150198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int Sides { get; set;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int Roll()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bg-BG" sz="3200" dirty="0">
                <a:solidFill>
                  <a:schemeClr val="tx2"/>
                </a:solidFill>
              </a:rPr>
              <a:t>    </a:t>
            </a:r>
            <a:r>
              <a:rPr lang="en-US" sz="3200" dirty="0">
                <a:solidFill>
                  <a:schemeClr val="tx2"/>
                </a:solidFill>
              </a:rPr>
              <a:t>Random rnd = new Random();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  int rollResult = rnd.Next(1,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/>
                </a:solidFill>
              </a:rPr>
              <a:t>.sides + 1);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return rollResult;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518412" y="5557593"/>
            <a:ext cx="3048000" cy="987119"/>
          </a:xfrm>
          <a:prstGeom prst="wedgeRoundRectCallout">
            <a:avLst>
              <a:gd name="adj1" fmla="val -46253"/>
              <a:gd name="adj2" fmla="val -1126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322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Deposit and Withdraw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2116" y="2793298"/>
            <a:ext cx="5365519" cy="2286000"/>
            <a:chOff x="-306388" y="2077297"/>
            <a:chExt cx="3137848" cy="22860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659930"/>
              <a:ext cx="3137848" cy="17033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+Balance:decimal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+Deposit(decimal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+Withdraw(decimal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928992" y="3760650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608012" y="5386514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20063" y="3510161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26" y="2708001"/>
            <a:ext cx="5345200" cy="24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Deposit and Withdraw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151121"/>
            <a:ext cx="11219563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decimal Balance { get; set; }</a:t>
            </a:r>
          </a:p>
          <a:p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Deposit</a:t>
            </a:r>
            <a:r>
              <a:rPr lang="en-GB" sz="2800" dirty="0"/>
              <a:t>(decimal amount)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+= amount;</a:t>
            </a:r>
          </a:p>
          <a:p>
            <a:r>
              <a:rPr lang="en-GB" sz="2800" dirty="0"/>
              <a:t>}</a:t>
            </a:r>
          </a:p>
          <a:p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Withdraw</a:t>
            </a:r>
            <a:r>
              <a:rPr lang="en-GB" sz="2800" dirty="0"/>
              <a:t>(decimal amount)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-= amount; </a:t>
            </a:r>
          </a:p>
          <a:p>
            <a:r>
              <a:rPr lang="en-GB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29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Exsisting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90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4470" y="927935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accounts = new Dictionary&lt;int, BankAccount&gt;();</a:t>
            </a:r>
          </a:p>
          <a:p>
            <a:r>
              <a:rPr lang="en-GB" dirty="0"/>
              <a:t>string command;</a:t>
            </a:r>
          </a:p>
          <a:p>
            <a:r>
              <a:rPr lang="en-GB" dirty="0"/>
              <a:t>while ((command = Console.ReadLine()) != "End")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var cmdArgs = command.Split();</a:t>
            </a:r>
          </a:p>
          <a:p>
            <a:r>
              <a:rPr lang="en-GB" dirty="0"/>
              <a:t>  var cmdType = cmdArgs[0];</a:t>
            </a:r>
          </a:p>
          <a:p>
            <a:r>
              <a:rPr lang="en-GB" dirty="0"/>
              <a:t>  switch (cmdType)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case "Create": Create(cmdArgs, accounts); break;</a:t>
            </a:r>
          </a:p>
          <a:p>
            <a:r>
              <a:rPr lang="en-GB" dirty="0"/>
              <a:t>    case "Deposit": Deposit(cmdArgs, accounts); break;</a:t>
            </a:r>
          </a:p>
          <a:p>
            <a:r>
              <a:rPr lang="en-GB" dirty="0"/>
              <a:t>    case "Withdraw": Withdraw(cmdArgs, accounts); break;</a:t>
            </a:r>
          </a:p>
          <a:p>
            <a:r>
              <a:rPr lang="en-GB" dirty="0"/>
              <a:t>    case "Print": Print(cmdArgs, accounts); break;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53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/>
              <a:t>var id = int.Parse(cmdArgs[1]);</a:t>
            </a:r>
          </a:p>
          <a:p>
            <a:r>
              <a:rPr lang="en-GB" sz="2800" dirty="0"/>
              <a:t>if (accounts.ContainsKey(id))   </a:t>
            </a:r>
          </a:p>
          <a:p>
            <a:r>
              <a:rPr lang="en-GB" sz="2800" dirty="0"/>
              <a:t>  Console.WriteLine("Account already exists");</a:t>
            </a:r>
          </a:p>
          <a:p>
            <a:r>
              <a:rPr lang="en-GB" sz="2800" dirty="0"/>
              <a:t>else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var acc = new BankAccount();</a:t>
            </a:r>
          </a:p>
          <a:p>
            <a:r>
              <a:rPr lang="en-GB" sz="2800" dirty="0"/>
              <a:t>  acc.ID = id;</a:t>
            </a:r>
          </a:p>
          <a:p>
            <a:r>
              <a:rPr lang="en-GB" sz="2800" dirty="0"/>
              <a:t>  accounts.Add(id, acc);</a:t>
            </a:r>
          </a:p>
          <a:p>
            <a:r>
              <a:rPr lang="en-GB" sz="2800" dirty="0"/>
              <a:t>}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Implement other commands…</a:t>
            </a:r>
          </a:p>
        </p:txBody>
      </p:sp>
    </p:spTree>
    <p:extLst>
      <p:ext uri="{BB962C8B-B14F-4D97-AF65-F5344CB8AC3E}">
        <p14:creationId xmlns:p14="http://schemas.microsoft.com/office/powerpoint/2010/main" val="221256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852019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288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 { get; set; };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256212" y="3657600"/>
            <a:ext cx="3138677" cy="1051947"/>
          </a:xfrm>
          <a:prstGeom prst="wedgeRoundRectCallout">
            <a:avLst>
              <a:gd name="adj1" fmla="val -80531"/>
              <a:gd name="adj2" fmla="val -482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7375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54647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60357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 { get; set; };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84874" y="4369743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08812" y="2860643"/>
            <a:ext cx="3276600" cy="1051947"/>
          </a:xfrm>
          <a:prstGeom prst="wedgeRoundRectCallout">
            <a:avLst>
              <a:gd name="adj1" fmla="val -134372"/>
              <a:gd name="adj2" fmla="val -23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1048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80010" y="1693205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int Sides { get; set; };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this(</a:t>
            </a:r>
            <a:r>
              <a:rPr lang="en-US" sz="2800" dirty="0">
                <a:solidFill>
                  <a:schemeClr val="tx2"/>
                </a:solidFill>
              </a:rPr>
              <a:t>6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2800" dirty="0">
                <a:solidFill>
                  <a:schemeClr val="tx2"/>
                </a:solidFill>
              </a:rPr>
              <a:t>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13593" y="3316635"/>
            <a:ext cx="3026612" cy="918284"/>
          </a:xfrm>
          <a:prstGeom prst="wedgeRoundRectCallout">
            <a:avLst>
              <a:gd name="adj1" fmla="val -90885"/>
              <a:gd name="adj2" fmla="val 353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604223" y="4355961"/>
            <a:ext cx="151811" cy="4446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16587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1812" y="2940108"/>
            <a:ext cx="5029200" cy="2260871"/>
            <a:chOff x="-306388" y="3393714"/>
            <a:chExt cx="3137848" cy="230315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3393714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</p:txBody>
        </p:sp>
      </p:grpSp>
      <p:sp>
        <p:nvSpPr>
          <p:cNvPr id="12" name="Arrow: Right 32"/>
          <p:cNvSpPr/>
          <p:nvPr/>
        </p:nvSpPr>
        <p:spPr>
          <a:xfrm>
            <a:off x="5749924" y="3697713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36" y="3352800"/>
            <a:ext cx="5091950" cy="137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37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90880" y="990600"/>
            <a:ext cx="11353798" cy="5559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dirty="0"/>
              <a:t>public class Person</a:t>
            </a:r>
          </a:p>
          <a:p>
            <a:pPr>
              <a:lnSpc>
                <a:spcPct val="85000"/>
              </a:lnSpc>
            </a:pPr>
            <a:r>
              <a:rPr lang="en-US" dirty="0"/>
              <a:t>{</a:t>
            </a:r>
          </a:p>
          <a:p>
            <a:pPr>
              <a:lnSpc>
                <a:spcPct val="85000"/>
              </a:lnSpc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public string Name { get; set; };</a:t>
            </a:r>
          </a:p>
          <a:p>
            <a:pPr>
              <a:lnSpc>
                <a:spcPct val="85000"/>
              </a:lnSpc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public int Age { get; set; };</a:t>
            </a:r>
          </a:p>
          <a:p>
            <a:pPr>
              <a:lnSpc>
                <a:spcPct val="85000"/>
              </a:lnSpc>
            </a:pPr>
            <a:r>
              <a:rPr lang="bg-BG" dirty="0"/>
              <a:t>  </a:t>
            </a:r>
            <a:r>
              <a:rPr lang="en-US" dirty="0"/>
              <a:t>public List&lt;BankAccount&gt; Accounts { get; set; };</a:t>
            </a:r>
          </a:p>
          <a:p>
            <a:pPr>
              <a:lnSpc>
                <a:spcPct val="85000"/>
              </a:lnSpc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public Person(string name, int age)</a:t>
            </a:r>
          </a:p>
          <a:p>
            <a:pPr>
              <a:lnSpc>
                <a:spcPct val="85000"/>
              </a:lnSpc>
            </a:pPr>
            <a:r>
              <a:rPr lang="en-US" dirty="0"/>
              <a:t>  {</a:t>
            </a:r>
          </a:p>
          <a:p>
            <a:pPr>
              <a:lnSpc>
                <a:spcPct val="85000"/>
              </a:lnSpc>
            </a:pPr>
            <a:r>
              <a:rPr lang="en-US" dirty="0"/>
              <a:t>    </a:t>
            </a:r>
            <a:r>
              <a:rPr lang="en-US" dirty="0" err="1"/>
              <a:t>this.Name</a:t>
            </a:r>
            <a:r>
              <a:rPr lang="en-US" dirty="0"/>
              <a:t> = name;</a:t>
            </a:r>
          </a:p>
          <a:p>
            <a:pPr>
              <a:lnSpc>
                <a:spcPct val="85000"/>
              </a:lnSpc>
            </a:pPr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pPr>
              <a:lnSpc>
                <a:spcPct val="85000"/>
              </a:lnSpc>
            </a:pPr>
            <a:r>
              <a:rPr lang="en-US" dirty="0"/>
              <a:t>    </a:t>
            </a:r>
            <a:r>
              <a:rPr lang="en-US" dirty="0" err="1"/>
              <a:t>this.Accounts</a:t>
            </a:r>
            <a:r>
              <a:rPr lang="en-US" dirty="0"/>
              <a:t> = new List&lt;</a:t>
            </a:r>
            <a:r>
              <a:rPr lang="en-US" dirty="0" err="1"/>
              <a:t>BankAccount</a:t>
            </a:r>
            <a:r>
              <a:rPr lang="en-US" dirty="0"/>
              <a:t>&gt;();</a:t>
            </a:r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  }</a:t>
            </a:r>
            <a:endParaRPr lang="bg-BG" dirty="0"/>
          </a:p>
          <a:p>
            <a:pPr>
              <a:lnSpc>
                <a:spcPct val="85000"/>
              </a:lnSpc>
            </a:pPr>
            <a:r>
              <a:rPr lang="bg-BG" dirty="0"/>
              <a:t>  </a:t>
            </a:r>
            <a:r>
              <a:rPr lang="en-US" dirty="0"/>
              <a:t>public Person(string name, int age, List&lt;BankAccount&gt; accounts)</a:t>
            </a:r>
          </a:p>
          <a:p>
            <a:pPr>
              <a:lnSpc>
                <a:spcPct val="85000"/>
              </a:lnSpc>
            </a:pPr>
            <a:r>
              <a:rPr lang="bg-BG" dirty="0"/>
              <a:t>   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this(name, age)</a:t>
            </a:r>
          </a:p>
          <a:p>
            <a:pPr>
              <a:lnSpc>
                <a:spcPct val="85000"/>
              </a:lnSpc>
            </a:pPr>
            <a:r>
              <a:rPr lang="en-US" dirty="0"/>
              <a:t>  {</a:t>
            </a:r>
          </a:p>
          <a:p>
            <a:pPr>
              <a:lnSpc>
                <a:spcPct val="85000"/>
              </a:lnSpc>
            </a:pPr>
            <a:r>
              <a:rPr lang="en-US" dirty="0"/>
              <a:t>    </a:t>
            </a:r>
            <a:r>
              <a:rPr lang="en-US" dirty="0" err="1"/>
              <a:t>this.Accounts</a:t>
            </a:r>
            <a:r>
              <a:rPr lang="en-US" dirty="0"/>
              <a:t> = accounts;</a:t>
            </a:r>
          </a:p>
          <a:p>
            <a:pPr>
              <a:lnSpc>
                <a:spcPct val="85000"/>
              </a:lnSpc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}</a:t>
            </a:r>
            <a:endParaRPr lang="bg-BG" dirty="0"/>
          </a:p>
          <a:p>
            <a:pPr>
              <a:lnSpc>
                <a:spcPct val="85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393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specific 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particular</a:t>
            </a:r>
            <a:br>
              <a:rPr lang="en-US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instances 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200" dirty="0"/>
              <a:t> when creating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object's initial state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Abstract Data Type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Details from the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08534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Data type whose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representation</a:t>
            </a:r>
            <a:r>
              <a:rPr lang="en-GB" dirty="0"/>
              <a:t>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GB" dirty="0"/>
              <a:t> from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89012" y="2014551"/>
            <a:ext cx="102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string ADT – indexed sequence of chars: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          string()</a:t>
            </a:r>
          </a:p>
          <a:p>
            <a:r>
              <a:rPr lang="en-US" sz="3200" dirty="0">
                <a:effectLst/>
              </a:rPr>
              <a:t>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int</a:t>
            </a:r>
            <a:r>
              <a:rPr lang="en-US" sz="3200" dirty="0">
                <a:effectLst/>
              </a:rPr>
              <a:t> Length()</a:t>
            </a:r>
          </a:p>
          <a:p>
            <a:r>
              <a:rPr lang="en-US" sz="3200" dirty="0">
                <a:effectLst/>
              </a:rPr>
              <a:t>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char</a:t>
            </a:r>
            <a:r>
              <a:rPr lang="en-US" sz="3200" dirty="0">
                <a:effectLst/>
              </a:rPr>
              <a:t> CharAt(int index)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boolean</a:t>
            </a:r>
            <a:r>
              <a:rPr lang="en-US" sz="3200" dirty="0">
                <a:effectLst/>
              </a:rPr>
              <a:t> IsEmpty()</a:t>
            </a:r>
          </a:p>
          <a:p>
            <a:endParaRPr lang="en-US" sz="3200" dirty="0">
              <a:effectLst/>
            </a:endParaRPr>
          </a:p>
          <a:p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effectLst/>
              </a:rPr>
              <a:t>// many others…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933658" y="2979738"/>
            <a:ext cx="2971800" cy="1828800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ADTs are defined by their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usage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4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don't need </a:t>
            </a:r>
            <a:r>
              <a:rPr lang="en-GB" dirty="0"/>
              <a:t>to know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implementation </a:t>
            </a:r>
            <a:r>
              <a:rPr lang="en-GB" dirty="0"/>
              <a:t>to use an ADT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 (2)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Name()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TurnOn()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TurnOff()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Spec()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78970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for an ADT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319135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concrete implementation</a:t>
            </a:r>
            <a:r>
              <a:rPr lang="en-US" dirty="0"/>
              <a:t> of an ADT</a:t>
            </a:r>
          </a:p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3077761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</a:p>
          <a:p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090434"/>
            <a:ext cx="1911020" cy="542811"/>
          </a:xfrm>
          <a:prstGeom prst="wedgeRoundRectCallout">
            <a:avLst>
              <a:gd name="adj1" fmla="val -61310"/>
              <a:gd name="adj2" fmla="val 26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84736" y="5555131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87" y="3810000"/>
            <a:ext cx="2943338" cy="2367824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856771" y="4799876"/>
            <a:ext cx="2360255" cy="921534"/>
          </a:xfrm>
          <a:prstGeom prst="wedgeRoundRectCallout">
            <a:avLst>
              <a:gd name="adj1" fmla="val 92592"/>
              <a:gd name="adj2" fmla="val 302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46212" y="2532992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PascalCase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88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127</TotalTime>
  <Words>1790</Words>
  <Application>Microsoft Office PowerPoint</Application>
  <PresentationFormat>Custom</PresentationFormat>
  <Paragraphs>407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Defining Classes </vt:lpstr>
      <vt:lpstr>Table of Contents</vt:lpstr>
      <vt:lpstr>Questions</vt:lpstr>
      <vt:lpstr>Abstract Data Type</vt:lpstr>
      <vt:lpstr>Abstract Data Type</vt:lpstr>
      <vt:lpstr>Abstract Data Type (2)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Properties</vt:lpstr>
      <vt:lpstr>Problem: Define Class Bank Account</vt:lpstr>
      <vt:lpstr>Solution: Define Class Bank Account</vt:lpstr>
      <vt:lpstr>Methods</vt:lpstr>
      <vt:lpstr>Methods</vt:lpstr>
      <vt:lpstr>Problem: Deposit and Withdraw</vt:lpstr>
      <vt:lpstr>Solution: Deposit and Withdraw</vt:lpstr>
      <vt:lpstr>Problem: Test Client</vt:lpstr>
      <vt:lpstr>Solution: Test Client</vt:lpstr>
      <vt:lpstr>Solution: Test Client (2)</vt:lpstr>
      <vt:lpstr>Constructors</vt:lpstr>
      <vt:lpstr>Constructors</vt:lpstr>
      <vt:lpstr>Constructors (2)</vt:lpstr>
      <vt:lpstr>Constructor Chaining</vt:lpstr>
      <vt:lpstr>Problem: Define Person Class</vt:lpstr>
      <vt:lpstr>Solution: Define Person Class</vt:lpstr>
      <vt:lpstr>Summary</vt:lpstr>
      <vt:lpstr>Defining Classes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DB Advanced - OOP Intro</dc:subject>
  <dc:creator>Software University Foundation</dc:creator>
  <cp:keywords>Sofware University, SoftUni, programming, coding, software development, education, training, course</cp:keywords>
  <dc:description>Software University Foundation - http://softuni.org</dc:description>
  <cp:lastModifiedBy>Bojidar Danchev</cp:lastModifiedBy>
  <cp:revision>38</cp:revision>
  <dcterms:created xsi:type="dcterms:W3CDTF">2014-01-02T17:00:34Z</dcterms:created>
  <dcterms:modified xsi:type="dcterms:W3CDTF">2017-10-24T09:54:58Z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