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274" r:id="rId3"/>
    <p:sldId id="468" r:id="rId4"/>
    <p:sldId id="401" r:id="rId5"/>
    <p:sldId id="506" r:id="rId6"/>
    <p:sldId id="522" r:id="rId7"/>
    <p:sldId id="523" r:id="rId8"/>
    <p:sldId id="528" r:id="rId9"/>
    <p:sldId id="524" r:id="rId10"/>
    <p:sldId id="526" r:id="rId11"/>
    <p:sldId id="508" r:id="rId12"/>
    <p:sldId id="527" r:id="rId13"/>
    <p:sldId id="509" r:id="rId14"/>
    <p:sldId id="536" r:id="rId15"/>
    <p:sldId id="537" r:id="rId16"/>
    <p:sldId id="538" r:id="rId17"/>
    <p:sldId id="529" r:id="rId18"/>
    <p:sldId id="511" r:id="rId19"/>
    <p:sldId id="512" r:id="rId20"/>
    <p:sldId id="531" r:id="rId21"/>
    <p:sldId id="532" r:id="rId22"/>
    <p:sldId id="533" r:id="rId23"/>
    <p:sldId id="513" r:id="rId24"/>
    <p:sldId id="534" r:id="rId25"/>
    <p:sldId id="558" r:id="rId26"/>
    <p:sldId id="547" r:id="rId27"/>
    <p:sldId id="548" r:id="rId28"/>
    <p:sldId id="549" r:id="rId29"/>
    <p:sldId id="550" r:id="rId30"/>
    <p:sldId id="560" r:id="rId31"/>
    <p:sldId id="551" r:id="rId32"/>
    <p:sldId id="535" r:id="rId33"/>
    <p:sldId id="516" r:id="rId34"/>
    <p:sldId id="539" r:id="rId35"/>
    <p:sldId id="541" r:id="rId36"/>
    <p:sldId id="543" r:id="rId37"/>
    <p:sldId id="517" r:id="rId38"/>
    <p:sldId id="518" r:id="rId39"/>
    <p:sldId id="559" r:id="rId40"/>
    <p:sldId id="544" r:id="rId41"/>
    <p:sldId id="553" r:id="rId42"/>
    <p:sldId id="554" r:id="rId43"/>
    <p:sldId id="561" r:id="rId44"/>
    <p:sldId id="555" r:id="rId45"/>
    <p:sldId id="556" r:id="rId46"/>
    <p:sldId id="557" r:id="rId47"/>
    <p:sldId id="545" r:id="rId48"/>
    <p:sldId id="562" r:id="rId49"/>
    <p:sldId id="563" r:id="rId50"/>
    <p:sldId id="564" r:id="rId51"/>
    <p:sldId id="400" r:id="rId52"/>
    <p:sldId id="546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68"/>
            <p14:sldId id="401"/>
          </p14:sldIdLst>
        </p14:section>
        <p14:section name="Cookies" id="{B94A8AAE-9ED2-4F9D-874F-DA5F5D81C1F2}">
          <p14:sldIdLst>
            <p14:sldId id="506"/>
            <p14:sldId id="522"/>
            <p14:sldId id="523"/>
            <p14:sldId id="528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29"/>
            <p14:sldId id="511"/>
            <p14:sldId id="512"/>
            <p14:sldId id="531"/>
            <p14:sldId id="532"/>
            <p14:sldId id="533"/>
            <p14:sldId id="513"/>
            <p14:sldId id="534"/>
          </p14:sldIdLst>
        </p14:section>
        <p14:section name="Cookies in Our HTTP Server" id="{F2CE0994-1AC8-4861-8FB4-8A7236EB12C7}">
          <p14:sldIdLst>
            <p14:sldId id="558"/>
            <p14:sldId id="547"/>
            <p14:sldId id="548"/>
            <p14:sldId id="549"/>
            <p14:sldId id="550"/>
            <p14:sldId id="560"/>
            <p14:sldId id="551"/>
          </p14:sldIdLst>
        </p14:section>
        <p14:section name="Sessions" id="{578CFC2D-35CB-406D-8962-4BCE67656377}">
          <p14:sldIdLst>
            <p14:sldId id="535"/>
            <p14:sldId id="516"/>
            <p14:sldId id="539"/>
            <p14:sldId id="541"/>
            <p14:sldId id="543"/>
            <p14:sldId id="517"/>
            <p14:sldId id="518"/>
          </p14:sldIdLst>
        </p14:section>
        <p14:section name="Session in Our HTTP Server" id="{AB860849-090B-48C4-A761-209F02389CC4}">
          <p14:sldIdLst>
            <p14:sldId id="559"/>
            <p14:sldId id="544"/>
            <p14:sldId id="553"/>
            <p14:sldId id="554"/>
            <p14:sldId id="561"/>
            <p14:sldId id="555"/>
            <p14:sldId id="556"/>
            <p14:sldId id="557"/>
          </p14:sldIdLst>
        </p14:section>
        <p14:section name="Conclusion" id="{10E03AB1-9AA8-4E86-9A64-D741901E50A2}">
          <p14:sldIdLst>
            <p14:sldId id="545"/>
            <p14:sldId id="562"/>
            <p14:sldId id="563"/>
            <p14:sldId id="564"/>
            <p14:sldId id="400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A72A"/>
    <a:srgbClr val="3399FF"/>
    <a:srgbClr val="F3BE60"/>
    <a:srgbClr val="FDFFFF"/>
    <a:srgbClr val="F3CD60"/>
    <a:srgbClr val="FFF0D9"/>
    <a:srgbClr val="F0F5FA"/>
    <a:srgbClr val="1A8AF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533" autoAdjust="0"/>
  </p:normalViewPr>
  <p:slideViewPr>
    <p:cSldViewPr>
      <p:cViewPr varScale="1">
        <p:scale>
          <a:sx n="86" d="100"/>
          <a:sy n="86" d="100"/>
        </p:scale>
        <p:origin x="46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7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29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823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0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125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0.png"/><Relationship Id="rId3" Type="http://schemas.openxmlformats.org/officeDocument/2006/relationships/slide" Target="slide4.xml"/><Relationship Id="rId7" Type="http://schemas.openxmlformats.org/officeDocument/2006/relationships/image" Target="../media/image140.png"/><Relationship Id="rId12" Type="http://schemas.openxmlformats.org/officeDocument/2006/relationships/slide" Target="slide3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50.png"/><Relationship Id="rId4" Type="http://schemas.openxmlformats.org/officeDocument/2006/relationships/image" Target="../media/image13.png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bg/courses/java-web-development-basics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hyperlink" Target="https://softuni.bg/courses/" TargetMode="External"/><Relationship Id="rId9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9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56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366413" y="1888037"/>
            <a:ext cx="7382341" cy="1752600"/>
          </a:xfrm>
        </p:spPr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823098">
            <a:off x="5038786" y="3844254"/>
            <a:ext cx="1844561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State Management</a:t>
            </a: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44BF57-7E78-4DA3-97D7-10200838C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07" y="3581400"/>
            <a:ext cx="2802305" cy="28023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BA49DB-856E-40D9-BB23-3B65621C92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49" y="3776069"/>
            <a:ext cx="2222076" cy="2222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F4791-57D9-46DA-8AAE-BA73CC70D47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Set-Cookie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" y="2464904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8" y="522727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1268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02367" y="4187681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9604" y="3610614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5" y="3253468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24" y="4994710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2" y="5005504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3" y="4953360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5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688" y="2994476"/>
            <a:ext cx="2263324" cy="22633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46404" y="2612289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6577" y="1609917"/>
            <a:ext cx="45066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2367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03513" y="2061062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9418" y="3345333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29523" y="2717975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36818" y="5029200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29523" y="4419600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528029" y="5024977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cookie consists of Name, Value and Attributes (optional)</a:t>
            </a:r>
          </a:p>
          <a:p>
            <a:r>
              <a:rPr lang="en-US" dirty="0"/>
              <a:t>The attributes are key-value pairs 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8" y="4724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3930979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1612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950857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URL path that must exist in the requested resource before sending the Cookie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" y="4343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5508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8" y="4724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19168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secure/encrypted </a:t>
            </a:r>
            <a:r>
              <a:rPr lang="en-US" dirty="0"/>
              <a:t>connections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8" y="4724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3212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cookie file contains a table with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9763" y="1870176"/>
            <a:ext cx="94861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cookies are stored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/>
              <a:t>, usually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SQLite</a:t>
            </a:r>
          </a:p>
          <a:p>
            <a:r>
              <a:rPr lang="en-US" dirty="0"/>
              <a:t>Download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SQLite browser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here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Location of Chrome cookies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024" y="3266660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5334000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file with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sqlite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browser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2" y="4070837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5646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89412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Value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3149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Host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3949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Created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6914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Last accessed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1" y="1770416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18660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68612" y="4436147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810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1575" y="4436146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2966" y="4436146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714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2475" y="4426621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652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Expiration date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4814" y="4436146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0603" y="4426621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6" y="1504045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6412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6162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89385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E50C3-A729-43A8-8A85-5DA6FC015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50A35-EB80-4803-BE4A-63DD054D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DF84F8DD-BC60-44AD-969F-E5C05FA7CA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3249902"/>
                  </p:ext>
                </p:extLst>
              </p:nvPr>
            </p:nvGraphicFramePr>
            <p:xfrm>
              <a:off x="1293812" y="1303521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B94A8AAE-9ED2-4F9D-874F-DA5F5D81C1F2}">
                    <psez:zmPr id="{67306319-A1C0-4D4C-98E6-4FF3071EEBB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DF84F8DD-BC60-44AD-969F-E5C05FA7CA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3812" y="1303521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D5070ED6-13BC-4477-AA0B-559B8FB5EA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0913026"/>
                  </p:ext>
                </p:extLst>
              </p:nvPr>
            </p:nvGraphicFramePr>
            <p:xfrm>
              <a:off x="6437113" y="1303521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F2CE0994-1AC8-4861-8FB4-8A7236EB12C7}">
                    <psez:zmPr id="{8D66A4A2-3EF7-4EA6-A65F-96B0B332368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D5070ED6-13BC-4477-AA0B-559B8FB5EA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7113" y="1303521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FBFE8465-CBD3-4984-BB43-2A0FB0A3B0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3360031"/>
                  </p:ext>
                </p:extLst>
              </p:nvPr>
            </p:nvGraphicFramePr>
            <p:xfrm>
              <a:off x="1291827" y="3962400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578CFC2D-35CB-406D-8962-4BCE67656377}">
                    <psez:zmPr id="{3C991E06-3DAE-4B57-B538-B47A8E55F32C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FBFE8465-CBD3-4984-BB43-2A0FB0A3B0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1827" y="3962400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4832DEF2-F87B-4ECF-81F3-6B0AC3DBCC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378333"/>
                  </p:ext>
                </p:extLst>
              </p:nvPr>
            </p:nvGraphicFramePr>
            <p:xfrm>
              <a:off x="6437113" y="3965713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AB860849-090B-48C4-A761-209F02389CC4}">
                    <psez:zmPr id="{033AE19D-7936-45DF-8090-1FB3AA82C178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4832DEF2-F87B-4ECF-81F3-6B0AC3DBCC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7113" y="3965713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44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151121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0712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0712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Browse cookies from a selected website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Delete a particular cookie or all cookies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6799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69444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5633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6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5252" y="5319286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4612" y="4675630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7153" y="5528202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2612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0565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2612" y="4250307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3128" y="1904622"/>
            <a:ext cx="5243495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58919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1854" y="237602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45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83" y="3273096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6645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6570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2612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2612" y="4956450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5689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2612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0565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2612" y="4250307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0396" y="2486767"/>
            <a:ext cx="5243495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5289" y="2645139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6390" y="2685355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45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39" y="3405616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6401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6570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2612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2612" y="5172578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5689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in Our HTTP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r>
              <a:rPr lang="en-US" dirty="0"/>
              <a:t>Cookies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25ACA-289A-4115-A9A5-6082AEF12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295400"/>
            <a:ext cx="6351475" cy="3175738"/>
          </a:xfrm>
          <a:prstGeom prst="roundRect">
            <a:avLst>
              <a:gd name="adj" fmla="val 66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7606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Cookie Class -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3D50A-C681-452F-B04E-C27B86C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36" y="1389744"/>
            <a:ext cx="11277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Key { get;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Value { get;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DateTime Expires { get;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IsNew { get; }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string ToString()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Implement method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1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Cookie Class - Constructors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3D50A-C681-452F-B04E-C27B86C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7" y="1447800"/>
            <a:ext cx="11277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HttpCookie(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key, string value, int expires 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HttpCookie(string key, string value, bool isNew, int expires = 3) : this(key, value, expires)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2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CAB1D9-6BC5-4C19-AB58-EF9E2058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r>
              <a:rPr lang="en-US" dirty="0"/>
              <a:t>The change allows us to keep several headers with same key</a:t>
            </a:r>
          </a:p>
          <a:p>
            <a:r>
              <a:rPr lang="en-US" dirty="0"/>
              <a:t>Change the code of the server in order to work with the new implementation of </a:t>
            </a:r>
            <a:r>
              <a:rPr lang="en-US" noProof="1"/>
              <a:t>HttpHeaderCollection</a:t>
            </a:r>
            <a:r>
              <a:rPr lang="en-US" dirty="0"/>
              <a:t>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in the HttpHeaderCollection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3D50A-C681-452F-B04E-C27B86C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28" y="1467680"/>
            <a:ext cx="11277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readonly Dictionary&lt;string, HttpHeader&gt; headers;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28" y="3032762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readonly Dictionary&lt;string, List&lt;HttpHeader&gt;&gt; headers;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77FA0C1-EDDC-404E-894D-0DDD28573D3A}"/>
              </a:ext>
            </a:extLst>
          </p:cNvPr>
          <p:cNvSpPr/>
          <p:nvPr/>
        </p:nvSpPr>
        <p:spPr>
          <a:xfrm>
            <a:off x="5713412" y="2249556"/>
            <a:ext cx="320216" cy="583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99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Cookies in the </a:t>
            </a:r>
            <a:r>
              <a:rPr lang="en-US" noProof="1"/>
              <a:t>HttpRequest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" y="1151121"/>
            <a:ext cx="112776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ParseCookies()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(this.HeaderCollection.ContainsKey("Cookie")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List&lt;HttpHeader&gt; cookiesList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this.HeaderCollection.GetHeader("Cookie");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(HttpHeader header in cookiesList)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continues on the next slide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3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Cookies in the </a:t>
            </a:r>
            <a:r>
              <a:rPr lang="en-US" noProof="1"/>
              <a:t>HttpRequest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" y="1151121"/>
            <a:ext cx="112776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cookieString = header.Value;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(string.IsNullOrEmpty(cookieString)) return;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cookies = cookieString.Split(';');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c in cookies)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(!c.Contains("="))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Get cookie key and value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HttpCookie cookie = new HttpCookie(key, value, false);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this.CookieCollection.AddCookie(cookie);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567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Cookies in the </a:t>
            </a:r>
            <a:r>
              <a:rPr lang="en-US" dirty="0" err="1"/>
              <a:t>RequestHandler</a:t>
            </a:r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31" y="1153396"/>
            <a:ext cx="112776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SetCookies(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IHttpContext httpContext, IHttpResponse httpResponse)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cookies = httpContext.Request.CookieCollection;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(HttpCookie cookie in cookies)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(cookie.IsNew)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httpResponse.AddHeader("Set-Cookie",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cookie.ToString());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9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FA104-DD95-44EB-96F3-00A43342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54" y="1905000"/>
            <a:ext cx="691611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store information about a user to be used across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 pages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1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5212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37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34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34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47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9028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6522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4970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4385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2346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user: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2585" y="3140368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5254" y="3938052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7118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8782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exchange mechanism be used between the user and the web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2612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8174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2612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59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5426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39200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207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2812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2377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exchange mechanism be used between the user and the web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2612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2612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59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5426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39200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207" y="2503039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7383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7398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5692" y="2503039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exchange mechanism be used between the user and the web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2612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2612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59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5426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5292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207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5521" y="2037057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7497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2931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0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1931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85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1366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6626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5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6376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51013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357600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6625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7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7412" y="4591677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4811" y="1612365"/>
            <a:ext cx="1787869" cy="1988470"/>
          </a:xfrm>
          <a:prstGeom prst="roundRect">
            <a:avLst/>
          </a:prstGeom>
          <a:solidFill>
            <a:srgbClr val="6B85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/>
            </a:br>
            <a:r>
              <a:rPr lang="en-US" sz="2000" dirty="0"/>
              <a:t>sid 5 {</a:t>
            </a:r>
            <a:br>
              <a:rPr lang="en-US" sz="2000" dirty="0"/>
            </a:br>
            <a:r>
              <a:rPr lang="en-US" sz="2000" dirty="0"/>
              <a:t>  uid: 101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sid 7 {</a:t>
            </a:r>
            <a:br>
              <a:rPr lang="en-US" sz="2000" dirty="0"/>
            </a:br>
            <a:r>
              <a:rPr lang="en-US" sz="2000" dirty="0"/>
              <a:t>  uid: 102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5" name="Can 44"/>
          <p:cNvSpPr/>
          <p:nvPr/>
        </p:nvSpPr>
        <p:spPr>
          <a:xfrm>
            <a:off x="9773245" y="4591677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uid  name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101 Teo</a:t>
            </a:r>
          </a:p>
          <a:p>
            <a:r>
              <a:rPr lang="en-US" dirty="0">
                <a:solidFill>
                  <a:schemeClr val="bg1"/>
                </a:solidFill>
              </a:rPr>
              <a:t>102 Bojo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4132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5813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3632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8647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1786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3632" y="4495800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0378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2298" y="4869776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6233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199816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0853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19508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6332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099786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3757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1433228"/>
            <a:ext cx="7391401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7568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7568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7568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8091" y="1681706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8091" y="3201392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8091" y="3486063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5180012" y="1877176"/>
            <a:ext cx="3429000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5180012" y="3417899"/>
            <a:ext cx="3581400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5180012" y="4954992"/>
            <a:ext cx="3429000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12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stCxn id="26" idx="1"/>
            <a:endCxn id="23" idx="3"/>
          </p:cNvCxnSpPr>
          <p:nvPr/>
        </p:nvCxnSpPr>
        <p:spPr>
          <a:xfrm flipH="1" flipV="1">
            <a:off x="8609012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endCxn id="24" idx="3"/>
          </p:cNvCxnSpPr>
          <p:nvPr/>
        </p:nvCxnSpPr>
        <p:spPr>
          <a:xfrm flipH="1">
            <a:off x="8761412" y="3486063"/>
            <a:ext cx="589721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>
            <a:off x="8609012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Session in Our HTTP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r>
              <a:rPr lang="en-US" dirty="0"/>
              <a:t>HTTP Session Implementation</a:t>
            </a:r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960802BE-9943-4A7A-9D0D-4202A444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160" y="500218"/>
            <a:ext cx="5946912" cy="4475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4EFC11-399B-4F52-9BFA-08A4CA6195F3}"/>
              </a:ext>
            </a:extLst>
          </p:cNvPr>
          <p:cNvSpPr txBox="1"/>
          <p:nvPr/>
        </p:nvSpPr>
        <p:spPr>
          <a:xfrm>
            <a:off x="4168243" y="2030293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4191262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IHttpSession</a:t>
            </a:r>
            <a:r>
              <a:rPr lang="en-US" dirty="0"/>
              <a:t> 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1752600"/>
            <a:ext cx="10272600" cy="41434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Id { get;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GetParameter(string key);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Add(string key, string value);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Clear();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IsAuthenticated();</a:t>
            </a:r>
          </a:p>
        </p:txBody>
      </p:sp>
    </p:spTree>
    <p:extLst>
      <p:ext uri="{BB962C8B-B14F-4D97-AF65-F5344CB8AC3E}">
        <p14:creationId xmlns:p14="http://schemas.microsoft.com/office/powerpoint/2010/main" val="11664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r>
              <a:rPr lang="en-US" dirty="0"/>
              <a:t>Usages and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EB8C52-52EF-445A-BC54-E3F18FC9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79" y="1643705"/>
            <a:ext cx="6868426" cy="28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HttpSession</a:t>
            </a:r>
            <a:r>
              <a:rPr lang="en-US" dirty="0"/>
              <a:t> Class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012" y="1524000"/>
            <a:ext cx="10958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id;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Dictionary&lt;string, string&gt; parameters;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HttpSession(string id)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this.parameters = new Dictionary&lt;string, string&gt;();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this.id = id;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Implement the IHttpSession interface</a:t>
            </a:r>
          </a:p>
        </p:txBody>
      </p:sp>
    </p:spTree>
    <p:extLst>
      <p:ext uri="{BB962C8B-B14F-4D97-AF65-F5344CB8AC3E}">
        <p14:creationId xmlns:p14="http://schemas.microsoft.com/office/powerpoint/2010/main" val="35692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 Session in the HttpRequest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9441" y="1018004"/>
            <a:ext cx="11430000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SetSession(Dictionary&lt;string, IHttpSession&gt; session)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(this.CookieCollection.ContainsCookie("sessionId"))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sessionCookie = this.CookieCollection.GetCookie("sessionId");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sessionId = sessionCookie.Value;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(session.ContainsKey(sessionId))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this.HttpSession = session[sessionId];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4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 Session in the RequestHandler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1600200"/>
            <a:ext cx="10958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(cookie.IsNew)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session = httpContext.Request.HttpSession;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(!requestCookies.ContainsCookie(SessionIdString)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|| session == null)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session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the cookie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9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 Session in the RequestHandler (2)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8111" y="1752600"/>
            <a:ext cx="1131620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sessionId = SessionCreator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.GetInstance().GenerateSessionId();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httpResponse.AddHeader("Set-Cookie", "sessionId=" + sessionId + "; HttpOnly; path=/");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IHttpSession httpSession = new HttpSession(sessionId);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httpContext.Request.HttpSession = httpSession;</a:t>
            </a:r>
          </a:p>
        </p:txBody>
      </p:sp>
    </p:spTree>
    <p:extLst>
      <p:ext uri="{BB962C8B-B14F-4D97-AF65-F5344CB8AC3E}">
        <p14:creationId xmlns:p14="http://schemas.microsoft.com/office/powerpoint/2010/main" val="211299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SessionCreator – Fields and Constructor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4615" y="1600200"/>
            <a:ext cx="1131620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SessionCreator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Random random;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SessionCreator sessionCreator;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SessionCreator()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this.random = new Random();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1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SessionCreator – Methods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9897" y="1228815"/>
            <a:ext cx="11316208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SessionCreator GetInstance()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(sessionCreator == null)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sessionCreator = new SessionCreator();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sessionCreator;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GenerateSessionId()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Guid.NewGuid().ToString();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11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891085"/>
            <a:ext cx="11804821" cy="47321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Cookies </a:t>
            </a:r>
            <a:r>
              <a:rPr lang="en-US" sz="3200" dirty="0"/>
              <a:t>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Browser sends them back to the application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 </a:t>
            </a:r>
            <a:r>
              <a:rPr lang="en-US" sz="3200" dirty="0"/>
              <a:t>are server based information that</a:t>
            </a:r>
            <a:br>
              <a:rPr lang="en-US" sz="3200" dirty="0"/>
            </a:br>
            <a:r>
              <a:rPr lang="en-US" sz="3200" dirty="0"/>
              <a:t>is used across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084BA-DC3E-49DA-8030-F37D93F8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https://softuni.bg/courses/java-web-development-basics</a:t>
            </a:r>
            <a:endParaRPr lang="en-US" dirty="0">
              <a:hlinkClick r:id="rId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Web Dev Basics – State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1432"/>
      </p:ext>
    </p:extLst>
  </p:cSld>
  <p:clrMapOvr>
    <a:masterClrMapping/>
  </p:clrMapOvr>
  <p:transition spd="slow" advClick="0" advTm="5000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p:transition spd="slow" advClick="0" advTm="5000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p:transition spd="slow" advClick="0"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2919605"/>
          </a:xfrm>
        </p:spPr>
        <p:txBody>
          <a:bodyPr>
            <a:normAutofit/>
          </a:bodyPr>
          <a:lstStyle/>
          <a:p>
            <a:r>
              <a:rPr lang="en-US" dirty="0"/>
              <a:t>A small file of plain text with no executable code</a:t>
            </a:r>
          </a:p>
          <a:p>
            <a:pPr lvl="1"/>
            <a:r>
              <a:rPr lang="en-US" dirty="0"/>
              <a:t>Sent by the server to the client's browser</a:t>
            </a:r>
          </a:p>
          <a:p>
            <a:pPr lvl="1"/>
            <a:r>
              <a:rPr lang="en-US" dirty="0"/>
              <a:t>Stored by the browser on the client's device (computer, tablet, etc.)</a:t>
            </a:r>
          </a:p>
          <a:p>
            <a:pPr lvl="1"/>
            <a:r>
              <a:rPr lang="en-US" dirty="0"/>
              <a:t>Hold small piece of data for a particular client and a web site</a:t>
            </a:r>
          </a:p>
          <a:p>
            <a:endParaRPr lang="en-US" dirty="0"/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3884612" y="3314606"/>
            <a:ext cx="3733800" cy="3733800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Session management</a:t>
            </a:r>
          </a:p>
          <a:p>
            <a:pPr lvl="1"/>
            <a:r>
              <a:rPr lang="en-US" dirty="0"/>
              <a:t>Logins, shopping carts, game scores, or anything else the server should remember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User preferences, themes, and other custom settings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Recording and analyzing user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Cookies Used?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217612" y="2743200"/>
            <a:ext cx="9448800" cy="3436641"/>
            <a:chOff x="1751012" y="2514600"/>
            <a:chExt cx="9041895" cy="3131841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58533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129020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75" y="2798770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044077" y="2514600"/>
              <a:ext cx="2748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83555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35415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376591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26969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06239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rgbClr val="FFFFFF"/>
                  </a:solidFill>
                </a:rPr>
                <a:t>Not stored</a:t>
              </a:r>
              <a:endParaRPr lang="bg-BG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The server does not know if two requests come from the same client</a:t>
            </a:r>
          </a:p>
          <a:p>
            <a:r>
              <a:rPr lang="en-US" dirty="0"/>
              <a:t>State management problems</a:t>
            </a:r>
          </a:p>
          <a:p>
            <a:pPr lvl="1"/>
            <a:r>
              <a:rPr lang="en-US" dirty="0"/>
              <a:t>Navigation through pages requires authentication each time</a:t>
            </a:r>
          </a:p>
          <a:p>
            <a:pPr lvl="1"/>
            <a:r>
              <a:rPr lang="en-US" dirty="0"/>
              <a:t>Information about the pages is lost between the requests</a:t>
            </a:r>
          </a:p>
          <a:p>
            <a:pPr lvl="1"/>
            <a:r>
              <a:rPr lang="en-US" dirty="0"/>
              <a:t>Harder personalization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dirty="0" err="1"/>
              <a:t>stateful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to know whether the user is logged in or not</a:t>
            </a:r>
          </a:p>
          <a:p>
            <a:pPr lvl="1"/>
            <a:r>
              <a:rPr lang="en-US" dirty="0"/>
              <a:t>to know which account the user is logged in with</a:t>
            </a:r>
          </a:p>
          <a:p>
            <a:pPr lvl="1"/>
            <a:r>
              <a:rPr lang="en-US" dirty="0"/>
              <a:t>to record the user's browsing activity</a:t>
            </a:r>
          </a:p>
          <a:p>
            <a:pPr lvl="1"/>
            <a:r>
              <a:rPr lang="en-US" dirty="0"/>
              <a:t>to remember pieces of information previously entered into form fields (usernames, passwords,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26234</TotalTime>
  <Words>1942</Words>
  <Application>Microsoft Office PowerPoint</Application>
  <PresentationFormat>Custom</PresentationFormat>
  <Paragraphs>424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State Management</vt:lpstr>
      <vt:lpstr>Table of Contents</vt:lpstr>
      <vt:lpstr>Have a Question?</vt:lpstr>
      <vt:lpstr>HTTP Cookies</vt:lpstr>
      <vt:lpstr>What are Cookies?</vt:lpstr>
      <vt:lpstr>Why are Cookies Used?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Cookies in Our HTTP Server</vt:lpstr>
      <vt:lpstr>The Cookie Class - Properties</vt:lpstr>
      <vt:lpstr>The Cookie Class - Constructors</vt:lpstr>
      <vt:lpstr>Changes in the HttpHeaderCollection</vt:lpstr>
      <vt:lpstr>Parse Cookies in the HttpRequest</vt:lpstr>
      <vt:lpstr>Parse Cookies in the HttpRequest (2)</vt:lpstr>
      <vt:lpstr>Set Cookies in the RequestHandler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HTTP Session in Our HTTP Server</vt:lpstr>
      <vt:lpstr>IHttpSession Interface</vt:lpstr>
      <vt:lpstr>HttpSession Class</vt:lpstr>
      <vt:lpstr>Set Session in the HttpRequest</vt:lpstr>
      <vt:lpstr>Set Session in the RequestHandler</vt:lpstr>
      <vt:lpstr>Set Session in the RequestHandler (2)</vt:lpstr>
      <vt:lpstr>SessionCreator – Fields and Constructor</vt:lpstr>
      <vt:lpstr>SessionCreator – Methods</vt:lpstr>
      <vt:lpstr>Summary</vt:lpstr>
      <vt:lpstr>C# Web Dev Basics – State Management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Course Page - https://softuni.bg/courses/csharp-web-development-basics</dc:description>
  <cp:lastModifiedBy>Ivaylo Jelev</cp:lastModifiedBy>
  <cp:revision>657</cp:revision>
  <dcterms:created xsi:type="dcterms:W3CDTF">2014-01-02T17:00:34Z</dcterms:created>
  <dcterms:modified xsi:type="dcterms:W3CDTF">2018-05-25T14:49:28Z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