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08" r:id="rId5"/>
    <p:sldId id="441" r:id="rId6"/>
    <p:sldId id="436" r:id="rId7"/>
    <p:sldId id="435" r:id="rId8"/>
    <p:sldId id="462" r:id="rId9"/>
    <p:sldId id="463" r:id="rId10"/>
    <p:sldId id="464" r:id="rId11"/>
    <p:sldId id="412" r:id="rId12"/>
    <p:sldId id="446" r:id="rId13"/>
    <p:sldId id="443" r:id="rId14"/>
    <p:sldId id="471" r:id="rId15"/>
    <p:sldId id="468" r:id="rId16"/>
    <p:sldId id="444" r:id="rId17"/>
    <p:sldId id="455" r:id="rId18"/>
    <p:sldId id="472" r:id="rId19"/>
    <p:sldId id="469" r:id="rId20"/>
    <p:sldId id="447" r:id="rId21"/>
    <p:sldId id="448" r:id="rId22"/>
    <p:sldId id="473" r:id="rId23"/>
    <p:sldId id="470" r:id="rId24"/>
    <p:sldId id="457" r:id="rId25"/>
    <p:sldId id="458" r:id="rId26"/>
    <p:sldId id="459" r:id="rId27"/>
    <p:sldId id="349" r:id="rId28"/>
    <p:sldId id="461" r:id="rId29"/>
    <p:sldId id="404" r:id="rId30"/>
    <p:sldId id="46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Object Composition" id="{499A8D61-C06C-4A6E-9EE6-D6ADAC9E8D50}">
          <p14:sldIdLst>
            <p14:sldId id="441"/>
            <p14:sldId id="436"/>
            <p14:sldId id="435"/>
          </p14:sldIdLst>
        </p14:section>
        <p14:section name="Fluent API" id="{4E00BC41-F781-47F3-B172-7B0FBAF88DC5}">
          <p14:sldIdLst>
            <p14:sldId id="462"/>
            <p14:sldId id="463"/>
            <p14:sldId id="464"/>
          </p14:sldIdLst>
        </p14:section>
        <p14:section name="Table Relationships" id="{24186845-5185-4C30-9E6C-ACF2947111CD}">
          <p14:sldIdLst>
            <p14:sldId id="412"/>
            <p14:sldId id="446"/>
            <p14:sldId id="443"/>
            <p14:sldId id="471"/>
            <p14:sldId id="468"/>
            <p14:sldId id="444"/>
            <p14:sldId id="455"/>
            <p14:sldId id="472"/>
            <p14:sldId id="469"/>
            <p14:sldId id="447"/>
            <p14:sldId id="448"/>
            <p14:sldId id="473"/>
            <p14:sldId id="470"/>
            <p14:sldId id="457"/>
            <p14:sldId id="458"/>
            <p14:sldId id="459"/>
          </p14:sldIdLst>
        </p14:section>
        <p14:section name="Conclusion" id="{10E03AB1-9AA8-4E86-9A64-D741901E50A2}">
          <p14:sldIdLst>
            <p14:sldId id="349"/>
            <p14:sldId id="461"/>
            <p14:sldId id="404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5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E62AE-40A9-40F5-9057-688658A270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415E2-E3DD-48B5-BB24-5427DE6D204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A5E882-3B1E-4893-9244-96ED957A42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C84FFA-3592-4A61-913A-EDF068DC40F4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DA1370-EF12-4017-AB1B-DF1903CF9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729876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Core: </a:t>
            </a:r>
            <a:r>
              <a:rPr lang="en-US"/>
              <a:t>Entity Relations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35173" y="3360322"/>
            <a:ext cx="142763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715B67-D151-4B74-971E-37BC02C6205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E1FFD-4973-4CC2-B139-2D61571F60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/>
              <a:t>Table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7377" y="1324586"/>
            <a:ext cx="3805662" cy="3405231"/>
            <a:chOff x="3957377" y="1324586"/>
            <a:chExt cx="3805662" cy="3405231"/>
          </a:xfrm>
        </p:grpSpPr>
        <p:pic>
          <p:nvPicPr>
            <p:cNvPr id="6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7" y="2863489"/>
              <a:ext cx="2053062" cy="17332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2864205"/>
              <a:ext cx="2209800" cy="186561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Облаковидно 2"/>
            <p:cNvSpPr/>
            <p:nvPr/>
          </p:nvSpPr>
          <p:spPr>
            <a:xfrm>
              <a:off x="5010314" y="1324586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1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1496470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979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specified with a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name of the navigation property or vice versa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0921" y="4906976"/>
            <a:ext cx="7226982" cy="808024"/>
            <a:chOff x="1903412" y="3936297"/>
            <a:chExt cx="7226982" cy="80802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903412" y="3936298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627812" y="393629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Address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4405994" y="4340309"/>
              <a:ext cx="2221818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6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03092" y="2624846"/>
            <a:ext cx="1879928" cy="578882"/>
          </a:xfrm>
          <a:prstGeom prst="wedgeRoundRectCallout">
            <a:avLst>
              <a:gd name="adj1" fmla="val -69683"/>
              <a:gd name="adj2" fmla="val 43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Attributes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2107-CA2B-4A89-B4BB-834D6A54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0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StudentId</a:t>
            </a:r>
            <a:r>
              <a:rPr lang="en-US" dirty="0"/>
              <a:t> property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One-To-Zero-Or-One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Fluent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529430" y="2186291"/>
            <a:ext cx="3048000" cy="1055608"/>
          </a:xfrm>
          <a:prstGeom prst="wedgeRoundRectCallout">
            <a:avLst>
              <a:gd name="adj1" fmla="val -71288"/>
              <a:gd name="adj2" fmla="val 5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8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80921" y="3429000"/>
            <a:ext cx="7226982" cy="2752289"/>
            <a:chOff x="2480921" y="3934843"/>
            <a:chExt cx="7226982" cy="275228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480921" y="490697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Department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205321" y="4906976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7205321" y="5879109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7205321" y="3934843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 flipV="1">
              <a:off x="4983503" y="4338855"/>
              <a:ext cx="2221818" cy="9721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 flipV="1">
              <a:off x="4983503" y="5310988"/>
              <a:ext cx="22218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1" idx="1"/>
            </p:cNvCxnSpPr>
            <p:nvPr/>
          </p:nvCxnSpPr>
          <p:spPr>
            <a:xfrm>
              <a:off x="4983503" y="5310989"/>
              <a:ext cx="2221818" cy="972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 </a:t>
            </a:r>
            <a:r>
              <a:rPr lang="en-US" dirty="0"/>
              <a:t>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A3A9D-1630-4083-92BB-FE9C5A34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11125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8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val="31169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chemeClr val="accent1"/>
                </a:solidFill>
              </a:rPr>
              <a:t>join entity (separate class) </a:t>
            </a:r>
            <a:r>
              <a:rPr lang="en-US" dirty="0"/>
              <a:t>in EF Core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 Composition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Navigation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Table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04A07E1-F3F8-451A-88AD-8702A5312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44B31-A27E-4737-A87B-E224C97B51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295112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725391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4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F8A3F-71D3-496C-9320-AC3115E1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Entity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10671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2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Mapping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Fluent API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29" y="3073442"/>
            <a:ext cx="2190344" cy="1052209"/>
          </a:xfrm>
          <a:prstGeom prst="wedgeRoundRectCallout">
            <a:avLst>
              <a:gd name="adj1" fmla="val -53079"/>
              <a:gd name="adj2" fmla="val -8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Composite Primary Key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dirty="0">
                <a:solidFill>
                  <a:schemeClr val="accent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9654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08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99412" y="2667000"/>
            <a:ext cx="2743200" cy="1055608"/>
          </a:xfrm>
          <a:prstGeom prst="wedgeRoundRectCallout">
            <a:avLst>
              <a:gd name="adj1" fmla="val -57411"/>
              <a:gd name="adj2" fmla="val 78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Point towards related property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Objects can be composed from other objects to represent complex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Navigation properties speed up the traversal of </a:t>
            </a:r>
            <a:r>
              <a:rPr lang="en-GB" sz="3200"/>
              <a:t>related entities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F77C4-E6D3-4225-9F30-040E8A22B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Core: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2213" y="1733002"/>
            <a:ext cx="4724399" cy="2457998"/>
            <a:chOff x="3351212" y="1666593"/>
            <a:chExt cx="4724399" cy="245799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351212" y="1666593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22811" y="2619587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94413" y="3572581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Piston</a:t>
              </a:r>
            </a:p>
          </p:txBody>
        </p:sp>
        <p:cxnSp>
          <p:nvCxnSpPr>
            <p:cNvPr id="11" name="Connector: Elbow 10"/>
            <p:cNvCxnSpPr>
              <a:stCxn id="7" idx="2"/>
              <a:endCxn id="8" idx="1"/>
            </p:cNvCxnSpPr>
            <p:nvPr/>
          </p:nvCxnSpPr>
          <p:spPr>
            <a:xfrm rot="16200000" flipH="1">
              <a:off x="4193817" y="2366597"/>
              <a:ext cx="676989" cy="3810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stCxn id="8" idx="2"/>
              <a:endCxn id="9" idx="1"/>
            </p:cNvCxnSpPr>
            <p:nvPr/>
          </p:nvCxnSpPr>
          <p:spPr>
            <a:xfrm rot="16200000" flipH="1">
              <a:off x="5565417" y="3319589"/>
              <a:ext cx="676989" cy="381003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83" y="3174439"/>
            <a:ext cx="1377577" cy="13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dirty="0">
                <a:solidFill>
                  <a:schemeClr val="accent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</a:t>
            </a:r>
            <a:r>
              <a:rPr lang="en-US" dirty="0"/>
              <a:t> has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engine</a:t>
            </a:r>
          </a:p>
          <a:p>
            <a:r>
              <a:rPr lang="en-US" dirty="0"/>
              <a:t>Defined in C# by one object having a </a:t>
            </a:r>
            <a:r>
              <a:rPr lang="en-US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 that is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01230" y="3637085"/>
            <a:ext cx="3048000" cy="2791202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162850" y="3927786"/>
            <a:ext cx="3048000" cy="2209800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V="1">
            <a:off x="5376521" y="3927786"/>
            <a:ext cx="3310329" cy="1956374"/>
          </a:xfrm>
          <a:prstGeom prst="bentConnector4">
            <a:avLst>
              <a:gd name="adj1" fmla="val 26981"/>
              <a:gd name="adj2" fmla="val 1265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dirty="0">
                <a:solidFill>
                  <a:schemeClr val="accent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noProof="1">
                <a:solidFill>
                  <a:schemeClr val="accent1"/>
                </a:solidFill>
              </a:rPr>
              <a:t>Entity Reference</a:t>
            </a:r>
            <a:r>
              <a:rPr lang="en-US" dirty="0"/>
              <a:t> (one to one or zero) or an </a:t>
            </a:r>
            <a:r>
              <a:rPr lang="en-US" noProof="1">
                <a:solidFill>
                  <a:schemeClr val="accent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dirty="0">
                <a:solidFill>
                  <a:schemeClr val="accent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297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dirty="0">
                <a:solidFill>
                  <a:schemeClr val="accent1"/>
                </a:solidFill>
              </a:rPr>
              <a:t>set of conventions</a:t>
            </a:r>
          </a:p>
          <a:p>
            <a:pPr lvl="1"/>
            <a:r>
              <a:rPr lang="en-US" dirty="0"/>
              <a:t>E.g. property named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dirty="0"/>
              <a:t>" maps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dirty="0">
                <a:solidFill>
                  <a:schemeClr val="accent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dirty="0">
                <a:solidFill>
                  <a:schemeClr val="accent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691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Fluent API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7808" y="2621011"/>
            <a:ext cx="1143320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(DbModelBuilder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base.OnModelCreating(modelBuilder);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32212" y="5028270"/>
            <a:ext cx="4067176" cy="578882"/>
          </a:xfrm>
          <a:prstGeom prst="wedgeRoundRectCallout">
            <a:avLst>
              <a:gd name="adj1" fmla="val -37716"/>
              <a:gd name="adj2" fmla="val -8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Resume default behavior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8615</TotalTime>
  <Words>1425</Words>
  <Application>Microsoft Office PowerPoint</Application>
  <PresentationFormat>Custom</PresentationFormat>
  <Paragraphs>274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EF Core: Entity Relations</vt:lpstr>
      <vt:lpstr>Table of Contents</vt:lpstr>
      <vt:lpstr>Questions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Table Relationships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Summary</vt:lpstr>
      <vt:lpstr>Entity Framework Core: Relations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216</cp:revision>
  <dcterms:created xsi:type="dcterms:W3CDTF">2014-01-02T17:00:34Z</dcterms:created>
  <dcterms:modified xsi:type="dcterms:W3CDTF">2017-11-14T11:21:51Z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