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08" r:id="rId5"/>
    <p:sldId id="409" r:id="rId6"/>
    <p:sldId id="410" r:id="rId7"/>
    <p:sldId id="411" r:id="rId8"/>
    <p:sldId id="415" r:id="rId9"/>
    <p:sldId id="416" r:id="rId10"/>
    <p:sldId id="417" r:id="rId11"/>
    <p:sldId id="418" r:id="rId12"/>
    <p:sldId id="419" r:id="rId13"/>
    <p:sldId id="440" r:id="rId14"/>
    <p:sldId id="441" r:id="rId15"/>
    <p:sldId id="420" r:id="rId16"/>
    <p:sldId id="421" r:id="rId17"/>
    <p:sldId id="422" r:id="rId18"/>
    <p:sldId id="423" r:id="rId19"/>
    <p:sldId id="427" r:id="rId20"/>
    <p:sldId id="443" r:id="rId21"/>
    <p:sldId id="428" r:id="rId22"/>
    <p:sldId id="429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42" r:id="rId31"/>
    <p:sldId id="349" r:id="rId32"/>
    <p:sldId id="439" r:id="rId33"/>
    <p:sldId id="404" r:id="rId34"/>
    <p:sldId id="438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Executing Native SQL Queries" id="{4DFE60C6-C186-4E28-B29B-7A8223A36CC7}">
          <p14:sldIdLst>
            <p14:sldId id="409"/>
            <p14:sldId id="410"/>
            <p14:sldId id="411"/>
          </p14:sldIdLst>
        </p14:section>
        <p14:section name="Object State" id="{C4587F40-8A5A-443B-BD83-6893B6B2A5C4}">
          <p14:sldIdLst>
            <p14:sldId id="415"/>
            <p14:sldId id="416"/>
            <p14:sldId id="417"/>
            <p14:sldId id="418"/>
            <p14:sldId id="419"/>
          </p14:sldIdLst>
        </p14:section>
        <p14:section name="Stored Procedures" id="{252FBB27-2A4E-4DC4-A8EA-A2BCDC6BCA69}">
          <p14:sldIdLst>
            <p14:sldId id="440"/>
            <p14:sldId id="441"/>
          </p14:sldIdLst>
        </p14:section>
        <p14:section name="Batch Operations" id="{0EFE8341-2E1F-4E1C-BB05-B7FCD80BB05A}">
          <p14:sldIdLst>
            <p14:sldId id="420"/>
            <p14:sldId id="421"/>
            <p14:sldId id="422"/>
            <p14:sldId id="423"/>
          </p14:sldIdLst>
        </p14:section>
        <p14:section name="Loading Types" id="{3DE13AF7-116F-430C-9D04-1F882CDDCA33}">
          <p14:sldIdLst>
            <p14:sldId id="427"/>
            <p14:sldId id="443"/>
            <p14:sldId id="428"/>
            <p14:sldId id="429"/>
          </p14:sldIdLst>
        </p14:section>
        <p14:section name="Concurrency Checks" id="{174800A7-EBC4-4778-9BC8-C1909A02261A}">
          <p14:sldIdLst>
            <p14:sldId id="431"/>
            <p14:sldId id="432"/>
            <p14:sldId id="433"/>
            <p14:sldId id="434"/>
          </p14:sldIdLst>
        </p14:section>
        <p14:section name="Cascade Operations" id="{97E6C650-D341-49AF-BCFF-AFB3F5A2BB18}">
          <p14:sldIdLst>
            <p14:sldId id="435"/>
            <p14:sldId id="436"/>
            <p14:sldId id="437"/>
            <p14:sldId id="442"/>
          </p14:sldIdLst>
        </p14:section>
        <p14:section name="Conclusion" id="{10E03AB1-9AA8-4E86-9A64-D741901E50A2}">
          <p14:sldIdLst>
            <p14:sldId id="349"/>
            <p14:sldId id="439"/>
            <p14:sldId id="404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0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0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5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2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6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0E6EA-AAE5-4393-A18C-5F25977A9C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82EE0-F873-4A2A-9905-A727542392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CB1FA9-0316-42CB-BA87-B2AB1D951C1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975813-C7B8-4581-B9C8-E6F5FB79618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Z.EntityFramework.Plus.EFCo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spnet/EntityFrameworkCore/milestone/3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Performance Optimizations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606141" y="3256284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Querying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3DF1B-F01E-4D94-9159-6F5A6CF6D98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96F65F-67BC-40A2-9939-C0E8A4952E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is an object detached?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we get the object from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Dispose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Manually: by setting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Detaching Objects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6136" y="3352800"/>
            <a:ext cx="103333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49671" y="5244775"/>
            <a:ext cx="2971800" cy="971498"/>
          </a:xfrm>
          <a:prstGeom prst="wedgeRoundRectCallout">
            <a:avLst>
              <a:gd name="adj1" fmla="val -63100"/>
              <a:gd name="adj2" fmla="val -301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Returned employee</a:t>
            </a:r>
            <a:b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detached</a:t>
            </a:r>
          </a:p>
        </p:txBody>
      </p:sp>
    </p:spTree>
    <p:extLst>
      <p:ext uri="{BB962C8B-B14F-4D97-AF65-F5344CB8AC3E}">
        <p14:creationId xmlns:p14="http://schemas.microsoft.com/office/powerpoint/2010/main" val="14904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Attaching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2538948"/>
            <a:ext cx="105187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entry.State = EntityState.Added;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2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295085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4157662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4599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476" y="1905000"/>
            <a:ext cx="105797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noProof="1">
                <a:solidFill>
                  <a:srgbClr val="F3BE60"/>
                </a:solidFill>
              </a:rPr>
              <a:t>CREATE</a:t>
            </a:r>
            <a:r>
              <a:rPr lang="en-US" sz="3200" noProof="1"/>
              <a:t> </a:t>
            </a:r>
            <a:r>
              <a:rPr lang="en-US" sz="3200" noProof="1">
                <a:solidFill>
                  <a:srgbClr val="F3BE60"/>
                </a:solidFill>
              </a:rPr>
              <a:t>PROCEDURE</a:t>
            </a:r>
            <a:r>
              <a:rPr lang="en-US" sz="3200" noProof="1"/>
              <a:t> UpdateAge @param </a:t>
            </a:r>
            <a:r>
              <a:rPr lang="en-US" sz="3200" noProof="1">
                <a:solidFill>
                  <a:srgbClr val="F3BE60"/>
                </a:solidFill>
              </a:rPr>
              <a:t>int</a:t>
            </a:r>
          </a:p>
          <a:p>
            <a:r>
              <a:rPr lang="en-US" sz="3200" noProof="1">
                <a:solidFill>
                  <a:srgbClr val="F3BE60"/>
                </a:solidFill>
              </a:rPr>
              <a:t>AS</a:t>
            </a:r>
            <a:r>
              <a:rPr lang="en-US" sz="3200" noProof="1"/>
              <a:t> </a:t>
            </a:r>
          </a:p>
          <a:p>
            <a:r>
              <a:rPr lang="en-US" sz="3200" noProof="1">
                <a:solidFill>
                  <a:srgbClr val="F3BE60"/>
                </a:solidFill>
              </a:rPr>
              <a:t>UPDATE</a:t>
            </a:r>
            <a:r>
              <a:rPr lang="en-US" sz="3200" noProof="1"/>
              <a:t> Employees </a:t>
            </a:r>
            <a:r>
              <a:rPr lang="en-US" sz="3200" noProof="1">
                <a:solidFill>
                  <a:srgbClr val="F3BE60"/>
                </a:solidFill>
              </a:rPr>
              <a:t>SET</a:t>
            </a:r>
            <a:r>
              <a:rPr lang="en-US" sz="3200" noProof="1"/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2476" y="3936298"/>
            <a:ext cx="105797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noProof="1"/>
              <a:t>var ageParameter = new </a:t>
            </a:r>
            <a:r>
              <a:rPr lang="en-US" sz="3200" noProof="1">
                <a:solidFill>
                  <a:srgbClr val="F3BE60"/>
                </a:solidFill>
              </a:rPr>
              <a:t>SqlParameter</a:t>
            </a:r>
            <a:r>
              <a:rPr lang="en-US" sz="3200" noProof="1"/>
              <a:t>("@age", </a:t>
            </a:r>
            <a:r>
              <a:rPr lang="en-US" sz="3200" noProof="1">
                <a:solidFill>
                  <a:srgbClr val="F3BE60"/>
                </a:solidFill>
              </a:rPr>
              <a:t>5</a:t>
            </a:r>
            <a:r>
              <a:rPr lang="en-US" sz="3200" noProof="1"/>
              <a:t>);</a:t>
            </a:r>
          </a:p>
          <a:p>
            <a:r>
              <a:rPr lang="en-US" sz="3200" noProof="1"/>
              <a:t>var query =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EXEC UpdateAge @age</a:t>
            </a:r>
            <a:r>
              <a:rPr lang="en-US" sz="3200" noProof="1"/>
              <a:t>";</a:t>
            </a:r>
          </a:p>
          <a:p>
            <a:r>
              <a:rPr lang="en-US" sz="3200" noProof="1"/>
              <a:t>context.Database.ExecuteSqlCommand(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noProof="1"/>
              <a:t>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ageParameter</a:t>
            </a:r>
            <a:r>
              <a:rPr lang="en-US" sz="3200" noProof="1"/>
              <a:t>);</a:t>
            </a:r>
            <a:endParaRPr lang="en-US" sz="3200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28" y="1295400"/>
            <a:ext cx="5484884" cy="3152775"/>
          </a:xfrm>
          <a:prstGeom prst="rect">
            <a:avLst/>
          </a:prstGeom>
          <a:scene3d>
            <a:camera prst="perspectiveContrastingRightFacing">
              <a:rot lat="4602" lon="19221408" rev="263104"/>
            </a:camera>
            <a:lightRig rig="threePt" dir="t"/>
          </a:scene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Update and Delete in Single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779712" y="1556496"/>
            <a:ext cx="6629400" cy="2939304"/>
            <a:chOff x="2894012" y="1295400"/>
            <a:chExt cx="6629400" cy="2939304"/>
          </a:xfrm>
        </p:grpSpPr>
        <p:sp>
          <p:nvSpPr>
            <p:cNvPr id="5" name="Rectangle 4"/>
            <p:cNvSpPr/>
            <p:nvPr/>
          </p:nvSpPr>
          <p:spPr>
            <a:xfrm>
              <a:off x="2894012" y="12954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4012" y="2097368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4012" y="2899336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4012" y="3701304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86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Batch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08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Query</a:t>
              </a:r>
            </a:p>
          </p:txBody>
        </p:sp>
        <p:cxnSp>
          <p:nvCxnSpPr>
            <p:cNvPr id="14" name="Connector: Elbow 13"/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4646612" y="1562100"/>
              <a:ext cx="762000" cy="1231900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646612" y="2364068"/>
              <a:ext cx="762000" cy="429932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646612" y="2794000"/>
              <a:ext cx="762000" cy="372036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646612" y="2794000"/>
              <a:ext cx="762000" cy="1174004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7161212" y="2794000"/>
              <a:ext cx="609600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8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r>
              <a:rPr lang="en-US" noProof="1">
                <a:solidFill>
                  <a:schemeClr val="accent1"/>
                </a:solidFill>
              </a:rPr>
              <a:t>Z.EntityFramework.Plus </a:t>
            </a:r>
            <a:r>
              <a:rPr lang="en-US" dirty="0"/>
              <a:t>gives you the ability to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bulk update/delete </a:t>
            </a:r>
            <a:r>
              <a:rPr lang="en-US" dirty="0"/>
              <a:t>of entities</a:t>
            </a:r>
          </a:p>
          <a:p>
            <a:r>
              <a:rPr lang="en-US" dirty="0"/>
              <a:t>Install </a:t>
            </a:r>
            <a:r>
              <a:rPr lang="en-US" noProof="1">
                <a:hlinkClick r:id="rId3"/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14800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9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users where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Delete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7724" y="1981200"/>
            <a:ext cx="103333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52612" b="14920"/>
          <a:stretch/>
        </p:blipFill>
        <p:spPr>
          <a:xfrm>
            <a:off x="1054765" y="4216400"/>
            <a:ext cx="10079296" cy="1817180"/>
          </a:xfrm>
          <a:prstGeom prst="rect">
            <a:avLst/>
          </a:prstGeom>
        </p:spPr>
      </p:pic>
      <p:sp>
        <p:nvSpPr>
          <p:cNvPr id="5" name="Arrow: Down 4"/>
          <p:cNvSpPr/>
          <p:nvPr/>
        </p:nvSpPr>
        <p:spPr>
          <a:xfrm>
            <a:off x="5788024" y="3562697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02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all Employees with name “</a:t>
            </a:r>
            <a:r>
              <a:rPr lang="en-US" dirty="0" err="1"/>
              <a:t>Nasko</a:t>
            </a:r>
            <a:r>
              <a:rPr lang="en-US" dirty="0"/>
              <a:t>” to “</a:t>
            </a:r>
            <a:r>
              <a:rPr lang="en-US" dirty="0" err="1"/>
              <a:t>Plamen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“</a:t>
            </a:r>
            <a:r>
              <a:rPr lang="en-US" noProof="1"/>
              <a:t>Plamen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8512" y="1837511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(u =&gt; new Employee() {Name = "Plamen"});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 =&gt; new Employee() { Age = 99 });</a:t>
            </a:r>
          </a:p>
        </p:txBody>
      </p:sp>
    </p:spTree>
    <p:extLst>
      <p:ext uri="{BB962C8B-B14F-4D97-AF65-F5344CB8AC3E}">
        <p14:creationId xmlns:p14="http://schemas.microsoft.com/office/powerpoint/2010/main" val="7629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0513" y="2161709"/>
            <a:ext cx="1447800" cy="14478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threePt" dir="t"/>
          </a:scene3d>
          <a:sp3d extrusionH="1212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Arrow: Up 6"/>
          <p:cNvSpPr/>
          <p:nvPr/>
        </p:nvSpPr>
        <p:spPr>
          <a:xfrm>
            <a:off x="5618162" y="1981200"/>
            <a:ext cx="952501" cy="7620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126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Explicit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loading</a:t>
            </a:r>
            <a:r>
              <a:rPr lang="en-US" dirty="0"/>
              <a:t> loads all records when they’re needed</a:t>
            </a:r>
          </a:p>
          <a:p>
            <a:r>
              <a:rPr lang="en-US" dirty="0"/>
              <a:t>Performed with the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Collection()</a:t>
            </a:r>
            <a:r>
              <a:rPr lang="en-US" dirty="0"/>
              <a:t>.</a:t>
            </a:r>
            <a:r>
              <a:rPr lang="en-US" dirty="0">
                <a:solidFill>
                  <a:schemeClr val="accent1"/>
                </a:solidFill>
              </a:rPr>
              <a:t>Load()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Loading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2554684"/>
            <a:ext cx="9753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Collection(e =&gt; e.EmployeeProjects)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05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Native SQL Queries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Batch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Concurrency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Cascade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05A80E4-3D7F-4146-9CA5-A0B50484A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4CB7C5-C579-4740-B959-CEE0031E00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Eager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loading</a:t>
            </a:r>
            <a:r>
              <a:rPr lang="en-US" dirty="0"/>
              <a:t> loads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related records</a:t>
            </a:r>
            <a:r>
              <a:rPr lang="en-US" dirty="0"/>
              <a:t> of an entity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dirty="0">
                <a:solidFill>
                  <a:schemeClr val="accent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266700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453735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531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(address =&gt; address.Town)</a:t>
            </a:r>
          </a:p>
        </p:txBody>
      </p:sp>
    </p:spTree>
    <p:extLst>
      <p:ext uri="{BB962C8B-B14F-4D97-AF65-F5344CB8AC3E}">
        <p14:creationId xmlns:p14="http://schemas.microsoft.com/office/powerpoint/2010/main" val="12653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dirty="0">
                <a:solidFill>
                  <a:schemeClr val="accent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implemented </a:t>
            </a:r>
            <a:r>
              <a:rPr lang="en-US" dirty="0"/>
              <a:t>in EF Core yet!</a:t>
            </a:r>
          </a:p>
          <a:p>
            <a:pPr lvl="1"/>
            <a:r>
              <a:rPr lang="en-US" dirty="0"/>
              <a:t>Slated for release with </a:t>
            </a:r>
            <a:r>
              <a:rPr lang="en-US" dirty="0">
                <a:hlinkClick r:id="rId2"/>
              </a:rPr>
              <a:t>EF Core 2.1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89018D-F399-4930-A5E8-D04570767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4812" y="4037920"/>
            <a:ext cx="2362200" cy="23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74" y="3508462"/>
            <a:ext cx="1041461" cy="1041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648317"/>
            <a:ext cx="911279" cy="911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08" y="1412362"/>
            <a:ext cx="1383191" cy="1383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62" y="2138609"/>
            <a:ext cx="1741902" cy="1741902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668523"/>
            <a:ext cx="911279" cy="9112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688730"/>
            <a:ext cx="911279" cy="911279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4113212" y="292388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Right 17"/>
          <p:cNvSpPr/>
          <p:nvPr/>
        </p:nvSpPr>
        <p:spPr>
          <a:xfrm rot="1580200">
            <a:off x="4540306" y="216403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Arrow: Right 18"/>
          <p:cNvSpPr/>
          <p:nvPr/>
        </p:nvSpPr>
        <p:spPr>
          <a:xfrm rot="20019800" flipV="1">
            <a:off x="4540306" y="370322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Arrow: Right 19"/>
          <p:cNvSpPr/>
          <p:nvPr/>
        </p:nvSpPr>
        <p:spPr>
          <a:xfrm rot="8738349">
            <a:off x="7034074" y="2221818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rrow: Right 20"/>
          <p:cNvSpPr/>
          <p:nvPr/>
        </p:nvSpPr>
        <p:spPr>
          <a:xfrm rot="12861651" flipV="1">
            <a:off x="7034074" y="342188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579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/>
              <a:t>EF Core runs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default the conflict resolution</a:t>
            </a:r>
            <a:br>
              <a:rPr lang="en-US" dirty="0"/>
            </a:br>
            <a:r>
              <a:rPr lang="en-US" dirty="0"/>
              <a:t>strategy in EF is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change overwrites</a:t>
            </a:r>
            <a:br>
              <a:rPr lang="en-US" dirty="0"/>
            </a:br>
            <a:r>
              <a:rPr lang="en-US" dirty="0"/>
              <a:t>all previous concurrent changes</a:t>
            </a:r>
          </a:p>
          <a:p>
            <a:r>
              <a:rPr lang="en-US" dirty="0"/>
              <a:t>Enabling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[ConcurrencyCheck]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in EF</a:t>
            </a:r>
          </a:p>
        </p:txBody>
      </p:sp>
    </p:spTree>
    <p:extLst>
      <p:ext uri="{BB962C8B-B14F-4D97-AF65-F5344CB8AC3E}">
        <p14:creationId xmlns:p14="http://schemas.microsoft.com/office/powerpoint/2010/main" val="21590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1612" y="4572000"/>
            <a:ext cx="2590800" cy="533400"/>
          </a:xfrm>
          <a:prstGeom prst="wedgeRoundRectCallout">
            <a:avLst>
              <a:gd name="adj1" fmla="val -53982"/>
              <a:gd name="adj2" fmla="val 990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Second user wins</a:t>
            </a:r>
          </a:p>
        </p:txBody>
      </p:sp>
    </p:spTree>
    <p:extLst>
      <p:ext uri="{BB962C8B-B14F-4D97-AF65-F5344CB8AC3E}">
        <p14:creationId xmlns:p14="http://schemas.microsoft.com/office/powerpoint/2010/main" val="39856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5257800"/>
            <a:ext cx="5395800" cy="675421"/>
          </a:xfrm>
          <a:prstGeom prst="wedgeRoundRectCallout">
            <a:avLst>
              <a:gd name="adj1" fmla="val -37155"/>
              <a:gd name="adj2" fmla="val -873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250" y="3859823"/>
            <a:ext cx="2743200" cy="533400"/>
          </a:xfrm>
          <a:prstGeom prst="wedgeRoundRectCallout">
            <a:avLst>
              <a:gd name="adj1" fmla="val -66482"/>
              <a:gd name="adj2" fmla="val 363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Changes get saved</a:t>
            </a:r>
          </a:p>
        </p:txBody>
      </p:sp>
    </p:spTree>
    <p:extLst>
      <p:ext uri="{BB962C8B-B14F-4D97-AF65-F5344CB8AC3E}">
        <p14:creationId xmlns:p14="http://schemas.microsoft.com/office/powerpoint/2010/main" val="15565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Related Entities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22612" y="914400"/>
            <a:ext cx="5943600" cy="3872762"/>
            <a:chOff x="3275012" y="842366"/>
            <a:chExt cx="5943600" cy="3872762"/>
          </a:xfrm>
        </p:grpSpPr>
        <p:grpSp>
          <p:nvGrpSpPr>
            <p:cNvPr id="11" name="Group 10"/>
            <p:cNvGrpSpPr/>
            <p:nvPr/>
          </p:nvGrpSpPr>
          <p:grpSpPr>
            <a:xfrm>
              <a:off x="3275012" y="842366"/>
              <a:ext cx="2438400" cy="1104900"/>
              <a:chOff x="3427412" y="1485900"/>
              <a:chExt cx="2438400" cy="11049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Client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27612" y="2229356"/>
              <a:ext cx="2438400" cy="1104900"/>
              <a:chOff x="3427412" y="1485900"/>
              <a:chExt cx="2438400" cy="1104900"/>
            </a:xfrm>
            <a:solidFill>
              <a:schemeClr val="accent3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Order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80212" y="3610228"/>
              <a:ext cx="2438400" cy="1104900"/>
              <a:chOff x="3427412" y="1485900"/>
              <a:chExt cx="2438400" cy="1104900"/>
            </a:xfrm>
            <a:solidFill>
              <a:schemeClr val="accent4"/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noProof="1"/>
                  <a:t>OrderProducts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25" name="Connector: Elbow 24"/>
            <p:cNvCxnSpPr>
              <a:stCxn id="8" idx="3"/>
              <a:endCxn id="14" idx="0"/>
            </p:cNvCxnSpPr>
            <p:nvPr/>
          </p:nvCxnSpPr>
          <p:spPr>
            <a:xfrm>
              <a:off x="5713412" y="1051916"/>
              <a:ext cx="533400" cy="117744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/>
            <p:cNvCxnSpPr>
              <a:cxnSpLocks/>
              <a:stCxn id="14" idx="3"/>
              <a:endCxn id="19" idx="0"/>
            </p:cNvCxnSpPr>
            <p:nvPr/>
          </p:nvCxnSpPr>
          <p:spPr>
            <a:xfrm>
              <a:off x="7466012" y="2438906"/>
              <a:ext cx="533400" cy="117132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4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</a:t>
            </a:r>
          </a:p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throws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exception</a:t>
            </a:r>
            <a:r>
              <a:rPr lang="en-US" dirty="0"/>
              <a:t> (it cannot leave the navigational property with no value) 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property.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sets</a:t>
            </a:r>
            <a:r>
              <a:rPr lang="en-US" dirty="0"/>
              <a:t> the value of the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Scenarios </a:t>
            </a:r>
          </a:p>
        </p:txBody>
      </p:sp>
    </p:spTree>
    <p:extLst>
      <p:ext uri="{BB962C8B-B14F-4D97-AF65-F5344CB8AC3E}">
        <p14:creationId xmlns:p14="http://schemas.microsoft.com/office/powerpoint/2010/main" val="38265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DeleteBehavior.Cascade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DeleteBehavior.Restrict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DeleteBehavior.ClientSetNull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DeleteBehavior.SetNull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Delete with Fluent API</a:t>
            </a:r>
          </a:p>
        </p:txBody>
      </p:sp>
    </p:spTree>
    <p:extLst>
      <p:ext uri="{BB962C8B-B14F-4D97-AF65-F5344CB8AC3E}">
        <p14:creationId xmlns:p14="http://schemas.microsoft.com/office/powerpoint/2010/main" val="39371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938DA-97CE-4232-B0DC-B792ECD2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04" y="1151121"/>
            <a:ext cx="11804822" cy="5570355"/>
          </a:xfrm>
        </p:spPr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5364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5364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22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Databases can be accessed directly with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SQL queries </a:t>
            </a:r>
            <a:r>
              <a:rPr lang="en-GB" sz="3200" dirty="0"/>
              <a:t>from C#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EF keeps track of the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model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Entity Framework-Plus </a:t>
            </a:r>
            <a:r>
              <a:rPr lang="en-GB" sz="3200" dirty="0"/>
              <a:t>lets you bundle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GB" sz="3200" dirty="0"/>
              <a:t>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With multiple users,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concurrency</a:t>
            </a:r>
            <a:r>
              <a:rPr lang="en-GB" sz="3200" dirty="0"/>
              <a:t> of operations must be observed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GB" sz="3200" dirty="0"/>
              <a:t>is on by default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D2EDA-8ADF-4FB8-BFBE-111E881A56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Querying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Executing Native SQL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Parameterless and Parameterized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667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420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Limitations: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dirty="0"/>
              <a:t> statements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99678" y="1883923"/>
            <a:ext cx="838946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.FromSql(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</p:spTree>
    <p:extLst>
      <p:ext uri="{BB962C8B-B14F-4D97-AF65-F5344CB8AC3E}">
        <p14:creationId xmlns:p14="http://schemas.microsoft.com/office/powerpoint/2010/main" val="39206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Native SQL queries can also be parameterized: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Native SQL Queries with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7236" y="1905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context.Employees.FromSql(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nativeSQLQuery,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"Marketing Specialist"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49068" y="2043752"/>
            <a:ext cx="2174544" cy="975005"/>
          </a:xfrm>
          <a:prstGeom prst="wedgeRoundRectCallout">
            <a:avLst>
              <a:gd name="adj1" fmla="val -66312"/>
              <a:gd name="adj2" fmla="val 573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31697" y="4593457"/>
            <a:ext cx="2174544" cy="975005"/>
          </a:xfrm>
          <a:prstGeom prst="wedgeRoundRectCallout">
            <a:avLst>
              <a:gd name="adj1" fmla="val -66939"/>
              <a:gd name="adj2" fmla="val -532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24456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Object State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03" y="1046048"/>
            <a:ext cx="4570020" cy="37545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7613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371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Entity Framework, objects can 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dirty="0"/>
              <a:t> persists all changes in DB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Behave like a normal objects, which are not related to EF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and Detaching Objects</a:t>
            </a:r>
          </a:p>
        </p:txBody>
      </p:sp>
    </p:spTree>
    <p:extLst>
      <p:ext uri="{BB962C8B-B14F-4D97-AF65-F5344CB8AC3E}">
        <p14:creationId xmlns:p14="http://schemas.microsoft.com/office/powerpoint/2010/main" val="24729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a query is executed inside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, the returned objects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pPr>
              <a:lnSpc>
                <a:spcPct val="100000"/>
              </a:lnSpc>
            </a:pPr>
            <a:r>
              <a:rPr lang="en-US" dirty="0"/>
              <a:t>When a context is destroyed, all objects in it are automatically detached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You might later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</a:t>
            </a:r>
            <a:r>
              <a:rPr lang="en-US" dirty="0"/>
              <a:t> objects that have been previously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Detached Objects</a:t>
            </a:r>
          </a:p>
        </p:txBody>
      </p:sp>
    </p:spTree>
    <p:extLst>
      <p:ext uri="{BB962C8B-B14F-4D97-AF65-F5344CB8AC3E}">
        <p14:creationId xmlns:p14="http://schemas.microsoft.com/office/powerpoint/2010/main" val="11146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10018</TotalTime>
  <Words>1728</Words>
  <Application>Microsoft Office PowerPoint</Application>
  <PresentationFormat>Custom</PresentationFormat>
  <Paragraphs>303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EF Advanced Querying</vt:lpstr>
      <vt:lpstr>Table of Contents</vt:lpstr>
      <vt:lpstr>Questions</vt:lpstr>
      <vt:lpstr>Executing Native SQL Queries</vt:lpstr>
      <vt:lpstr>Executing Native SQL Queries</vt:lpstr>
      <vt:lpstr>Native SQL Queries with Parameters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Stored Procedures</vt:lpstr>
      <vt:lpstr>Executing a Stored Procedure 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Concurrency Checks</vt:lpstr>
      <vt:lpstr>Optimistic Concurrency Control in EF</vt:lpstr>
      <vt:lpstr>Last One Wins – Example</vt:lpstr>
      <vt:lpstr>First One Wins – Example</vt:lpstr>
      <vt:lpstr>Cascade Operations</vt:lpstr>
      <vt:lpstr>Cascade Delete Scenarios </vt:lpstr>
      <vt:lpstr>Cascade Delete with Fluent API</vt:lpstr>
      <vt:lpstr>Cascade Delete with Fluent API (2)</vt:lpstr>
      <vt:lpstr>Summary</vt:lpstr>
      <vt:lpstr>Advanced Querying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262</cp:revision>
  <dcterms:created xsi:type="dcterms:W3CDTF">2014-01-02T17:00:34Z</dcterms:created>
  <dcterms:modified xsi:type="dcterms:W3CDTF">2017-11-20T12:07:19Z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