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8"/>
  </p:notesMasterIdLst>
  <p:handoutMasterIdLst>
    <p:handoutMasterId r:id="rId9"/>
  </p:handout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9640EF-1942-4B8A-90EF-3DBB679FD9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9B2E6D41-660F-4F91-B7C8-CF5AB405AA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5FD158-1114-41C6-923D-E8C0ADF5A403}" type="datetimeFigureOut">
              <a:rPr lang="it-IT" smtClean="0"/>
              <a:t>05/04/2021</a:t>
            </a:fld>
            <a:endParaRPr lang="it-IT"/>
          </a:p>
        </p:txBody>
      </p:sp>
      <p:sp>
        <p:nvSpPr>
          <p:cNvPr id="4" name="Footer Placeholder 3">
            <a:extLst>
              <a:ext uri="{FF2B5EF4-FFF2-40B4-BE49-F238E27FC236}">
                <a16:creationId xmlns:a16="http://schemas.microsoft.com/office/drawing/2014/main" id="{48562745-CD0A-4FCF-B993-B3ED067D9B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33BA51E5-AEBB-4594-BB01-F60DBBB0E0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542C74-F7B7-43E8-AED9-15AE2E4CF36E}" type="slidenum">
              <a:rPr lang="it-IT" smtClean="0"/>
              <a:t>‹#›</a:t>
            </a:fld>
            <a:endParaRPr lang="it-IT"/>
          </a:p>
        </p:txBody>
      </p:sp>
    </p:spTree>
    <p:extLst>
      <p:ext uri="{BB962C8B-B14F-4D97-AF65-F5344CB8AC3E}">
        <p14:creationId xmlns:p14="http://schemas.microsoft.com/office/powerpoint/2010/main" val="26876094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43E2-453E-4637-89EA-BEA8EA51C548}" type="datetimeFigureOut">
              <a:rPr lang="it-IT" smtClean="0"/>
              <a:t>05/04/2021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84FC4-7764-45E6-AAAC-FFAECB7E129F}" type="slidenum">
              <a:rPr lang="it-IT" smtClean="0"/>
              <a:t>‹#›</a:t>
            </a:fld>
            <a:endParaRPr lang="it-IT"/>
          </a:p>
        </p:txBody>
      </p:sp>
    </p:spTree>
    <p:extLst>
      <p:ext uri="{BB962C8B-B14F-4D97-AF65-F5344CB8AC3E}">
        <p14:creationId xmlns:p14="http://schemas.microsoft.com/office/powerpoint/2010/main" val="149799354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F05ECF-A19C-41FD-B496-FE3013A77C33}" type="datetime1">
              <a:rPr lang="it-IT" smtClean="0"/>
              <a:t>05/04/2021</a:t>
            </a:fld>
            <a:endParaRPr lang="it-IT"/>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it-I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9457CCF-4FB9-487C-854B-F5EB50B033FF}" type="slidenum">
              <a:rPr lang="it-IT" smtClean="0"/>
              <a:t>‹#›</a:t>
            </a:fld>
            <a:endParaRPr lang="it-IT"/>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80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945FA-EC98-48CA-BC11-7C7E9DABE866}" type="datetime1">
              <a:rPr lang="it-IT" smtClean="0"/>
              <a:t>05/04/2021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406554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C8457-A23E-401E-86F1-9E25C9928AF2}" type="datetime1">
              <a:rPr lang="it-IT" smtClean="0"/>
              <a:t>05/04/2021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226256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50527-E062-4175-A26B-1828EC8B6036}" type="datetime1">
              <a:rPr lang="it-IT" smtClean="0"/>
              <a:t>05/04/2021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291209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D7598-A2EA-4562-8F08-5CE90FFAF9E7}" type="datetime1">
              <a:rPr lang="it-IT" smtClean="0"/>
              <a:t>05/04/2021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9457CCF-4FB9-487C-854B-F5EB50B033FF}" type="slidenum">
              <a:rPr lang="it-IT" smtClean="0"/>
              <a:t>‹#›</a:t>
            </a:fld>
            <a:endParaRPr lang="it-IT"/>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6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B3694-16AA-4895-95E8-5810945F7206}" type="datetime1">
              <a:rPr lang="it-IT" smtClean="0"/>
              <a:t>05/04/2021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425992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554045-210F-4156-B688-C5F90762C945}" type="datetime1">
              <a:rPr lang="it-IT" smtClean="0"/>
              <a:t>05/04/2021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242053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4672C7-588A-4112-91F2-2F684E9AB6B2}" type="datetime1">
              <a:rPr lang="it-IT" smtClean="0"/>
              <a:t>05/04/2021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396507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8A6B0-49D0-486A-BF59-86CFD0C22F0E}" type="datetime1">
              <a:rPr lang="it-IT" smtClean="0"/>
              <a:t>05/04/2021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224624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9D022-6503-4DD9-9904-5B58FBB859FE}" type="datetime1">
              <a:rPr lang="it-IT" smtClean="0"/>
              <a:t>05/04/2021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314583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1C158-3CFE-433D-AA36-8386B86C8E4A}" type="datetime1">
              <a:rPr lang="it-IT" smtClean="0"/>
              <a:t>05/04/2021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9457CCF-4FB9-487C-854B-F5EB50B033FF}" type="slidenum">
              <a:rPr lang="it-IT" smtClean="0"/>
              <a:t>‹#›</a:t>
            </a:fld>
            <a:endParaRPr lang="it-IT"/>
          </a:p>
        </p:txBody>
      </p:sp>
    </p:spTree>
    <p:extLst>
      <p:ext uri="{BB962C8B-B14F-4D97-AF65-F5344CB8AC3E}">
        <p14:creationId xmlns:p14="http://schemas.microsoft.com/office/powerpoint/2010/main" val="172332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2CF1CEC-0FD4-406A-8829-16F0967C7A7B}" type="datetime1">
              <a:rPr lang="it-IT" smtClean="0"/>
              <a:t>05/04/2021</a:t>
            </a:fld>
            <a:endParaRPr lang="it-IT"/>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it-IT"/>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9457CCF-4FB9-487C-854B-F5EB50B033FF}" type="slidenum">
              <a:rPr lang="it-IT" smtClean="0"/>
              <a:t>‹#›</a:t>
            </a:fld>
            <a:endParaRPr lang="it-IT"/>
          </a:p>
        </p:txBody>
      </p:sp>
    </p:spTree>
    <p:extLst>
      <p:ext uri="{BB962C8B-B14F-4D97-AF65-F5344CB8AC3E}">
        <p14:creationId xmlns:p14="http://schemas.microsoft.com/office/powerpoint/2010/main" val="332169208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sldNum="0"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24C1-F10E-4805-890C-60BDB03E5B67}"/>
              </a:ext>
            </a:extLst>
          </p:cNvPr>
          <p:cNvSpPr>
            <a:spLocks noGrp="1"/>
          </p:cNvSpPr>
          <p:nvPr>
            <p:ph type="ctrTitle"/>
          </p:nvPr>
        </p:nvSpPr>
        <p:spPr>
          <a:xfrm>
            <a:off x="1524000" y="496288"/>
            <a:ext cx="9144000" cy="2387600"/>
          </a:xfrm>
        </p:spPr>
        <p:txBody>
          <a:bodyPr>
            <a:normAutofit/>
          </a:bodyPr>
          <a:lstStyle/>
          <a:p>
            <a:r>
              <a:rPr lang="it-IT" sz="4800" dirty="0">
                <a:latin typeface="Cambria" panose="02040503050406030204" pitchFamily="18" charset="0"/>
                <a:ea typeface="Cambria" panose="02040503050406030204" pitchFamily="18" charset="0"/>
                <a:cs typeface="Calibri" panose="020F0502020204030204" pitchFamily="34" charset="0"/>
              </a:rPr>
              <a:t>Polarization </a:t>
            </a:r>
            <a:br>
              <a:rPr lang="it-IT" sz="4800" dirty="0">
                <a:latin typeface="Cambria" panose="02040503050406030204" pitchFamily="18" charset="0"/>
                <a:ea typeface="Cambria" panose="02040503050406030204" pitchFamily="18" charset="0"/>
                <a:cs typeface="Calibri" panose="020F0502020204030204" pitchFamily="34" charset="0"/>
              </a:rPr>
            </a:br>
            <a:r>
              <a:rPr lang="it-IT" sz="4800" dirty="0">
                <a:latin typeface="Cambria" panose="02040503050406030204" pitchFamily="18" charset="0"/>
                <a:ea typeface="Cambria" panose="02040503050406030204" pitchFamily="18" charset="0"/>
                <a:cs typeface="Calibri" panose="020F0502020204030204" pitchFamily="34" charset="0"/>
              </a:rPr>
              <a:t>and </a:t>
            </a:r>
            <a:br>
              <a:rPr lang="it-IT" sz="4800" dirty="0">
                <a:latin typeface="Cambria" panose="02040503050406030204" pitchFamily="18" charset="0"/>
                <a:ea typeface="Cambria" panose="02040503050406030204" pitchFamily="18" charset="0"/>
                <a:cs typeface="Calibri" panose="020F0502020204030204" pitchFamily="34" charset="0"/>
              </a:rPr>
            </a:br>
            <a:r>
              <a:rPr lang="it-IT" sz="4800" dirty="0">
                <a:latin typeface="Cambria" panose="02040503050406030204" pitchFamily="18" charset="0"/>
                <a:ea typeface="Cambria" panose="02040503050406030204" pitchFamily="18" charset="0"/>
                <a:cs typeface="Calibri" panose="020F0502020204030204" pitchFamily="34" charset="0"/>
              </a:rPr>
              <a:t>Interferometry</a:t>
            </a:r>
          </a:p>
        </p:txBody>
      </p:sp>
      <p:sp>
        <p:nvSpPr>
          <p:cNvPr id="3" name="Subtitle 2">
            <a:extLst>
              <a:ext uri="{FF2B5EF4-FFF2-40B4-BE49-F238E27FC236}">
                <a16:creationId xmlns:a16="http://schemas.microsoft.com/office/drawing/2014/main" id="{170E572D-51D8-4B5A-9B23-9D393C7DEB79}"/>
              </a:ext>
            </a:extLst>
          </p:cNvPr>
          <p:cNvSpPr>
            <a:spLocks noGrp="1"/>
          </p:cNvSpPr>
          <p:nvPr>
            <p:ph type="subTitle" idx="1"/>
          </p:nvPr>
        </p:nvSpPr>
        <p:spPr>
          <a:xfrm>
            <a:off x="1589902" y="3906457"/>
            <a:ext cx="9012195" cy="2947043"/>
          </a:xfrm>
        </p:spPr>
        <p:txBody>
          <a:bodyPr>
            <a:normAutofit/>
          </a:bodyPr>
          <a:lstStyle/>
          <a:p>
            <a:r>
              <a:rPr lang="it-IT" sz="1800" dirty="0">
                <a:latin typeface="Cambria" panose="02040503050406030204" pitchFamily="18" charset="0"/>
                <a:ea typeface="Cambria" panose="02040503050406030204" pitchFamily="18" charset="0"/>
                <a:cs typeface="Calibri" panose="020F0502020204030204" pitchFamily="34" charset="0"/>
              </a:rPr>
              <a:t>2020/2021</a:t>
            </a:r>
          </a:p>
          <a:p>
            <a:r>
              <a:rPr lang="it-IT" sz="2000" b="1" dirty="0">
                <a:latin typeface="Cambria" panose="02040503050406030204" pitchFamily="18" charset="0"/>
                <a:ea typeface="Cambria" panose="02040503050406030204" pitchFamily="18" charset="0"/>
                <a:cs typeface="Calibri" panose="020F0502020204030204" pitchFamily="34" charset="0"/>
              </a:rPr>
              <a:t>Adriana Barbieri</a:t>
            </a:r>
          </a:p>
          <a:p>
            <a:r>
              <a:rPr lang="it-IT" sz="1800" dirty="0">
                <a:latin typeface="Cambria" panose="02040503050406030204" pitchFamily="18" charset="0"/>
                <a:ea typeface="Cambria" panose="02040503050406030204" pitchFamily="18" charset="0"/>
                <a:cs typeface="Calibri" panose="020F0502020204030204" pitchFamily="34" charset="0"/>
              </a:rPr>
              <a:t>University of Padova</a:t>
            </a:r>
          </a:p>
          <a:p>
            <a:r>
              <a:rPr lang="it-IT" sz="2000" b="1" dirty="0">
                <a:latin typeface="Cambria" panose="02040503050406030204" pitchFamily="18" charset="0"/>
                <a:ea typeface="Cambria" panose="02040503050406030204" pitchFamily="18" charset="0"/>
                <a:cs typeface="Calibri" panose="020F0502020204030204" pitchFamily="34" charset="0"/>
              </a:rPr>
              <a:t>Prof. Mauro D’Onofrio</a:t>
            </a:r>
          </a:p>
          <a:p>
            <a:r>
              <a:rPr lang="it-IT" sz="2000" b="1" dirty="0">
                <a:latin typeface="Cambria" panose="02040503050406030204" pitchFamily="18" charset="0"/>
                <a:ea typeface="Cambria" panose="02040503050406030204" pitchFamily="18" charset="0"/>
                <a:cs typeface="Calibri" panose="020F0502020204030204" pitchFamily="34" charset="0"/>
              </a:rPr>
              <a:t>Astronomical Interferometry</a:t>
            </a:r>
          </a:p>
          <a:p>
            <a:r>
              <a:rPr lang="it-IT" sz="1800" dirty="0">
                <a:latin typeface="Cambria" panose="02040503050406030204" pitchFamily="18" charset="0"/>
                <a:ea typeface="Cambria" panose="02040503050406030204" pitchFamily="18" charset="0"/>
                <a:cs typeface="Calibri" panose="020F0502020204030204" pitchFamily="34" charset="0"/>
              </a:rPr>
              <a:t>Master Degree in Astrophysics and Cosmology</a:t>
            </a:r>
          </a:p>
          <a:p>
            <a:endParaRPr lang="it-IT" dirty="0"/>
          </a:p>
        </p:txBody>
      </p:sp>
    </p:spTree>
    <p:extLst>
      <p:ext uri="{BB962C8B-B14F-4D97-AF65-F5344CB8AC3E}">
        <p14:creationId xmlns:p14="http://schemas.microsoft.com/office/powerpoint/2010/main" val="97817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C63BB9-D1A8-4D33-A33C-C53F3F360351}"/>
              </a:ext>
            </a:extLst>
          </p:cNvPr>
          <p:cNvSpPr/>
          <p:nvPr/>
        </p:nvSpPr>
        <p:spPr>
          <a:xfrm>
            <a:off x="524697" y="-41945"/>
            <a:ext cx="11186334" cy="4197880"/>
          </a:xfrm>
          <a:prstGeom prst="rect">
            <a:avLst/>
          </a:prstGeom>
        </p:spPr>
        <p:txBody>
          <a:bodyPr wrap="square">
            <a:spAutoFit/>
          </a:bodyPr>
          <a:lstStyle/>
          <a:p>
            <a:pPr algn="ctr">
              <a:lnSpc>
                <a:spcPct val="107000"/>
              </a:lnSpc>
              <a:spcAft>
                <a:spcPts val="800"/>
              </a:spcAft>
            </a:pPr>
            <a:endParaRPr lang="en-US" dirty="0"/>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rPr>
              <a:t>The elliptical polarization of the EM field implies that,</a:t>
            </a:r>
            <a:r>
              <a:rPr lang="en-US" sz="1600" dirty="0">
                <a:latin typeface="Cambria" panose="02040503050406030204" pitchFamily="18" charset="0"/>
                <a:ea typeface="Cambria" panose="02040503050406030204" pitchFamily="18" charset="0"/>
                <a:cs typeface="Calibri" panose="020F0502020204030204" pitchFamily="34" charset="0"/>
              </a:rPr>
              <a:t> in general, photon states are elliptically polarized.</a:t>
            </a:r>
          </a:p>
          <a:p>
            <a:pPr marL="285750" indent="-285750">
              <a:lnSpc>
                <a:spcPct val="107000"/>
              </a:lnSpc>
              <a:spcAft>
                <a:spcPts val="800"/>
              </a:spcAft>
              <a:buClr>
                <a:srgbClr val="0000FF"/>
              </a:buClr>
              <a:buFont typeface="Wingdings" panose="05000000000000000000" pitchFamily="2" charset="2"/>
              <a:buChar char="q"/>
            </a:pPr>
            <a:endParaRPr lang="en-US" sz="1600" dirty="0">
              <a:latin typeface="Cambria" panose="02040503050406030204" pitchFamily="18" charset="0"/>
              <a:ea typeface="Cambria" panose="02040503050406030204" pitchFamily="18" charset="0"/>
              <a:cs typeface="Calibri" panose="020F0502020204030204" pitchFamily="34"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rPr>
              <a:t>For a monochromatic wave the orthogonal </a:t>
            </a:r>
            <a:r>
              <a:rPr lang="en-US" sz="1600" i="1" dirty="0">
                <a:latin typeface="Cambria" panose="02040503050406030204" pitchFamily="18" charset="0"/>
                <a:ea typeface="Cambria" panose="02040503050406030204" pitchFamily="18" charset="0"/>
              </a:rPr>
              <a:t>x </a:t>
            </a:r>
            <a:r>
              <a:rPr lang="en-US" sz="1600" dirty="0">
                <a:latin typeface="Cambria" panose="02040503050406030204" pitchFamily="18" charset="0"/>
                <a:ea typeface="Cambria" panose="02040503050406030204" pitchFamily="18" charset="0"/>
              </a:rPr>
              <a:t>and </a:t>
            </a:r>
            <a:r>
              <a:rPr lang="en-US" sz="1600" i="1" dirty="0">
                <a:latin typeface="Cambria" panose="02040503050406030204" pitchFamily="18" charset="0"/>
                <a:ea typeface="Cambria" panose="02040503050406030204" pitchFamily="18" charset="0"/>
              </a:rPr>
              <a:t>y </a:t>
            </a:r>
            <a:r>
              <a:rPr lang="en-US" sz="1600" dirty="0">
                <a:latin typeface="Cambria" panose="02040503050406030204" pitchFamily="18" charset="0"/>
                <a:ea typeface="Cambria" panose="02040503050406030204" pitchFamily="18" charset="0"/>
              </a:rPr>
              <a:t>components of the electric field vector share the same harmonic dependence, despite a different phase; hence they are not independent and by combining them the equation of an ellipse can be derived,</a:t>
            </a:r>
            <a:r>
              <a:rPr lang="en-US" sz="1600" dirty="0">
                <a:latin typeface="Cambria" panose="02040503050406030204" pitchFamily="18" charset="0"/>
                <a:ea typeface="Cambria" panose="02040503050406030204" pitchFamily="18" charset="0"/>
                <a:cs typeface="Calibri" panose="020F0502020204030204" pitchFamily="34" charset="0"/>
              </a:rPr>
              <a:t> where the sign of the phase difference determines the sense in which the wave vector is rotating.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Such a light beam will have helical wavefronts</a:t>
            </a:r>
            <a:r>
              <a:rPr lang="en-US" dirty="0">
                <a:solidFill>
                  <a:srgbClr val="000000"/>
                </a:solidFill>
                <a:latin typeface="Cambria" panose="02040503050406030204" pitchFamily="18" charset="0"/>
                <a:ea typeface="Cambria" panose="02040503050406030204" pitchFamily="18" charset="0"/>
                <a:cs typeface="Calibri" panose="020F0502020204030204" pitchFamily="34" charset="0"/>
              </a:rPr>
              <a:t>.</a:t>
            </a:r>
            <a:endParaRPr lang="en-US" dirty="0">
              <a:latin typeface="Cambria" panose="02040503050406030204" pitchFamily="18" charset="0"/>
              <a:ea typeface="Cambria" panose="02040503050406030204" pitchFamily="18" charset="0"/>
              <a:cs typeface="Calibri" panose="020F0502020204030204" pitchFamily="34" charset="0"/>
            </a:endParaRPr>
          </a:p>
          <a:p>
            <a:r>
              <a:rPr lang="en-US" i="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Ex = E₁ cos(</a:t>
            </a:r>
            <a:r>
              <a:rPr lang="en-US" sz="1600" dirty="0" err="1">
                <a:latin typeface="Cambria" panose="02040503050406030204" pitchFamily="18" charset="0"/>
                <a:ea typeface="Cambria" panose="02040503050406030204" pitchFamily="18" charset="0"/>
              </a:rPr>
              <a:t>kz</a:t>
            </a:r>
            <a:r>
              <a:rPr lang="en-US" sz="1600" dirty="0">
                <a:latin typeface="Cambria" panose="02040503050406030204" pitchFamily="18" charset="0"/>
                <a:ea typeface="Cambria" panose="02040503050406030204" pitchFamily="18" charset="0"/>
              </a:rPr>
              <a:t>-</a:t>
            </a:r>
            <a:r>
              <a:rPr lang="it-IT" sz="1600" dirty="0">
                <a:latin typeface="Cambria" panose="02040503050406030204" pitchFamily="18" charset="0"/>
                <a:ea typeface="Cambria" panose="02040503050406030204" pitchFamily="18" charset="0"/>
              </a:rPr>
              <a:t>ω</a:t>
            </a:r>
            <a:r>
              <a:rPr lang="en-US" sz="1600" dirty="0">
                <a:latin typeface="Cambria" panose="02040503050406030204" pitchFamily="18" charset="0"/>
                <a:ea typeface="Cambria" panose="02040503050406030204" pitchFamily="18" charset="0"/>
              </a:rPr>
              <a:t>t +</a:t>
            </a:r>
            <a:r>
              <a:rPr lang="it-IT" sz="1600" dirty="0">
                <a:latin typeface="Cambria" panose="02040503050406030204" pitchFamily="18" charset="0"/>
                <a:ea typeface="Cambria" panose="02040503050406030204" pitchFamily="18" charset="0"/>
              </a:rPr>
              <a:t>δ</a:t>
            </a:r>
            <a:r>
              <a:rPr lang="en-US" sz="1600" dirty="0">
                <a:latin typeface="Cambria" panose="02040503050406030204" pitchFamily="18" charset="0"/>
                <a:ea typeface="Cambria" panose="02040503050406030204" pitchFamily="18" charset="0"/>
              </a:rPr>
              <a:t>₁)</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Ey</a:t>
            </a:r>
            <a:r>
              <a:rPr lang="en-US" sz="1600" dirty="0">
                <a:latin typeface="Cambria" panose="02040503050406030204" pitchFamily="18" charset="0"/>
                <a:ea typeface="Cambria" panose="02040503050406030204" pitchFamily="18" charset="0"/>
              </a:rPr>
              <a:t>= E₂ cos(</a:t>
            </a:r>
            <a:r>
              <a:rPr lang="en-US" sz="1600" dirty="0" err="1">
                <a:latin typeface="Cambria" panose="02040503050406030204" pitchFamily="18" charset="0"/>
                <a:ea typeface="Cambria" panose="02040503050406030204" pitchFamily="18" charset="0"/>
              </a:rPr>
              <a:t>kz</a:t>
            </a:r>
            <a:r>
              <a:rPr lang="en-US" sz="1600" dirty="0">
                <a:latin typeface="Cambria" panose="02040503050406030204" pitchFamily="18" charset="0"/>
                <a:ea typeface="Cambria" panose="02040503050406030204" pitchFamily="18" charset="0"/>
              </a:rPr>
              <a:t>-</a:t>
            </a:r>
            <a:r>
              <a:rPr lang="it-IT" sz="1600" dirty="0">
                <a:latin typeface="Cambria" panose="02040503050406030204" pitchFamily="18" charset="0"/>
                <a:ea typeface="Cambria" panose="02040503050406030204" pitchFamily="18" charset="0"/>
              </a:rPr>
              <a:t>ω</a:t>
            </a:r>
            <a:r>
              <a:rPr lang="en-US" sz="1600" dirty="0">
                <a:latin typeface="Cambria" panose="02040503050406030204" pitchFamily="18" charset="0"/>
                <a:ea typeface="Cambria" panose="02040503050406030204" pitchFamily="18" charset="0"/>
              </a:rPr>
              <a:t>t +</a:t>
            </a:r>
            <a:r>
              <a:rPr lang="it-IT" sz="1600" dirty="0">
                <a:latin typeface="Cambria" panose="02040503050406030204" pitchFamily="18" charset="0"/>
                <a:ea typeface="Cambria" panose="02040503050406030204" pitchFamily="18" charset="0"/>
              </a:rPr>
              <a:t>δ</a:t>
            </a:r>
            <a:r>
              <a:rPr lang="en-US" sz="1600" dirty="0">
                <a:latin typeface="Cambria" panose="02040503050406030204" pitchFamily="18" charset="0"/>
                <a:ea typeface="Cambria" panose="02040503050406030204" pitchFamily="18" charset="0"/>
              </a:rPr>
              <a:t> ₂)</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δ </a:t>
            </a:r>
            <a:r>
              <a:rPr lang="en-US" sz="1600" dirty="0">
                <a:latin typeface="Cambria" panose="02040503050406030204" pitchFamily="18" charset="0"/>
                <a:ea typeface="Cambria" panose="02040503050406030204" pitchFamily="18" charset="0"/>
              </a:rPr>
              <a:t>= </a:t>
            </a:r>
            <a:r>
              <a:rPr lang="it-IT" sz="1600" dirty="0">
                <a:latin typeface="Cambria" panose="02040503050406030204" pitchFamily="18" charset="0"/>
                <a:ea typeface="Cambria" panose="02040503050406030204" pitchFamily="18" charset="0"/>
              </a:rPr>
              <a:t>δ</a:t>
            </a:r>
            <a:r>
              <a:rPr lang="en-US" sz="1600" dirty="0">
                <a:latin typeface="Cambria" panose="02040503050406030204" pitchFamily="18" charset="0"/>
                <a:ea typeface="Cambria" panose="02040503050406030204" pitchFamily="18" charset="0"/>
              </a:rPr>
              <a:t>₁ - </a:t>
            </a:r>
            <a:r>
              <a:rPr lang="it-IT" sz="1600" dirty="0">
                <a:latin typeface="Cambria" panose="02040503050406030204" pitchFamily="18" charset="0"/>
                <a:ea typeface="Cambria" panose="02040503050406030204" pitchFamily="18" charset="0"/>
              </a:rPr>
              <a:t>δ</a:t>
            </a:r>
            <a:r>
              <a:rPr lang="en-US" sz="1600" dirty="0">
                <a:latin typeface="Cambria" panose="02040503050406030204" pitchFamily="18" charset="0"/>
                <a:ea typeface="Cambria" panose="02040503050406030204" pitchFamily="18" charset="0"/>
              </a:rPr>
              <a:t>₂</a:t>
            </a:r>
          </a:p>
          <a:p>
            <a:endParaRPr lang="en-US" dirty="0">
              <a:latin typeface="Cambria" panose="02040503050406030204" pitchFamily="18" charset="0"/>
              <a:ea typeface="Cambria" panose="02040503050406030204" pitchFamily="18" charset="0"/>
              <a:cs typeface="Calibri" panose="020F0502020204030204" pitchFamily="34" charset="0"/>
            </a:endParaRPr>
          </a:p>
          <a:p>
            <a:pPr marL="285750" indent="-285750">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A simpler description involves two orthogonal basis states, namely the H/V crossed linear or RH and LH circular polarization; it should be noticed that an elliptically polarized wave can be regarded as the superposition of two orthogonal linearly polarized waves, and linearly polarized states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can be decomposed in two opposed states of circular polarization.</a:t>
            </a: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867F21E-954B-45B7-BEAF-6B5F144766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697" y="4342154"/>
            <a:ext cx="4408029" cy="2216245"/>
          </a:xfrm>
          <a:prstGeom prst="rect">
            <a:avLst/>
          </a:prstGeom>
          <a:noFill/>
          <a:ln>
            <a:noFill/>
          </a:ln>
        </p:spPr>
      </p:pic>
      <p:pic>
        <p:nvPicPr>
          <p:cNvPr id="4" name="Picture 3">
            <a:extLst>
              <a:ext uri="{FF2B5EF4-FFF2-40B4-BE49-F238E27FC236}">
                <a16:creationId xmlns:a16="http://schemas.microsoft.com/office/drawing/2014/main" id="{51DE4E1C-F030-4C32-BB35-A39D1271AF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05204" y="4716787"/>
            <a:ext cx="5334000" cy="1760220"/>
          </a:xfrm>
          <a:prstGeom prst="rect">
            <a:avLst/>
          </a:prstGeom>
          <a:noFill/>
          <a:ln>
            <a:noFill/>
          </a:ln>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9E2D592-922D-48A8-B011-FEEEED7D2046}"/>
                  </a:ext>
                </a:extLst>
              </p:cNvPr>
              <p:cNvSpPr/>
              <p:nvPr/>
            </p:nvSpPr>
            <p:spPr>
              <a:xfrm>
                <a:off x="3470963" y="2357084"/>
                <a:ext cx="4168346" cy="6941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1600" b="0" i="1" smtClean="0">
                              <a:latin typeface="Cambria Math" panose="02040503050406030204" pitchFamily="18" charset="0"/>
                              <a:cs typeface="Calibri" panose="020F0502020204030204" pitchFamily="34" charset="0"/>
                            </a:rPr>
                          </m:ctrlPr>
                        </m:sSupPr>
                        <m:e>
                          <m:d>
                            <m:dPr>
                              <m:ctrlPr>
                                <a:rPr lang="it-IT" sz="1600" b="0" i="1" smtClean="0">
                                  <a:latin typeface="Cambria Math" panose="02040503050406030204" pitchFamily="18" charset="0"/>
                                  <a:cs typeface="Calibri" panose="020F0502020204030204" pitchFamily="34" charset="0"/>
                                </a:rPr>
                              </m:ctrlPr>
                            </m:dPr>
                            <m:e>
                              <m:r>
                                <a:rPr lang="it-IT" sz="1600" b="0" i="0" smtClean="0">
                                  <a:latin typeface="Cambria Math" panose="02040503050406030204" pitchFamily="18" charset="0"/>
                                  <a:cs typeface="Calibri" panose="020F0502020204030204" pitchFamily="34" charset="0"/>
                                </a:rPr>
                                <m:t> </m:t>
                              </m:r>
                              <m:f>
                                <m:fPr>
                                  <m:ctrlPr>
                                    <a:rPr lang="it-IT" sz="1600" i="1" smtClean="0">
                                      <a:latin typeface="Cambria Math" panose="02040503050406030204" pitchFamily="18" charset="0"/>
                                      <a:cs typeface="Calibri" panose="020F0502020204030204" pitchFamily="34" charset="0"/>
                                    </a:rPr>
                                  </m:ctrlPr>
                                </m:fPr>
                                <m:num>
                                  <m:r>
                                    <m:rPr>
                                      <m:sty m:val="p"/>
                                    </m:rPr>
                                    <a:rPr lang="it-IT" sz="1600" b="0" i="0" smtClean="0">
                                      <a:latin typeface="Cambria Math" panose="02040503050406030204" pitchFamily="18" charset="0"/>
                                      <a:cs typeface="Calibri" panose="020F0502020204030204" pitchFamily="34" charset="0"/>
                                    </a:rPr>
                                    <m:t>E</m:t>
                                  </m:r>
                                  <m:r>
                                    <m:rPr>
                                      <m:sty m:val="p"/>
                                    </m:rPr>
                                    <a:rPr lang="it-IT" sz="1600" i="0" smtClean="0">
                                      <a:latin typeface="Cambria Math" panose="02040503050406030204" pitchFamily="18" charset="0"/>
                                      <a:cs typeface="Calibri" panose="020F0502020204030204" pitchFamily="34" charset="0"/>
                                    </a:rPr>
                                    <m:t>x</m:t>
                                  </m:r>
                                </m:num>
                                <m:den>
                                  <m:r>
                                    <m:rPr>
                                      <m:sty m:val="p"/>
                                    </m:rPr>
                                    <a:rPr lang="it-IT" sz="1600" b="0" i="0" smtClean="0">
                                      <a:latin typeface="Cambria Math" panose="02040503050406030204" pitchFamily="18" charset="0"/>
                                      <a:cs typeface="Calibri" panose="020F0502020204030204" pitchFamily="34" charset="0"/>
                                    </a:rPr>
                                    <m:t>E</m:t>
                                  </m:r>
                                  <m:r>
                                    <a:rPr lang="it-IT" sz="1600" b="0" i="0" smtClean="0">
                                      <a:latin typeface="Cambria Math" panose="02040503050406030204" pitchFamily="18" charset="0"/>
                                      <a:cs typeface="Calibri" panose="020F0502020204030204" pitchFamily="34" charset="0"/>
                                    </a:rPr>
                                    <m:t>₁</m:t>
                                  </m:r>
                                </m:den>
                              </m:f>
                              <m:r>
                                <a:rPr lang="it-IT" sz="1600" b="0" i="0" smtClean="0">
                                  <a:latin typeface="Cambria Math" panose="02040503050406030204" pitchFamily="18" charset="0"/>
                                  <a:cs typeface="Calibri" panose="020F0502020204030204" pitchFamily="34" charset="0"/>
                                </a:rPr>
                                <m:t> </m:t>
                              </m:r>
                            </m:e>
                          </m:d>
                        </m:e>
                        <m:sup>
                          <m:r>
                            <a:rPr lang="it-IT" sz="1600" b="0" i="0" smtClean="0">
                              <a:latin typeface="Cambria Math" panose="02040503050406030204" pitchFamily="18" charset="0"/>
                              <a:cs typeface="Calibri" panose="020F0502020204030204" pitchFamily="34" charset="0"/>
                            </a:rPr>
                            <m:t>2</m:t>
                          </m:r>
                        </m:sup>
                      </m:sSup>
                      <m:r>
                        <a:rPr lang="it-IT" sz="1600" i="0" smtClean="0">
                          <a:latin typeface="Cambria Math" panose="02040503050406030204" pitchFamily="18" charset="0"/>
                          <a:cs typeface="Calibri" panose="020F0502020204030204" pitchFamily="34" charset="0"/>
                        </a:rPr>
                        <m:t>+</m:t>
                      </m:r>
                      <m:sSup>
                        <m:sSupPr>
                          <m:ctrlPr>
                            <a:rPr lang="it-IT" sz="1600" b="0" i="1" smtClean="0">
                              <a:latin typeface="Cambria Math" panose="02040503050406030204" pitchFamily="18" charset="0"/>
                              <a:cs typeface="Calibri" panose="020F0502020204030204" pitchFamily="34" charset="0"/>
                            </a:rPr>
                          </m:ctrlPr>
                        </m:sSupPr>
                        <m:e>
                          <m:d>
                            <m:dPr>
                              <m:ctrlPr>
                                <a:rPr lang="it-IT" sz="1600" b="0" i="1" smtClean="0">
                                  <a:latin typeface="Cambria Math" panose="02040503050406030204" pitchFamily="18" charset="0"/>
                                  <a:cs typeface="Calibri" panose="020F0502020204030204" pitchFamily="34" charset="0"/>
                                </a:rPr>
                              </m:ctrlPr>
                            </m:dPr>
                            <m:e>
                              <m:r>
                                <a:rPr lang="it-IT" sz="1600" b="0" i="0" smtClean="0">
                                  <a:latin typeface="Cambria Math" panose="02040503050406030204" pitchFamily="18" charset="0"/>
                                  <a:cs typeface="Calibri" panose="020F0502020204030204" pitchFamily="34" charset="0"/>
                                </a:rPr>
                                <m:t> </m:t>
                              </m:r>
                              <m:f>
                                <m:fPr>
                                  <m:ctrlPr>
                                    <a:rPr lang="it-IT" sz="1600" i="1" smtClean="0">
                                      <a:latin typeface="Cambria Math" panose="02040503050406030204" pitchFamily="18" charset="0"/>
                                      <a:cs typeface="Calibri" panose="020F0502020204030204" pitchFamily="34" charset="0"/>
                                    </a:rPr>
                                  </m:ctrlPr>
                                </m:fPr>
                                <m:num>
                                  <m:r>
                                    <m:rPr>
                                      <m:sty m:val="p"/>
                                    </m:rPr>
                                    <a:rPr lang="it-IT" sz="1600" b="0" i="0" smtClean="0">
                                      <a:latin typeface="Cambria Math" panose="02040503050406030204" pitchFamily="18" charset="0"/>
                                      <a:cs typeface="Calibri" panose="020F0502020204030204" pitchFamily="34" charset="0"/>
                                    </a:rPr>
                                    <m:t>Ey</m:t>
                                  </m:r>
                                </m:num>
                                <m:den>
                                  <m:r>
                                    <m:rPr>
                                      <m:sty m:val="p"/>
                                    </m:rPr>
                                    <a:rPr lang="it-IT" sz="1600" b="0" i="0" smtClean="0">
                                      <a:latin typeface="Cambria Math" panose="02040503050406030204" pitchFamily="18" charset="0"/>
                                      <a:cs typeface="Calibri" panose="020F0502020204030204" pitchFamily="34" charset="0"/>
                                    </a:rPr>
                                    <m:t>E</m:t>
                                  </m:r>
                                  <m:r>
                                    <a:rPr lang="it-IT" sz="1600" i="0" smtClean="0">
                                      <a:latin typeface="Cambria Math" panose="02040503050406030204" pitchFamily="18" charset="0"/>
                                      <a:cs typeface="Calibri" panose="020F0502020204030204" pitchFamily="34" charset="0"/>
                                    </a:rPr>
                                    <m:t>₂</m:t>
                                  </m:r>
                                </m:den>
                              </m:f>
                              <m:r>
                                <a:rPr lang="it-IT" sz="1600" b="0" i="0" smtClean="0">
                                  <a:latin typeface="Cambria Math" panose="02040503050406030204" pitchFamily="18" charset="0"/>
                                  <a:cs typeface="Calibri" panose="020F0502020204030204" pitchFamily="34" charset="0"/>
                                </a:rPr>
                                <m:t> </m:t>
                              </m:r>
                            </m:e>
                          </m:d>
                        </m:e>
                        <m:sup>
                          <m:r>
                            <a:rPr lang="it-IT" sz="1600" b="0" i="0" smtClean="0">
                              <a:latin typeface="Cambria Math" panose="02040503050406030204" pitchFamily="18" charset="0"/>
                              <a:cs typeface="Calibri" panose="020F0502020204030204" pitchFamily="34" charset="0"/>
                            </a:rPr>
                            <m:t>2</m:t>
                          </m:r>
                        </m:sup>
                      </m:sSup>
                      <m:r>
                        <a:rPr lang="it-IT" sz="1600" b="0" i="0" smtClean="0">
                          <a:latin typeface="Cambria Math" panose="02040503050406030204" pitchFamily="18" charset="0"/>
                          <a:cs typeface="Calibri" panose="020F0502020204030204" pitchFamily="34" charset="0"/>
                        </a:rPr>
                        <m:t>−2</m:t>
                      </m:r>
                      <m:f>
                        <m:fPr>
                          <m:ctrlPr>
                            <a:rPr lang="it-IT" sz="1600" i="1" smtClean="0">
                              <a:latin typeface="Cambria Math" panose="02040503050406030204" pitchFamily="18" charset="0"/>
                              <a:cs typeface="Calibri" panose="020F0502020204030204" pitchFamily="34" charset="0"/>
                            </a:rPr>
                          </m:ctrlPr>
                        </m:fPr>
                        <m:num>
                          <m:r>
                            <m:rPr>
                              <m:sty m:val="p"/>
                            </m:rPr>
                            <a:rPr lang="it-IT" sz="1600" i="0">
                              <a:latin typeface="Cambria Math" panose="02040503050406030204" pitchFamily="18" charset="0"/>
                              <a:cs typeface="Calibri" panose="020F0502020204030204" pitchFamily="34" charset="0"/>
                            </a:rPr>
                            <m:t>E</m:t>
                          </m:r>
                          <m:r>
                            <m:rPr>
                              <m:sty m:val="p"/>
                            </m:rPr>
                            <a:rPr lang="it-IT" sz="1600" b="0" i="0" smtClean="0">
                              <a:latin typeface="Cambria Math" panose="02040503050406030204" pitchFamily="18" charset="0"/>
                              <a:cs typeface="Calibri" panose="020F0502020204030204" pitchFamily="34" charset="0"/>
                            </a:rPr>
                            <m:t>x</m:t>
                          </m:r>
                        </m:num>
                        <m:den>
                          <m:r>
                            <m:rPr>
                              <m:sty m:val="p"/>
                            </m:rPr>
                            <a:rPr lang="it-IT" sz="1600" b="0" i="0" smtClean="0">
                              <a:latin typeface="Cambria Math" panose="02040503050406030204" pitchFamily="18" charset="0"/>
                              <a:cs typeface="Calibri" panose="020F0502020204030204" pitchFamily="34" charset="0"/>
                            </a:rPr>
                            <m:t>E</m:t>
                          </m:r>
                          <m:r>
                            <a:rPr lang="it-IT" sz="1600" b="0" i="0" smtClean="0">
                              <a:latin typeface="Cambria Math" panose="02040503050406030204" pitchFamily="18" charset="0"/>
                              <a:cs typeface="Calibri" panose="020F0502020204030204" pitchFamily="34" charset="0"/>
                            </a:rPr>
                            <m:t>₁</m:t>
                          </m:r>
                        </m:den>
                      </m:f>
                      <m:f>
                        <m:fPr>
                          <m:ctrlPr>
                            <a:rPr lang="it-IT" sz="1600" i="1" smtClean="0">
                              <a:latin typeface="Cambria Math" panose="02040503050406030204" pitchFamily="18" charset="0"/>
                              <a:cs typeface="Calibri" panose="020F0502020204030204" pitchFamily="34" charset="0"/>
                            </a:rPr>
                          </m:ctrlPr>
                        </m:fPr>
                        <m:num>
                          <m:r>
                            <m:rPr>
                              <m:sty m:val="p"/>
                            </m:rPr>
                            <a:rPr lang="it-IT" sz="1600" i="0">
                              <a:latin typeface="Cambria Math" panose="02040503050406030204" pitchFamily="18" charset="0"/>
                              <a:cs typeface="Calibri" panose="020F0502020204030204" pitchFamily="34" charset="0"/>
                            </a:rPr>
                            <m:t>Ey</m:t>
                          </m:r>
                        </m:num>
                        <m:den>
                          <m:r>
                            <m:rPr>
                              <m:sty m:val="p"/>
                            </m:rPr>
                            <a:rPr lang="it-IT" sz="1600" i="0">
                              <a:latin typeface="Cambria Math" panose="02040503050406030204" pitchFamily="18" charset="0"/>
                              <a:cs typeface="Calibri" panose="020F0502020204030204" pitchFamily="34" charset="0"/>
                            </a:rPr>
                            <m:t>E</m:t>
                          </m:r>
                          <m:r>
                            <a:rPr lang="it-IT" sz="1600" i="0" smtClean="0">
                              <a:latin typeface="Cambria Math" panose="02040503050406030204" pitchFamily="18" charset="0"/>
                              <a:cs typeface="Calibri" panose="020F0502020204030204" pitchFamily="34" charset="0"/>
                            </a:rPr>
                            <m:t>₂</m:t>
                          </m:r>
                        </m:den>
                      </m:f>
                      <m:r>
                        <m:rPr>
                          <m:sty m:val="p"/>
                        </m:rPr>
                        <a:rPr lang="it-IT" sz="1600" b="0" i="0" smtClean="0">
                          <a:latin typeface="Cambria Math" panose="02040503050406030204" pitchFamily="18" charset="0"/>
                          <a:cs typeface="Calibri" panose="020F0502020204030204" pitchFamily="34" charset="0"/>
                        </a:rPr>
                        <m:t>cos</m:t>
                      </m:r>
                      <m:r>
                        <m:rPr>
                          <m:sty m:val="p"/>
                        </m:rPr>
                        <a:rPr lang="el-GR" sz="1600" b="0" i="0" smtClean="0">
                          <a:latin typeface="Cambria Math" panose="02040503050406030204" pitchFamily="18" charset="0"/>
                          <a:cs typeface="Calibri" panose="020F0502020204030204" pitchFamily="34" charset="0"/>
                        </a:rPr>
                        <m:t>δ</m:t>
                      </m:r>
                      <m:r>
                        <a:rPr lang="it-IT" sz="1600" i="0">
                          <a:latin typeface="Cambria Math" panose="02040503050406030204" pitchFamily="18" charset="0"/>
                          <a:cs typeface="Calibri" panose="020F0502020204030204" pitchFamily="34" charset="0"/>
                        </a:rPr>
                        <m:t>=</m:t>
                      </m:r>
                      <m:r>
                        <m:rPr>
                          <m:sty m:val="p"/>
                        </m:rPr>
                        <a:rPr lang="it-IT" sz="1600" b="0" i="0" smtClean="0">
                          <a:latin typeface="Cambria Math" panose="02040503050406030204" pitchFamily="18" charset="0"/>
                          <a:cs typeface="Calibri" panose="020F0502020204030204" pitchFamily="34" charset="0"/>
                        </a:rPr>
                        <m:t>sin</m:t>
                      </m:r>
                      <m:r>
                        <a:rPr lang="it-IT" sz="1600" b="0" i="0" smtClean="0">
                          <a:latin typeface="Cambria Math" panose="02040503050406030204" pitchFamily="18" charset="0"/>
                          <a:cs typeface="Calibri" panose="020F0502020204030204" pitchFamily="34" charset="0"/>
                        </a:rPr>
                        <m:t>²</m:t>
                      </m:r>
                      <m:r>
                        <m:rPr>
                          <m:sty m:val="p"/>
                        </m:rPr>
                        <a:rPr lang="el-GR" sz="1600" i="0">
                          <a:latin typeface="Cambria Math" panose="02040503050406030204" pitchFamily="18" charset="0"/>
                          <a:cs typeface="Calibri" panose="020F0502020204030204" pitchFamily="34" charset="0"/>
                        </a:rPr>
                        <m:t>δ</m:t>
                      </m:r>
                    </m:oMath>
                  </m:oMathPara>
                </a14:m>
                <a:endParaRPr lang="it-IT" sz="1600" dirty="0">
                  <a:latin typeface="Corbel" panose="020B0503020204020204" pitchFamily="34" charset="0"/>
                  <a:cs typeface="Calibri" panose="020F0502020204030204" pitchFamily="34" charset="0"/>
                </a:endParaRPr>
              </a:p>
            </p:txBody>
          </p:sp>
        </mc:Choice>
        <mc:Fallback>
          <p:sp>
            <p:nvSpPr>
              <p:cNvPr id="5" name="Rectangle 4">
                <a:extLst>
                  <a:ext uri="{FF2B5EF4-FFF2-40B4-BE49-F238E27FC236}">
                    <a16:creationId xmlns:a16="http://schemas.microsoft.com/office/drawing/2014/main" id="{D9E2D592-922D-48A8-B011-FEEEED7D2046}"/>
                  </a:ext>
                </a:extLst>
              </p:cNvPr>
              <p:cNvSpPr>
                <a:spLocks noRot="1" noChangeAspect="1" noMove="1" noResize="1" noEditPoints="1" noAdjustHandles="1" noChangeArrowheads="1" noChangeShapeType="1" noTextEdit="1"/>
              </p:cNvSpPr>
              <p:nvPr/>
            </p:nvSpPr>
            <p:spPr>
              <a:xfrm>
                <a:off x="3470963" y="2357084"/>
                <a:ext cx="4168346" cy="694164"/>
              </a:xfrm>
              <a:prstGeom prst="rect">
                <a:avLst/>
              </a:prstGeom>
              <a:blipFill>
                <a:blip r:embed="rId4"/>
                <a:stretch>
                  <a:fillRect/>
                </a:stretch>
              </a:blipFill>
            </p:spPr>
            <p:txBody>
              <a:bodyPr/>
              <a:lstStyle/>
              <a:p>
                <a:r>
                  <a:rPr lang="it-IT">
                    <a:noFill/>
                  </a:rPr>
                  <a:t> </a:t>
                </a:r>
              </a:p>
            </p:txBody>
          </p:sp>
        </mc:Fallback>
      </mc:AlternateContent>
      <p:sp>
        <p:nvSpPr>
          <p:cNvPr id="6" name="Right Brace 5">
            <a:extLst>
              <a:ext uri="{FF2B5EF4-FFF2-40B4-BE49-F238E27FC236}">
                <a16:creationId xmlns:a16="http://schemas.microsoft.com/office/drawing/2014/main" id="{D66693A8-C909-41AB-A5B1-E67950361171}"/>
              </a:ext>
            </a:extLst>
          </p:cNvPr>
          <p:cNvSpPr/>
          <p:nvPr/>
        </p:nvSpPr>
        <p:spPr>
          <a:xfrm rot="10800000" flipH="1">
            <a:off x="3139221" y="2432359"/>
            <a:ext cx="428367" cy="6188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Footer Placeholder 10">
            <a:extLst>
              <a:ext uri="{FF2B5EF4-FFF2-40B4-BE49-F238E27FC236}">
                <a16:creationId xmlns:a16="http://schemas.microsoft.com/office/drawing/2014/main" id="{E4F3174B-C74A-471B-861D-3181800FF7CD}"/>
              </a:ext>
            </a:extLst>
          </p:cNvPr>
          <p:cNvSpPr>
            <a:spLocks noGrp="1"/>
          </p:cNvSpPr>
          <p:nvPr>
            <p:ph type="ftr" sz="quarter" idx="11"/>
          </p:nvPr>
        </p:nvSpPr>
        <p:spPr>
          <a:xfrm>
            <a:off x="9525000" y="6111882"/>
            <a:ext cx="4114800" cy="365125"/>
          </a:xfrm>
        </p:spPr>
        <p:txBody>
          <a:bodyPr/>
          <a:lstStyle/>
          <a:p>
            <a:r>
              <a:rPr lang="it-IT" sz="1800" dirty="0"/>
              <a:t>1</a:t>
            </a:r>
          </a:p>
        </p:txBody>
      </p:sp>
    </p:spTree>
    <p:extLst>
      <p:ext uri="{BB962C8B-B14F-4D97-AF65-F5344CB8AC3E}">
        <p14:creationId xmlns:p14="http://schemas.microsoft.com/office/powerpoint/2010/main" val="11113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5E234-73CF-48B8-BDEC-F463B4E0FA7E}"/>
              </a:ext>
            </a:extLst>
          </p:cNvPr>
          <p:cNvSpPr/>
          <p:nvPr/>
        </p:nvSpPr>
        <p:spPr>
          <a:xfrm>
            <a:off x="267860" y="404315"/>
            <a:ext cx="11821297" cy="3299429"/>
          </a:xfrm>
          <a:prstGeom prst="rect">
            <a:avLst/>
          </a:prstGeom>
        </p:spPr>
        <p:txBody>
          <a:bodyPr wrap="square">
            <a:spAutoFit/>
          </a:bodyPr>
          <a:lstStyle/>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Times New Roman" panose="02020603050405020304" pitchFamily="18" charset="0"/>
              </a:rPr>
              <a:t>The total angular momentum of the electromagnetic field can be </a:t>
            </a:r>
            <a:r>
              <a:rPr lang="en-US" sz="1600" dirty="0" err="1">
                <a:latin typeface="Cambria" panose="02040503050406030204" pitchFamily="18" charset="0"/>
                <a:ea typeface="Cambria" panose="02040503050406030204" pitchFamily="18" charset="0"/>
                <a:cs typeface="Times New Roman" panose="02020603050405020304" pitchFamily="18" charset="0"/>
              </a:rPr>
              <a:t>splitted</a:t>
            </a:r>
            <a:r>
              <a:rPr lang="en-US" sz="1600" dirty="0">
                <a:latin typeface="Cambria" panose="02040503050406030204" pitchFamily="18" charset="0"/>
                <a:ea typeface="Cambria" panose="02040503050406030204" pitchFamily="18" charset="0"/>
                <a:cs typeface="Times New Roman" panose="02020603050405020304" pitchFamily="18" charset="0"/>
              </a:rPr>
              <a:t> into two components: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the intrinsic or</a:t>
            </a:r>
            <a:r>
              <a:rPr lang="en-US" sz="1600" dirty="0">
                <a:latin typeface="Cambria" panose="02040503050406030204" pitchFamily="18" charset="0"/>
                <a:ea typeface="Cambria" panose="02040503050406030204" pitchFamily="18" charset="0"/>
                <a:cs typeface="Calibri" panose="020F0502020204030204" pitchFamily="34" charset="0"/>
              </a:rPr>
              <a:t>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spin angular momentum and the orbital angular momentum, with the latter independent of the light beam’s pol.</a:t>
            </a:r>
            <a:endParaRPr lang="it-IT" sz="16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Clr>
                <a:srgbClr val="0000FF"/>
              </a:buClr>
            </a:pPr>
            <a:r>
              <a:rPr lang="it-IT" sz="160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The magnitude of the photon spin is quantized to the two values S = +/- ħ.</a:t>
            </a:r>
          </a:p>
          <a:p>
            <a:pPr>
              <a:lnSpc>
                <a:spcPct val="107000"/>
              </a:lnSpc>
              <a:spcAft>
                <a:spcPts val="800"/>
              </a:spcAft>
              <a:buClr>
                <a:srgbClr val="0000FF"/>
              </a:buClr>
            </a:pP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Clr>
                <a:srgbClr val="3333FF"/>
              </a:buClr>
              <a:buFont typeface="Wingdings" panose="05000000000000000000" pitchFamily="2" charset="2"/>
              <a:buChar char="q"/>
            </a:pP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Right-handed (left-handed) circularly polarized photons have their spin vector parallel (antiparallel) to the momentum vector</a:t>
            </a:r>
            <a:r>
              <a:rPr lang="it-IT" sz="1600" dirty="0">
                <a:solidFill>
                  <a:srgbClr val="000000"/>
                </a:solidFill>
                <a:latin typeface="Cambria" panose="02040503050406030204" pitchFamily="18" charset="0"/>
                <a:ea typeface="Cambria" panose="02040503050406030204" pitchFamily="18" charset="0"/>
                <a:cs typeface="Times New Roman" panose="02020603050405020304" pitchFamily="18" charset="0"/>
              </a:rPr>
              <a:t>, whereas </a:t>
            </a: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linearly polarized photons have an equal probability of exhibiting parallel or antiparallel sign.</a:t>
            </a:r>
          </a:p>
          <a:p>
            <a:pPr marL="285750" indent="-285750">
              <a:lnSpc>
                <a:spcPct val="107000"/>
              </a:lnSpc>
              <a:spcAft>
                <a:spcPts val="800"/>
              </a:spcAft>
              <a:buClr>
                <a:srgbClr val="3333FF"/>
              </a:buClr>
              <a:buFont typeface="Wingdings" panose="05000000000000000000" pitchFamily="2" charset="2"/>
              <a:buChar char="q"/>
            </a:pPr>
            <a:endPar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endParaRPr>
          </a:p>
          <a:p>
            <a:pPr marL="285750" indent="-285750">
              <a:lnSpc>
                <a:spcPct val="107000"/>
              </a:lnSpc>
              <a:spcAft>
                <a:spcPts val="800"/>
              </a:spcAft>
              <a:buClr>
                <a:srgbClr val="3333FF"/>
              </a:buClr>
              <a:buFont typeface="Wingdings" panose="05000000000000000000" pitchFamily="2" charset="2"/>
              <a:buChar char="q"/>
            </a:pPr>
            <a:r>
              <a:rPr lang="en-US" sz="1600" dirty="0">
                <a:latin typeface="Cambria" panose="02040503050406030204" pitchFamily="18" charset="0"/>
                <a:ea typeface="Cambria" panose="02040503050406030204" pitchFamily="18" charset="0"/>
              </a:rPr>
              <a:t>With a quarter wave plate it is possible to convert a light beam carrying spin angular momentum from linearly into circularly polarized.</a:t>
            </a:r>
            <a:endParaRPr lang="it-IT" sz="1600" dirty="0">
              <a:latin typeface="Cambria" panose="02040503050406030204" pitchFamily="18" charset="0"/>
              <a:ea typeface="Cambria" panose="02040503050406030204" pitchFamily="18" charset="0"/>
            </a:endParaRPr>
          </a:p>
          <a:p>
            <a:pPr>
              <a:lnSpc>
                <a:spcPct val="107000"/>
              </a:lnSpc>
              <a:spcAft>
                <a:spcPts val="800"/>
              </a:spcAft>
            </a:pP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8C0F29A-774B-4B8D-A76D-349AF5728E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860" y="3364403"/>
            <a:ext cx="4552370" cy="2327171"/>
          </a:xfrm>
          <a:prstGeom prst="rect">
            <a:avLst/>
          </a:prstGeom>
          <a:noFill/>
          <a:ln>
            <a:noFill/>
          </a:ln>
        </p:spPr>
      </p:pic>
      <p:sp>
        <p:nvSpPr>
          <p:cNvPr id="6" name="Rectangle 5">
            <a:extLst>
              <a:ext uri="{FF2B5EF4-FFF2-40B4-BE49-F238E27FC236}">
                <a16:creationId xmlns:a16="http://schemas.microsoft.com/office/drawing/2014/main" id="{C2F1F419-BB43-405A-A2FD-5E22FAC10519}"/>
              </a:ext>
            </a:extLst>
          </p:cNvPr>
          <p:cNvSpPr/>
          <p:nvPr/>
        </p:nvSpPr>
        <p:spPr>
          <a:xfrm>
            <a:off x="267860" y="5672437"/>
            <a:ext cx="10755274" cy="863570"/>
          </a:xfrm>
          <a:prstGeom prst="rect">
            <a:avLst/>
          </a:prstGeom>
        </p:spPr>
        <p:txBody>
          <a:bodyPr wrap="square">
            <a:spAutoFit/>
          </a:bodyPr>
          <a:lstStyle/>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Polarizers are polarizing receivers that split the signal coherently into two orthogonal polarization states.</a:t>
            </a:r>
            <a:br>
              <a:rPr lang="en-US" sz="1600" dirty="0">
                <a:latin typeface="Cambria" panose="02040503050406030204" pitchFamily="18" charset="0"/>
                <a:ea typeface="Cambria" panose="02040503050406030204" pitchFamily="18" charset="0"/>
                <a:cs typeface="Calibri" panose="020F0502020204030204" pitchFamily="34" charset="0"/>
              </a:rPr>
            </a:br>
            <a:r>
              <a:rPr lang="en-US" sz="1600" dirty="0">
                <a:latin typeface="Cambria" panose="02040503050406030204" pitchFamily="18" charset="0"/>
                <a:ea typeface="Cambria" panose="02040503050406030204" pitchFamily="18" charset="0"/>
                <a:cs typeface="Calibri" panose="020F0502020204030204" pitchFamily="34" charset="0"/>
              </a:rPr>
              <a:t>Linear polarizers decompose elliptical or circular polarization into H/V linear pol., circular polarizers decompose elliptical or linear pol. into L/R circular polarization.</a:t>
            </a:r>
            <a:endParaRPr lang="it-IT" sz="16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8" name="Graphic 7">
            <a:extLst>
              <a:ext uri="{FF2B5EF4-FFF2-40B4-BE49-F238E27FC236}">
                <a16:creationId xmlns:a16="http://schemas.microsoft.com/office/drawing/2014/main" id="{13485304-7D6E-437C-B0A3-89EF32A0E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0896" y="3102458"/>
            <a:ext cx="6157321" cy="2708910"/>
          </a:xfrm>
          <a:prstGeom prst="rect">
            <a:avLst/>
          </a:prstGeom>
        </p:spPr>
      </p:pic>
      <p:sp>
        <p:nvSpPr>
          <p:cNvPr id="12" name="Footer Placeholder 11">
            <a:extLst>
              <a:ext uri="{FF2B5EF4-FFF2-40B4-BE49-F238E27FC236}">
                <a16:creationId xmlns:a16="http://schemas.microsoft.com/office/drawing/2014/main" id="{68F5EA21-E23A-4FFA-AC01-21684E19C370}"/>
              </a:ext>
            </a:extLst>
          </p:cNvPr>
          <p:cNvSpPr>
            <a:spLocks noGrp="1"/>
          </p:cNvSpPr>
          <p:nvPr>
            <p:ph type="ftr" sz="quarter" idx="11"/>
          </p:nvPr>
        </p:nvSpPr>
        <p:spPr>
          <a:xfrm>
            <a:off x="9570817" y="6170882"/>
            <a:ext cx="4114800" cy="365125"/>
          </a:xfrm>
        </p:spPr>
        <p:txBody>
          <a:bodyPr/>
          <a:lstStyle/>
          <a:p>
            <a:r>
              <a:rPr lang="it-IT" sz="1800" dirty="0"/>
              <a:t>2</a:t>
            </a:r>
          </a:p>
        </p:txBody>
      </p:sp>
    </p:spTree>
    <p:extLst>
      <p:ext uri="{BB962C8B-B14F-4D97-AF65-F5344CB8AC3E}">
        <p14:creationId xmlns:p14="http://schemas.microsoft.com/office/powerpoint/2010/main" val="159502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2ABE4B-0154-41B8-B516-F46402B2B150}"/>
              </a:ext>
            </a:extLst>
          </p:cNvPr>
          <p:cNvSpPr/>
          <p:nvPr/>
        </p:nvSpPr>
        <p:spPr>
          <a:xfrm>
            <a:off x="304800" y="247135"/>
            <a:ext cx="11590638" cy="3235566"/>
          </a:xfrm>
          <a:prstGeom prst="rect">
            <a:avLst/>
          </a:prstGeom>
        </p:spPr>
        <p:txBody>
          <a:bodyPr wrap="square">
            <a:spAutoFit/>
          </a:bodyPr>
          <a:lstStyle/>
          <a:p>
            <a:pPr marL="285750" indent="-285750">
              <a:lnSpc>
                <a:spcPct val="107000"/>
              </a:lnSpc>
              <a:spcAft>
                <a:spcPts val="800"/>
              </a:spcAft>
              <a:buClr>
                <a:srgbClr val="0000FF"/>
              </a:buClr>
              <a:buFont typeface="Wingdings" panose="05000000000000000000" pitchFamily="2" charset="2"/>
              <a:buChar char="q"/>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The total Poynting flux of the polarized wave is equal to the sum of the fluxes of the two orthogonal directions:</a:t>
            </a:r>
            <a:r>
              <a:rPr lang="en-US" sz="1600" dirty="0">
                <a:latin typeface="Cambria" panose="02040503050406030204" pitchFamily="18" charset="0"/>
                <a:ea typeface="Cambria" panose="02040503050406030204" pitchFamily="18" charset="0"/>
                <a:cs typeface="Calibri" panose="020F0502020204030204" pitchFamily="34" charset="0"/>
              </a:rPr>
              <a:t> </a:t>
            </a:r>
          </a:p>
          <a:p>
            <a:pPr>
              <a:lnSpc>
                <a:spcPct val="107000"/>
              </a:lnSpc>
              <a:spcAft>
                <a:spcPts val="800"/>
              </a:spcAft>
              <a:buClr>
                <a:srgbClr val="0000FF"/>
              </a:buClr>
            </a:pPr>
            <a:r>
              <a:rPr lang="en-US" sz="1600" dirty="0">
                <a:latin typeface="Cambria" panose="02040503050406030204" pitchFamily="18" charset="0"/>
                <a:ea typeface="Cambria" panose="02040503050406030204" pitchFamily="18" charset="0"/>
                <a:cs typeface="Calibri" panose="020F0502020204030204" pitchFamily="34" charset="0"/>
              </a:rPr>
              <a:t>      S =  E</a:t>
            </a:r>
            <a:r>
              <a:rPr lang="en-US" sz="1600" baseline="-25000" dirty="0">
                <a:latin typeface="Cambria" panose="02040503050406030204" pitchFamily="18" charset="0"/>
                <a:ea typeface="Cambria" panose="02040503050406030204" pitchFamily="18" charset="0"/>
                <a:cs typeface="Calibri" panose="020F0502020204030204" pitchFamily="34" charset="0"/>
              </a:rPr>
              <a:t>1</a:t>
            </a:r>
            <a:r>
              <a:rPr lang="en-US" sz="1600" baseline="30000" dirty="0">
                <a:latin typeface="Cambria" panose="02040503050406030204" pitchFamily="18" charset="0"/>
                <a:ea typeface="Cambria" panose="02040503050406030204" pitchFamily="18" charset="0"/>
                <a:cs typeface="Calibri" panose="020F0502020204030204" pitchFamily="34" charset="0"/>
              </a:rPr>
              <a:t>2</a:t>
            </a:r>
            <a:r>
              <a:rPr lang="en-US" sz="1600" dirty="0">
                <a:latin typeface="Cambria" panose="02040503050406030204" pitchFamily="18" charset="0"/>
                <a:ea typeface="Cambria" panose="02040503050406030204" pitchFamily="18" charset="0"/>
                <a:cs typeface="Calibri" panose="020F0502020204030204" pitchFamily="34" charset="0"/>
              </a:rPr>
              <a:t> +E</a:t>
            </a:r>
            <a:r>
              <a:rPr lang="en-US" sz="1600" baseline="-25000" dirty="0">
                <a:latin typeface="Cambria" panose="02040503050406030204" pitchFamily="18" charset="0"/>
                <a:ea typeface="Cambria" panose="02040503050406030204" pitchFamily="18" charset="0"/>
                <a:cs typeface="Calibri" panose="020F0502020204030204" pitchFamily="34" charset="0"/>
              </a:rPr>
              <a:t>2</a:t>
            </a:r>
            <a:r>
              <a:rPr lang="en-US" sz="1600" baseline="30000" dirty="0">
                <a:latin typeface="Cambria" panose="02040503050406030204" pitchFamily="18" charset="0"/>
                <a:ea typeface="Cambria" panose="02040503050406030204" pitchFamily="18" charset="0"/>
                <a:cs typeface="Calibri" panose="020F0502020204030204" pitchFamily="34" charset="0"/>
              </a:rPr>
              <a:t>2</a:t>
            </a:r>
          </a:p>
          <a:p>
            <a:pPr>
              <a:lnSpc>
                <a:spcPct val="107000"/>
              </a:lnSpc>
              <a:spcAft>
                <a:spcPts val="800"/>
              </a:spcAft>
              <a:buClr>
                <a:srgbClr val="0000FF"/>
              </a:buClr>
            </a:pPr>
            <a:endParaRPr lang="it-IT" sz="1600" baseline="300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The Stokes parameters </a:t>
            </a:r>
            <a:r>
              <a:rPr lang="en-US" sz="1600" i="1" dirty="0">
                <a:latin typeface="Cambria" panose="02040503050406030204" pitchFamily="18" charset="0"/>
                <a:ea typeface="Cambria" panose="02040503050406030204" pitchFamily="18" charset="0"/>
                <a:cs typeface="Calibri" panose="020F0502020204030204" pitchFamily="34" charset="0"/>
              </a:rPr>
              <a:t>I</a:t>
            </a:r>
            <a:r>
              <a:rPr lang="en-US" sz="1600" dirty="0">
                <a:latin typeface="Cambria" panose="02040503050406030204" pitchFamily="18" charset="0"/>
                <a:ea typeface="Cambria" panose="02040503050406030204" pitchFamily="18" charset="0"/>
                <a:cs typeface="Calibri" panose="020F0502020204030204" pitchFamily="34" charset="0"/>
              </a:rPr>
              <a:t>, </a:t>
            </a:r>
            <a:r>
              <a:rPr lang="en-US" sz="1600" i="1" dirty="0">
                <a:latin typeface="Cambria" panose="02040503050406030204" pitchFamily="18" charset="0"/>
                <a:ea typeface="Cambria" panose="02040503050406030204" pitchFamily="18" charset="0"/>
                <a:cs typeface="Calibri" panose="020F0502020204030204" pitchFamily="34" charset="0"/>
              </a:rPr>
              <a:t>Q</a:t>
            </a:r>
            <a:r>
              <a:rPr lang="en-US" sz="1600" dirty="0">
                <a:latin typeface="Cambria" panose="02040503050406030204" pitchFamily="18" charset="0"/>
                <a:ea typeface="Cambria" panose="02040503050406030204" pitchFamily="18" charset="0"/>
                <a:cs typeface="Calibri" panose="020F0502020204030204" pitchFamily="34" charset="0"/>
              </a:rPr>
              <a:t>, </a:t>
            </a:r>
            <a:r>
              <a:rPr lang="en-US" sz="1600" i="1" dirty="0">
                <a:latin typeface="Cambria" panose="02040503050406030204" pitchFamily="18" charset="0"/>
                <a:ea typeface="Cambria" panose="02040503050406030204" pitchFamily="18" charset="0"/>
                <a:cs typeface="Calibri" panose="020F0502020204030204" pitchFamily="34" charset="0"/>
              </a:rPr>
              <a:t>U</a:t>
            </a:r>
            <a:r>
              <a:rPr lang="en-US" sz="1600" dirty="0">
                <a:latin typeface="Cambria" panose="02040503050406030204" pitchFamily="18" charset="0"/>
                <a:ea typeface="Cambria" panose="02040503050406030204" pitchFamily="18" charset="0"/>
                <a:cs typeface="Calibri" panose="020F0502020204030204" pitchFamily="34" charset="0"/>
              </a:rPr>
              <a:t>, and </a:t>
            </a:r>
            <a:r>
              <a:rPr lang="en-US" sz="1600" i="1" dirty="0">
                <a:latin typeface="Cambria" panose="02040503050406030204" pitchFamily="18" charset="0"/>
                <a:ea typeface="Cambria" panose="02040503050406030204" pitchFamily="18" charset="0"/>
                <a:cs typeface="Calibri" panose="020F0502020204030204" pitchFamily="34" charset="0"/>
              </a:rPr>
              <a:t>V</a:t>
            </a:r>
            <a:r>
              <a:rPr lang="en-US" sz="1600" dirty="0">
                <a:latin typeface="Cambria" panose="02040503050406030204" pitchFamily="18" charset="0"/>
                <a:ea typeface="Cambria" panose="02040503050406030204" pitchFamily="18" charset="0"/>
                <a:cs typeface="Calibri" panose="020F0502020204030204" pitchFamily="34" charset="0"/>
              </a:rPr>
              <a:t> are four quantities that fully describe the polarization state of monochromatic light, conveying information respectively about the amount of polarized and unpolarized light, the intensity and direction of the linear and of the circular polarization.</a:t>
            </a:r>
          </a:p>
          <a:p>
            <a:pPr>
              <a:lnSpc>
                <a:spcPct val="107000"/>
              </a:lnSpc>
              <a:spcAft>
                <a:spcPts val="800"/>
              </a:spcAft>
              <a:buClr>
                <a:srgbClr val="0000FF"/>
              </a:buClr>
            </a:pPr>
            <a:r>
              <a:rPr lang="en-US" sz="1600" dirty="0">
                <a:latin typeface="Cambria" panose="02040503050406030204" pitchFamily="18" charset="0"/>
                <a:ea typeface="Cambria" panose="02040503050406030204" pitchFamily="18" charset="0"/>
                <a:cs typeface="Calibri" panose="020F0502020204030204" pitchFamily="34" charset="0"/>
              </a:rPr>
              <a:t>      Only three among these parameters are independent, since I² = Q² + U² + V².</a:t>
            </a:r>
          </a:p>
          <a:p>
            <a:pPr>
              <a:lnSpc>
                <a:spcPct val="107000"/>
              </a:lnSpc>
              <a:spcAft>
                <a:spcPts val="800"/>
              </a:spcAft>
              <a:buClr>
                <a:srgbClr val="0000FF"/>
              </a:buClr>
            </a:pPr>
            <a:endParaRPr lang="en-US" sz="1600" dirty="0">
              <a:latin typeface="Cambria" panose="02040503050406030204" pitchFamily="18" charset="0"/>
              <a:ea typeface="Cambria" panose="02040503050406030204" pitchFamily="18" charset="0"/>
              <a:cs typeface="Calibri" panose="020F0502020204030204" pitchFamily="34"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The Stokes parameters can be regarded as the Cartesian coordinates of the points on the </a:t>
            </a:r>
            <a:r>
              <a:rPr lang="en-US" sz="1600" dirty="0" err="1">
                <a:latin typeface="Cambria" panose="02040503050406030204" pitchFamily="18" charset="0"/>
                <a:ea typeface="Cambria" panose="02040503050406030204" pitchFamily="18" charset="0"/>
                <a:cs typeface="Calibri" panose="020F0502020204030204" pitchFamily="34" charset="0"/>
              </a:rPr>
              <a:t>Poincaré</a:t>
            </a:r>
            <a:r>
              <a:rPr lang="en-US" sz="1600" dirty="0">
                <a:latin typeface="Cambria" panose="02040503050406030204" pitchFamily="18" charset="0"/>
                <a:ea typeface="Cambria" panose="02040503050406030204" pitchFamily="18" charset="0"/>
                <a:cs typeface="Calibri" panose="020F0502020204030204" pitchFamily="34" charset="0"/>
              </a:rPr>
              <a:t> sphere, a polar (</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ψ</a:t>
            </a:r>
            <a:r>
              <a:rPr lang="en-US" sz="1600" dirty="0">
                <a:latin typeface="Cambria" panose="02040503050406030204" pitchFamily="18" charset="0"/>
                <a:ea typeface="Cambria" panose="02040503050406030204" pitchFamily="18" charset="0"/>
                <a:cs typeface="Calibri" panose="020F0502020204030204" pitchFamily="34" charset="0"/>
              </a:rPr>
              <a:t>,</a:t>
            </a:r>
            <a:r>
              <a:rPr lang="el-GR" sz="1600" dirty="0">
                <a:latin typeface="Cambria" panose="02040503050406030204" pitchFamily="18" charset="0"/>
                <a:ea typeface="Cambria" panose="02040503050406030204" pitchFamily="18" charset="0"/>
                <a:cs typeface="Calibri" panose="020F0502020204030204" pitchFamily="34" charset="0"/>
              </a:rPr>
              <a:t>χ</a:t>
            </a:r>
            <a:r>
              <a:rPr lang="en-US" sz="1600" dirty="0">
                <a:latin typeface="Cambria" panose="02040503050406030204" pitchFamily="18" charset="0"/>
                <a:ea typeface="Cambria" panose="02040503050406030204" pitchFamily="18" charset="0"/>
                <a:cs typeface="Calibri" panose="020F0502020204030204" pitchFamily="34" charset="0"/>
              </a:rPr>
              <a:t>) </a:t>
            </a: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representation allowing an easier visualization of the polarization modes of a vector wave.</a:t>
            </a: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4CC48D-5D8D-4424-BCA3-8EFD82FD1C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468" y="3645543"/>
            <a:ext cx="2105291" cy="2860462"/>
          </a:xfrm>
          <a:prstGeom prst="rect">
            <a:avLst/>
          </a:prstGeom>
          <a:noFill/>
          <a:ln>
            <a:noFill/>
          </a:ln>
        </p:spPr>
      </p:pic>
      <p:pic>
        <p:nvPicPr>
          <p:cNvPr id="4" name="Picture 3">
            <a:extLst>
              <a:ext uri="{FF2B5EF4-FFF2-40B4-BE49-F238E27FC236}">
                <a16:creationId xmlns:a16="http://schemas.microsoft.com/office/drawing/2014/main" id="{7C438437-3794-4D60-8629-02539BBB53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3759" y="3810007"/>
            <a:ext cx="2770362" cy="2498514"/>
          </a:xfrm>
          <a:prstGeom prst="rect">
            <a:avLst/>
          </a:prstGeom>
          <a:noFill/>
          <a:ln>
            <a:noFill/>
          </a:ln>
        </p:spPr>
      </p:pic>
      <p:sp>
        <p:nvSpPr>
          <p:cNvPr id="5" name="Rectangle 4">
            <a:extLst>
              <a:ext uri="{FF2B5EF4-FFF2-40B4-BE49-F238E27FC236}">
                <a16:creationId xmlns:a16="http://schemas.microsoft.com/office/drawing/2014/main" id="{1D4D1681-CA18-44E8-9A50-957F4CCEEB95}"/>
              </a:ext>
            </a:extLst>
          </p:cNvPr>
          <p:cNvSpPr/>
          <p:nvPr/>
        </p:nvSpPr>
        <p:spPr>
          <a:xfrm>
            <a:off x="5943675" y="3482701"/>
            <a:ext cx="6313087" cy="1493101"/>
          </a:xfrm>
          <a:prstGeom prst="rect">
            <a:avLst/>
          </a:prstGeom>
        </p:spPr>
        <p:txBody>
          <a:bodyPr wrap="square">
            <a:spAutoFit/>
          </a:bodyPr>
          <a:lstStyle/>
          <a:p>
            <a:pPr marL="285750" indent="-285750">
              <a:lnSpc>
                <a:spcPct val="107000"/>
              </a:lnSpc>
              <a:spcAft>
                <a:spcPts val="800"/>
              </a:spcAft>
              <a:buClr>
                <a:srgbClr val="3333FF"/>
              </a:buClr>
              <a:buFont typeface="Wingdings" panose="05000000000000000000" pitchFamily="2" charset="2"/>
              <a:buChar char="q"/>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It can be shown that:                      or a circularly pol. wave</a:t>
            </a: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I = E</a:t>
            </a:r>
            <a:r>
              <a:rPr lang="en-US" sz="1600" baseline="-25000" dirty="0">
                <a:latin typeface="Cambria" panose="02040503050406030204" pitchFamily="18" charset="0"/>
                <a:ea typeface="Cambria" panose="02040503050406030204" pitchFamily="18" charset="0"/>
                <a:cs typeface="Calibri" panose="020F0502020204030204" pitchFamily="34" charset="0"/>
              </a:rPr>
              <a:t>1</a:t>
            </a:r>
            <a:r>
              <a:rPr lang="en-US" sz="1600" dirty="0">
                <a:latin typeface="Cambria" panose="02040503050406030204" pitchFamily="18" charset="0"/>
                <a:ea typeface="Cambria" panose="02040503050406030204" pitchFamily="18" charset="0"/>
                <a:cs typeface="Calibri" panose="020F0502020204030204" pitchFamily="34" charset="0"/>
              </a:rPr>
              <a:t>²</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 E</a:t>
            </a:r>
            <a:r>
              <a:rPr lang="en-US" sz="1600" baseline="-25000" dirty="0">
                <a:latin typeface="Cambria" panose="02040503050406030204" pitchFamily="18" charset="0"/>
                <a:ea typeface="Cambria" panose="02040503050406030204" pitchFamily="18" charset="0"/>
                <a:cs typeface="Calibri" panose="020F0502020204030204" pitchFamily="34" charset="0"/>
              </a:rPr>
              <a:t>2</a:t>
            </a:r>
            <a:r>
              <a:rPr lang="en-US" sz="1600" dirty="0">
                <a:latin typeface="Cambria" panose="02040503050406030204" pitchFamily="18" charset="0"/>
                <a:ea typeface="Cambria" panose="02040503050406030204" pitchFamily="18" charset="0"/>
                <a:cs typeface="Calibri" panose="020F0502020204030204" pitchFamily="34" charset="0"/>
              </a:rPr>
              <a:t>²  </a:t>
            </a:r>
            <a:b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Q = E</a:t>
            </a:r>
            <a:r>
              <a:rPr lang="en-US" sz="1600" baseline="-25000" dirty="0">
                <a:latin typeface="Cambria" panose="02040503050406030204" pitchFamily="18" charset="0"/>
                <a:ea typeface="Cambria" panose="02040503050406030204" pitchFamily="18" charset="0"/>
                <a:cs typeface="Calibri" panose="020F0502020204030204" pitchFamily="34" charset="0"/>
              </a:rPr>
              <a:t>1</a:t>
            </a:r>
            <a:r>
              <a:rPr lang="en-US" sz="1600" dirty="0">
                <a:latin typeface="Cambria" panose="02040503050406030204" pitchFamily="18" charset="0"/>
                <a:ea typeface="Cambria" panose="02040503050406030204" pitchFamily="18" charset="0"/>
                <a:cs typeface="Calibri" panose="020F0502020204030204" pitchFamily="34" charset="0"/>
              </a:rPr>
              <a:t>²</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 E</a:t>
            </a:r>
            <a:r>
              <a:rPr lang="en-US" sz="1600" baseline="-25000" dirty="0">
                <a:latin typeface="Cambria" panose="02040503050406030204" pitchFamily="18" charset="0"/>
                <a:ea typeface="Cambria" panose="02040503050406030204" pitchFamily="18" charset="0"/>
                <a:cs typeface="Calibri" panose="020F0502020204030204" pitchFamily="34" charset="0"/>
              </a:rPr>
              <a:t>2</a:t>
            </a:r>
            <a:r>
              <a:rPr lang="en-US" sz="1600" dirty="0">
                <a:latin typeface="Cambria" panose="02040503050406030204" pitchFamily="18" charset="0"/>
                <a:ea typeface="Cambria" panose="02040503050406030204" pitchFamily="18" charset="0"/>
                <a:cs typeface="Calibri" panose="020F0502020204030204" pitchFamily="34" charset="0"/>
              </a:rPr>
              <a:t>²</a:t>
            </a:r>
            <a:b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U = 2 E</a:t>
            </a:r>
            <a:r>
              <a:rPr lang="en-US" sz="1600" baseline="-25000" dirty="0">
                <a:latin typeface="Cambria" panose="02040503050406030204" pitchFamily="18" charset="0"/>
                <a:ea typeface="Cambria" panose="02040503050406030204" pitchFamily="18" charset="0"/>
                <a:cs typeface="Calibri" panose="020F0502020204030204" pitchFamily="34" charset="0"/>
              </a:rPr>
              <a:t>1</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E</a:t>
            </a:r>
            <a:r>
              <a:rPr lang="en-US" sz="1600" baseline="-25000" dirty="0">
                <a:latin typeface="Cambria" panose="02040503050406030204" pitchFamily="18" charset="0"/>
                <a:ea typeface="Cambria" panose="02040503050406030204" pitchFamily="18" charset="0"/>
                <a:cs typeface="Calibri" panose="020F0502020204030204" pitchFamily="34" charset="0"/>
              </a:rPr>
              <a:t>2</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cosδ</a:t>
            </a:r>
            <a:b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V = 2 E</a:t>
            </a:r>
            <a:r>
              <a:rPr lang="en-US" sz="1600" baseline="-25000" dirty="0">
                <a:latin typeface="Cambria" panose="02040503050406030204" pitchFamily="18" charset="0"/>
                <a:ea typeface="Cambria" panose="02040503050406030204" pitchFamily="18" charset="0"/>
                <a:cs typeface="Calibri" panose="020F0502020204030204" pitchFamily="34" charset="0"/>
              </a:rPr>
              <a:t>1</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E</a:t>
            </a:r>
            <a:r>
              <a:rPr lang="en-US" sz="1600" baseline="-25000" dirty="0">
                <a:latin typeface="Cambria" panose="02040503050406030204" pitchFamily="18" charset="0"/>
                <a:ea typeface="Cambria" panose="02040503050406030204" pitchFamily="18" charset="0"/>
                <a:cs typeface="Calibri" panose="020F0502020204030204" pitchFamily="34" charset="0"/>
              </a:rPr>
              <a:t>2</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 sinδ</a:t>
            </a: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EE442CD-53D6-4039-801F-E7A8DB7DF952}"/>
              </a:ext>
            </a:extLst>
          </p:cNvPr>
          <p:cNvSpPr/>
          <p:nvPr/>
        </p:nvSpPr>
        <p:spPr>
          <a:xfrm>
            <a:off x="8685997" y="3766985"/>
            <a:ext cx="6378429" cy="3185424"/>
          </a:xfrm>
          <a:prstGeom prst="rect">
            <a:avLst/>
          </a:prstGeom>
        </p:spPr>
        <p:txBody>
          <a:bodyPr wrap="square">
            <a:spAutoFit/>
          </a:bodyPr>
          <a:lstStyle/>
          <a:p>
            <a:pPr>
              <a:lnSpc>
                <a:spcPct val="107000"/>
              </a:lnSpc>
              <a:spcAft>
                <a:spcPts val="800"/>
              </a:spcAft>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I = S</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Q = 0</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U = 0</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V = ±S</a:t>
            </a:r>
            <a:br>
              <a:rPr lang="en-US" dirty="0">
                <a:solidFill>
                  <a:srgbClr val="131313"/>
                </a:solidFill>
                <a:latin typeface="Calibri" panose="020F0502020204030204" pitchFamily="34" charset="0"/>
                <a:ea typeface="Calibri" panose="020F0502020204030204" pitchFamily="34" charset="0"/>
                <a:cs typeface="Calibri" panose="020F0502020204030204" pitchFamily="34" charset="0"/>
              </a:rPr>
            </a:br>
            <a:endParaRPr lang="en-US" dirty="0">
              <a:solidFill>
                <a:srgbClr val="131313"/>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Clr>
                <a:srgbClr val="0000FF"/>
              </a:buClr>
              <a:buFont typeface="Wingdings" panose="05000000000000000000" pitchFamily="2" charset="2"/>
              <a:buChar char="q"/>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For a linearly pol. wave</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I = S,</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Q = I cos2</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ψ </a:t>
            </a: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U = I sin2</a:t>
            </a:r>
            <a:r>
              <a:rPr lang="it-IT" sz="1600" dirty="0">
                <a:solidFill>
                  <a:srgbClr val="131313"/>
                </a:solidFill>
                <a:latin typeface="Cambria" panose="02040503050406030204" pitchFamily="18" charset="0"/>
                <a:ea typeface="Cambria" panose="02040503050406030204" pitchFamily="18" charset="0"/>
                <a:cs typeface="Calibri" panose="020F0502020204030204" pitchFamily="34" charset="0"/>
              </a:rPr>
              <a:t>ψ </a:t>
            </a: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a:t>
            </a:r>
            <a:b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b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V = 0</a:t>
            </a:r>
            <a:endParaRPr lang="it-IT" sz="1600" dirty="0">
              <a:latin typeface="Cambria" panose="02040503050406030204" pitchFamily="18" charset="0"/>
              <a:ea typeface="Cambria" panose="02040503050406030204" pitchFamily="18" charset="0"/>
              <a:cs typeface="Calibri" panose="020F0502020204030204" pitchFamily="34" charset="0"/>
            </a:endParaRPr>
          </a:p>
          <a:p>
            <a:pPr>
              <a:lnSpc>
                <a:spcPct val="107000"/>
              </a:lnSpc>
              <a:spcAft>
                <a:spcPts val="800"/>
              </a:spcAft>
            </a:pPr>
            <a:endParaRPr lang="it-IT"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Left Brace 6">
            <a:extLst>
              <a:ext uri="{FF2B5EF4-FFF2-40B4-BE49-F238E27FC236}">
                <a16:creationId xmlns:a16="http://schemas.microsoft.com/office/drawing/2014/main" id="{4BEF0EC9-125C-454D-954E-F6F7D9A89359}"/>
              </a:ext>
            </a:extLst>
          </p:cNvPr>
          <p:cNvSpPr/>
          <p:nvPr/>
        </p:nvSpPr>
        <p:spPr>
          <a:xfrm>
            <a:off x="8495114" y="3958873"/>
            <a:ext cx="381766" cy="84658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9" name="Left Brace 8">
            <a:extLst>
              <a:ext uri="{FF2B5EF4-FFF2-40B4-BE49-F238E27FC236}">
                <a16:creationId xmlns:a16="http://schemas.microsoft.com/office/drawing/2014/main" id="{2B6FF72E-C484-4CB0-8976-394A4FDB4334}"/>
              </a:ext>
            </a:extLst>
          </p:cNvPr>
          <p:cNvSpPr/>
          <p:nvPr/>
        </p:nvSpPr>
        <p:spPr>
          <a:xfrm>
            <a:off x="8613300" y="5629013"/>
            <a:ext cx="340556" cy="87699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Left Brace 9">
            <a:extLst>
              <a:ext uri="{FF2B5EF4-FFF2-40B4-BE49-F238E27FC236}">
                <a16:creationId xmlns:a16="http://schemas.microsoft.com/office/drawing/2014/main" id="{BDE04A69-224E-48E1-981B-580AE8BD5673}"/>
              </a:ext>
            </a:extLst>
          </p:cNvPr>
          <p:cNvSpPr/>
          <p:nvPr/>
        </p:nvSpPr>
        <p:spPr>
          <a:xfrm>
            <a:off x="5714234" y="3958873"/>
            <a:ext cx="381766" cy="84658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4" name="Footer Placeholder 13">
            <a:extLst>
              <a:ext uri="{FF2B5EF4-FFF2-40B4-BE49-F238E27FC236}">
                <a16:creationId xmlns:a16="http://schemas.microsoft.com/office/drawing/2014/main" id="{4DA97756-DC7C-45E3-A044-999C2122803F}"/>
              </a:ext>
            </a:extLst>
          </p:cNvPr>
          <p:cNvSpPr>
            <a:spLocks noGrp="1"/>
          </p:cNvSpPr>
          <p:nvPr>
            <p:ph type="ftr" sz="quarter" idx="11"/>
          </p:nvPr>
        </p:nvSpPr>
        <p:spPr>
          <a:xfrm>
            <a:off x="9478805" y="6140880"/>
            <a:ext cx="4114800" cy="365125"/>
          </a:xfrm>
        </p:spPr>
        <p:txBody>
          <a:bodyPr/>
          <a:lstStyle/>
          <a:p>
            <a:r>
              <a:rPr lang="it-IT" sz="1600" dirty="0"/>
              <a:t>3</a:t>
            </a:r>
          </a:p>
        </p:txBody>
      </p:sp>
      <p:sp>
        <p:nvSpPr>
          <p:cNvPr id="8" name="TextBox 7">
            <a:extLst>
              <a:ext uri="{FF2B5EF4-FFF2-40B4-BE49-F238E27FC236}">
                <a16:creationId xmlns:a16="http://schemas.microsoft.com/office/drawing/2014/main" id="{701FE46A-3E24-4A43-9686-542CA6E1262B}"/>
              </a:ext>
            </a:extLst>
          </p:cNvPr>
          <p:cNvSpPr txBox="1"/>
          <p:nvPr/>
        </p:nvSpPr>
        <p:spPr>
          <a:xfrm>
            <a:off x="8613300" y="3482701"/>
            <a:ext cx="865505" cy="615553"/>
          </a:xfrm>
          <a:prstGeom prst="rect">
            <a:avLst/>
          </a:prstGeom>
          <a:noFill/>
        </p:spPr>
        <p:txBody>
          <a:bodyPr wrap="square" rtlCol="0">
            <a:spAutoFit/>
          </a:bodyPr>
          <a:lstStyle/>
          <a:p>
            <a:pPr marL="285750" indent="-285750">
              <a:buClr>
                <a:srgbClr val="3333FF"/>
              </a:buClr>
              <a:buFont typeface="Wingdings" panose="05000000000000000000" pitchFamily="2" charset="2"/>
              <a:buChar char="q"/>
            </a:pPr>
            <a:r>
              <a:rPr lang="it-IT" sz="1600" dirty="0">
                <a:latin typeface="Cambria" panose="02040503050406030204" pitchFamily="18" charset="0"/>
                <a:ea typeface="Cambria" panose="02040503050406030204" pitchFamily="18" charset="0"/>
              </a:rPr>
              <a:t>F     </a:t>
            </a:r>
          </a:p>
          <a:p>
            <a:pPr marL="285750" indent="-285750">
              <a:buClr>
                <a:srgbClr val="3333FF"/>
              </a:buClr>
              <a:buFont typeface="Wingdings" panose="05000000000000000000" pitchFamily="2" charset="2"/>
              <a:buChar char="q"/>
            </a:pPr>
            <a:endParaRPr lang="it-IT" dirty="0"/>
          </a:p>
        </p:txBody>
      </p:sp>
    </p:spTree>
    <p:extLst>
      <p:ext uri="{BB962C8B-B14F-4D97-AF65-F5344CB8AC3E}">
        <p14:creationId xmlns:p14="http://schemas.microsoft.com/office/powerpoint/2010/main" val="176667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8A2B8BA-BEDA-44D1-A807-1EB2BBC7D5D7}"/>
                  </a:ext>
                </a:extLst>
              </p:cNvPr>
              <p:cNvSpPr/>
              <p:nvPr/>
            </p:nvSpPr>
            <p:spPr>
              <a:xfrm>
                <a:off x="287273" y="1845050"/>
                <a:ext cx="11557982" cy="4658648"/>
              </a:xfrm>
              <a:prstGeom prst="rect">
                <a:avLst/>
              </a:prstGeom>
            </p:spPr>
            <p:txBody>
              <a:bodyPr wrap="square">
                <a:spAutoFit/>
              </a:bodyPr>
              <a:lstStyle/>
              <a:p>
                <a:pPr marL="285750" indent="-285750">
                  <a:lnSpc>
                    <a:spcPct val="107000"/>
                  </a:lnSpc>
                  <a:spcAft>
                    <a:spcPts val="800"/>
                  </a:spcAft>
                  <a:buClr>
                    <a:srgbClr val="0000FF"/>
                  </a:buClr>
                  <a:buFont typeface="Wingdings" panose="05000000000000000000" pitchFamily="2" charset="2"/>
                  <a:buChar char="q"/>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So far it has been assumed that the light is strictly monochromatic and fully polarized (since the antenna of the interferometer is sensible to one mode of polarization); in real cases, the radiation is quasi-monochromatic (the frequency range belongs to a small but finite bandwidth) and unpolarized or partially polarized.</a:t>
                </a:r>
              </a:p>
              <a:p>
                <a:pPr marL="285750" indent="-285750">
                  <a:lnSpc>
                    <a:spcPct val="107000"/>
                  </a:lnSpc>
                  <a:spcAft>
                    <a:spcPts val="800"/>
                  </a:spcAft>
                  <a:buClr>
                    <a:srgbClr val="0000FF"/>
                  </a:buClr>
                  <a:buFont typeface="Wingdings" panose="05000000000000000000" pitchFamily="2" charset="2"/>
                  <a:buChar char="q"/>
                </a:pPr>
                <a:endParaRPr lang="it-IT" sz="1600" dirty="0">
                  <a:solidFill>
                    <a:srgbClr val="131313"/>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Indeed the radiation from incoherent astronomical sources is a superposition of waves and is only partially polarized.</a:t>
                </a:r>
                <a:endParaRPr lang="it-IT" sz="16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Clr>
                    <a:srgbClr val="0000FF"/>
                  </a:buClr>
                </a:pPr>
                <a:r>
                  <a:rPr lang="en-US" sz="1600" dirty="0">
                    <a:solidFill>
                      <a:srgbClr val="131313"/>
                    </a:solidFill>
                    <a:latin typeface="Cambria" panose="02040503050406030204" pitchFamily="18" charset="0"/>
                    <a:ea typeface="Cambria" panose="02040503050406030204" pitchFamily="18" charset="0"/>
                    <a:cs typeface="Calibri" panose="020F0502020204030204" pitchFamily="34" charset="0"/>
                  </a:rPr>
                  <a:t>      It will be therefore necessary to compute the degree of polarization of the light, defined as:</a:t>
                </a:r>
                <a:r>
                  <a:rPr lang="it-IT" sz="1600"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r>
                      <a:rPr lang="en-US" sz="1600" i="1">
                        <a:solidFill>
                          <a:srgbClr val="131313"/>
                        </a:solidFill>
                        <a:latin typeface="Cambria Math" panose="02040503050406030204" pitchFamily="18" charset="0"/>
                        <a:ea typeface="Calibri" panose="020F0502020204030204" pitchFamily="34" charset="0"/>
                        <a:cs typeface="Calibri" panose="020F0502020204030204" pitchFamily="34" charset="0"/>
                      </a:rPr>
                      <m:t>𝑝</m:t>
                    </m:r>
                    <m: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m:t>
                    </m:r>
                    <m:f>
                      <m:fPr>
                        <m:ctrlPr>
                          <a:rPr lang="it-IT" sz="1600" i="1">
                            <a:solidFill>
                              <a:srgbClr val="131313"/>
                            </a:solidFill>
                            <a:latin typeface="Cambria Math" panose="02040503050406030204" pitchFamily="18" charset="0"/>
                            <a:ea typeface="Calibri" panose="020F0502020204030204" pitchFamily="34" charset="0"/>
                            <a:cs typeface="Calibri" panose="020F0502020204030204" pitchFamily="34" charset="0"/>
                          </a:rPr>
                        </m:ctrlPr>
                      </m:fPr>
                      <m:num>
                        <m:rad>
                          <m:radPr>
                            <m:degHide m:val="on"/>
                            <m:ctrlPr>
                              <a:rPr lang="it-IT" sz="1600" i="1">
                                <a:solidFill>
                                  <a:srgbClr val="131313"/>
                                </a:solidFill>
                                <a:latin typeface="Cambria Math" panose="02040503050406030204" pitchFamily="18" charset="0"/>
                                <a:ea typeface="Calibri" panose="020F0502020204030204" pitchFamily="34" charset="0"/>
                                <a:cs typeface="Calibri" panose="020F0502020204030204" pitchFamily="34" charset="0"/>
                              </a:rPr>
                            </m:ctrlPr>
                          </m:radPr>
                          <m:deg/>
                          <m:e>
                            <m:r>
                              <m:rPr>
                                <m:sty m:val="p"/>
                              </m:rP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U</m:t>
                            </m:r>
                            <m:r>
                              <a:rPr lang="en-US" sz="1600">
                                <a:solidFill>
                                  <a:srgbClr val="131313"/>
                                </a:solidFill>
                                <a:latin typeface="Cambria Math" panose="02040503050406030204" pitchFamily="18" charset="0"/>
                                <a:ea typeface="Calibri" panose="020F0502020204030204" pitchFamily="34" charset="0"/>
                                <a:cs typeface="Calibri" panose="020F0502020204030204" pitchFamily="34" charset="0"/>
                              </a:rPr>
                              <m:t>²</m:t>
                            </m:r>
                            <m: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m:t>
                            </m:r>
                            <m:r>
                              <m:rPr>
                                <m:sty m:val="p"/>
                              </m:rP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Q</m:t>
                            </m:r>
                            <m:r>
                              <a:rPr lang="en-US" sz="1600">
                                <a:solidFill>
                                  <a:srgbClr val="131313"/>
                                </a:solidFill>
                                <a:latin typeface="Cambria Math" panose="02040503050406030204" pitchFamily="18" charset="0"/>
                                <a:ea typeface="Calibri" panose="020F0502020204030204" pitchFamily="34" charset="0"/>
                                <a:cs typeface="Calibri" panose="020F0502020204030204" pitchFamily="34" charset="0"/>
                              </a:rPr>
                              <m:t>²</m:t>
                            </m:r>
                            <m: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m:t>
                            </m:r>
                            <m:r>
                              <m:rPr>
                                <m:sty m:val="p"/>
                              </m:rP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V</m:t>
                            </m:r>
                            <m:r>
                              <a:rPr lang="en-US" sz="1600">
                                <a:solidFill>
                                  <a:srgbClr val="131313"/>
                                </a:solidFill>
                                <a:latin typeface="Cambria Math" panose="02040503050406030204" pitchFamily="18" charset="0"/>
                                <a:ea typeface="Calibri" panose="020F0502020204030204" pitchFamily="34" charset="0"/>
                                <a:cs typeface="Calibri" panose="020F0502020204030204" pitchFamily="34" charset="0"/>
                              </a:rPr>
                              <m:t>²</m:t>
                            </m:r>
                          </m:e>
                        </m:rad>
                      </m:num>
                      <m:den>
                        <m:r>
                          <m:rPr>
                            <m:sty m:val="p"/>
                          </m:rPr>
                          <a:rPr lang="en-US" sz="1600">
                            <a:solidFill>
                              <a:srgbClr val="131313"/>
                            </a:solidFill>
                            <a:latin typeface="Cambria Math" panose="02040503050406030204" pitchFamily="18" charset="0"/>
                            <a:ea typeface="Calibri" panose="020F0502020204030204" pitchFamily="34" charset="0"/>
                            <a:cs typeface="Cambria Math" panose="02040503050406030204" pitchFamily="18" charset="0"/>
                          </a:rPr>
                          <m:t>I</m:t>
                        </m:r>
                      </m:den>
                    </m:f>
                    <m:r>
                      <a:rPr lang="en-US" sz="1600" i="1">
                        <a:solidFill>
                          <a:srgbClr val="131313"/>
                        </a:solidFill>
                        <a:latin typeface="Cambria Math" panose="02040503050406030204" pitchFamily="18" charset="0"/>
                        <a:ea typeface="Calibri" panose="020F0502020204030204" pitchFamily="34" charset="0"/>
                        <a:cs typeface="Calibri" panose="020F0502020204030204" pitchFamily="34" charset="0"/>
                      </a:rPr>
                      <m:t> </m:t>
                    </m:r>
                  </m:oMath>
                </a14:m>
                <a:endParaRPr lang="it-IT" sz="16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Clr>
                    <a:srgbClr val="0000FF"/>
                  </a:buClr>
                </a:pPr>
                <a:endParaRPr lang="it-IT" sz="16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To determine the degree of correlation between the components of the electric field of quasi monochromatic light and to study its partial polarization for interferometry applications, a Covariance matrix and a Coherence matrix will be defined. The latter is also called Correlation or Polarization matrix.</a:t>
                </a:r>
              </a:p>
              <a:p>
                <a:pPr marL="285750" indent="-285750">
                  <a:lnSpc>
                    <a:spcPct val="107000"/>
                  </a:lnSpc>
                  <a:spcAft>
                    <a:spcPts val="800"/>
                  </a:spcAft>
                  <a:buClr>
                    <a:srgbClr val="0000FF"/>
                  </a:buClr>
                  <a:buFont typeface="Wingdings" panose="05000000000000000000" pitchFamily="2" charset="2"/>
                  <a:buChar char="q"/>
                </a:pPr>
                <a:endParaRPr lang="it-IT" sz="16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Clr>
                    <a:srgbClr val="0000FF"/>
                  </a:buClr>
                  <a:buFont typeface="Wingdings" panose="05000000000000000000" pitchFamily="2" charset="2"/>
                  <a:buChar char="q"/>
                </a:pPr>
                <a:r>
                  <a:rPr lang="en-US" sz="1600" dirty="0">
                    <a:latin typeface="Cambria" panose="02040503050406030204" pitchFamily="18" charset="0"/>
                    <a:ea typeface="Cambria" panose="02040503050406030204" pitchFamily="18" charset="0"/>
                    <a:cs typeface="Calibri" panose="020F0502020204030204" pitchFamily="34" charset="0"/>
                  </a:rPr>
                  <a:t>In particular for an interferometer baseline the coherence matrix is related to the Fourier Transform of the brightness matrix, whose elements are linear combinations of the Stokes parameters. Equivalently, the Van </a:t>
                </a:r>
                <a:r>
                  <a:rPr lang="en-US" sz="1600" dirty="0" err="1">
                    <a:latin typeface="Cambria" panose="02040503050406030204" pitchFamily="18" charset="0"/>
                    <a:ea typeface="Cambria" panose="02040503050406030204" pitchFamily="18" charset="0"/>
                    <a:cs typeface="Calibri" panose="020F0502020204030204" pitchFamily="34" charset="0"/>
                  </a:rPr>
                  <a:t>Cittert</a:t>
                </a:r>
                <a:r>
                  <a:rPr lang="en-US" sz="1600" dirty="0">
                    <a:latin typeface="Cambria" panose="02040503050406030204" pitchFamily="18" charset="0"/>
                    <a:ea typeface="Cambria" panose="02040503050406030204" pitchFamily="18" charset="0"/>
                    <a:cs typeface="Calibri" panose="020F0502020204030204" pitchFamily="34" charset="0"/>
                  </a:rPr>
                  <a:t> – </a:t>
                </a:r>
                <a:r>
                  <a:rPr lang="en-US" sz="1600" dirty="0" err="1">
                    <a:latin typeface="Cambria" panose="02040503050406030204" pitchFamily="18" charset="0"/>
                    <a:ea typeface="Cambria" panose="02040503050406030204" pitchFamily="18" charset="0"/>
                    <a:cs typeface="Calibri" panose="020F0502020204030204" pitchFamily="34" charset="0"/>
                  </a:rPr>
                  <a:t>Zernicke</a:t>
                </a:r>
                <a:r>
                  <a:rPr lang="en-US" sz="1600" dirty="0">
                    <a:latin typeface="Cambria" panose="02040503050406030204" pitchFamily="18" charset="0"/>
                    <a:ea typeface="Cambria" panose="02040503050406030204" pitchFamily="18" charset="0"/>
                    <a:cs typeface="Calibri" panose="020F0502020204030204" pitchFamily="34" charset="0"/>
                  </a:rPr>
                  <a:t> theorem states that the coherence or visibility function is the FT of the surface brightness distribution of the source in the sky.</a:t>
                </a:r>
                <a:endParaRPr lang="it-IT" sz="16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 name="Rectangle 1">
                <a:extLst>
                  <a:ext uri="{FF2B5EF4-FFF2-40B4-BE49-F238E27FC236}">
                    <a16:creationId xmlns:a16="http://schemas.microsoft.com/office/drawing/2014/main" id="{88A2B8BA-BEDA-44D1-A807-1EB2BBC7D5D7}"/>
                  </a:ext>
                </a:extLst>
              </p:cNvPr>
              <p:cNvSpPr>
                <a:spLocks noRot="1" noChangeAspect="1" noMove="1" noResize="1" noEditPoints="1" noAdjustHandles="1" noChangeArrowheads="1" noChangeShapeType="1" noTextEdit="1"/>
              </p:cNvSpPr>
              <p:nvPr/>
            </p:nvSpPr>
            <p:spPr>
              <a:xfrm>
                <a:off x="287273" y="1845050"/>
                <a:ext cx="11557982" cy="4658648"/>
              </a:xfrm>
              <a:prstGeom prst="rect">
                <a:avLst/>
              </a:prstGeom>
              <a:blipFill>
                <a:blip r:embed="rId2"/>
                <a:stretch>
                  <a:fillRect l="-211" t="-524" r="-475" b="-654"/>
                </a:stretch>
              </a:blipFill>
            </p:spPr>
            <p:txBody>
              <a:bodyPr/>
              <a:lstStyle/>
              <a:p>
                <a:r>
                  <a:rPr lang="it-IT">
                    <a:noFill/>
                  </a:rPr>
                  <a:t> </a:t>
                </a:r>
              </a:p>
            </p:txBody>
          </p:sp>
        </mc:Fallback>
      </mc:AlternateContent>
      <p:sp>
        <p:nvSpPr>
          <p:cNvPr id="3" name="Rectangle 2">
            <a:extLst>
              <a:ext uri="{FF2B5EF4-FFF2-40B4-BE49-F238E27FC236}">
                <a16:creationId xmlns:a16="http://schemas.microsoft.com/office/drawing/2014/main" id="{2161ED85-F1F2-4FEC-9FC2-BB9868CE35B9}"/>
              </a:ext>
            </a:extLst>
          </p:cNvPr>
          <p:cNvSpPr/>
          <p:nvPr/>
        </p:nvSpPr>
        <p:spPr>
          <a:xfrm>
            <a:off x="287273" y="378827"/>
            <a:ext cx="7472544" cy="863570"/>
          </a:xfrm>
          <a:prstGeom prst="rect">
            <a:avLst/>
          </a:prstGeom>
        </p:spPr>
        <p:txBody>
          <a:bodyPr wrap="square">
            <a:spAutoFit/>
          </a:bodyPr>
          <a:lstStyle/>
          <a:p>
            <a:pPr marL="285750" indent="-285750">
              <a:lnSpc>
                <a:spcPct val="107000"/>
              </a:lnSpc>
              <a:spcAft>
                <a:spcPts val="800"/>
              </a:spcAft>
              <a:buClr>
                <a:srgbClr val="0000CC"/>
              </a:buClr>
              <a:buFont typeface="Wingdings" panose="05000000000000000000" pitchFamily="2" charset="2"/>
              <a:buChar char="q"/>
            </a:pPr>
            <a:r>
              <a:rPr lang="en-US" sz="1600" dirty="0">
                <a:solidFill>
                  <a:srgbClr val="000000"/>
                </a:solidFill>
                <a:latin typeface="Cambria" panose="02040503050406030204" pitchFamily="18" charset="0"/>
                <a:ea typeface="Cambria" panose="02040503050406030204" pitchFamily="18" charset="0"/>
                <a:cs typeface="Calibri" panose="020F0502020204030204" pitchFamily="34" charset="0"/>
              </a:rPr>
              <a:t>When a light beam interacts with matter, circularly polarized photons can exert a torque by transferring spin angular momentum to an absorbing particle, setting it in a rotational motion around its own axis (spinning).</a:t>
            </a:r>
            <a:endParaRPr lang="it-IT" sz="16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62F2AA-D732-448F-AC87-B0954B0172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07104" y="239079"/>
            <a:ext cx="2348917" cy="1704418"/>
          </a:xfrm>
          <a:prstGeom prst="rect">
            <a:avLst/>
          </a:prstGeom>
          <a:noFill/>
          <a:ln>
            <a:noFill/>
          </a:ln>
        </p:spPr>
      </p:pic>
      <p:sp>
        <p:nvSpPr>
          <p:cNvPr id="8" name="Footer Placeholder 7">
            <a:extLst>
              <a:ext uri="{FF2B5EF4-FFF2-40B4-BE49-F238E27FC236}">
                <a16:creationId xmlns:a16="http://schemas.microsoft.com/office/drawing/2014/main" id="{7B1772CB-297D-4234-B497-0CB3E758559B}"/>
              </a:ext>
            </a:extLst>
          </p:cNvPr>
          <p:cNvSpPr>
            <a:spLocks noGrp="1"/>
          </p:cNvSpPr>
          <p:nvPr>
            <p:ph type="ftr" sz="quarter" idx="11"/>
          </p:nvPr>
        </p:nvSpPr>
        <p:spPr>
          <a:xfrm>
            <a:off x="9424655" y="6174878"/>
            <a:ext cx="4114800" cy="365125"/>
          </a:xfrm>
        </p:spPr>
        <p:txBody>
          <a:bodyPr/>
          <a:lstStyle/>
          <a:p>
            <a:r>
              <a:rPr lang="it-IT" sz="1600" dirty="0"/>
              <a:t>4</a:t>
            </a:r>
          </a:p>
        </p:txBody>
      </p:sp>
    </p:spTree>
    <p:extLst>
      <p:ext uri="{BB962C8B-B14F-4D97-AF65-F5344CB8AC3E}">
        <p14:creationId xmlns:p14="http://schemas.microsoft.com/office/powerpoint/2010/main" val="147987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0FC268-4B2C-486F-A717-83D8F2B317DB}"/>
              </a:ext>
            </a:extLst>
          </p:cNvPr>
          <p:cNvSpPr txBox="1"/>
          <p:nvPr/>
        </p:nvSpPr>
        <p:spPr>
          <a:xfrm>
            <a:off x="2018271" y="917913"/>
            <a:ext cx="8336692" cy="4801314"/>
          </a:xfrm>
          <a:prstGeom prst="rect">
            <a:avLst/>
          </a:prstGeom>
          <a:noFill/>
        </p:spPr>
        <p:txBody>
          <a:bodyPr wrap="square" rtlCol="0">
            <a:spAutoFit/>
          </a:bodyPr>
          <a:lstStyle/>
          <a:p>
            <a:pPr algn="ctr"/>
            <a:endParaRPr lang="it-IT" dirty="0"/>
          </a:p>
          <a:p>
            <a:pPr algn="ctr"/>
            <a:endParaRPr lang="it-IT" dirty="0"/>
          </a:p>
          <a:p>
            <a:endParaRPr lang="it-IT" dirty="0"/>
          </a:p>
          <a:p>
            <a:pPr marL="285750" indent="-285750">
              <a:buClr>
                <a:srgbClr val="0000FF"/>
              </a:buClr>
              <a:buFont typeface="Wingdings" panose="05000000000000000000" pitchFamily="2" charset="2"/>
              <a:buChar char="Ø"/>
            </a:pPr>
            <a:r>
              <a:rPr lang="it-IT" dirty="0">
                <a:latin typeface="Cambria" panose="02040503050406030204" pitchFamily="18" charset="0"/>
                <a:ea typeface="Cambria" panose="02040503050406030204" pitchFamily="18" charset="0"/>
              </a:rPr>
              <a:t>Wilson, Rohlfs, Huttemeister. </a:t>
            </a:r>
            <a:r>
              <a:rPr lang="it-IT" i="1" dirty="0">
                <a:latin typeface="Cambria" panose="02040503050406030204" pitchFamily="18" charset="0"/>
                <a:ea typeface="Cambria" panose="02040503050406030204" pitchFamily="18" charset="0"/>
              </a:rPr>
              <a:t>Tools of Radio Astronomy, </a:t>
            </a:r>
            <a:r>
              <a:rPr lang="it-IT" dirty="0">
                <a:latin typeface="Cambria" panose="02040503050406030204" pitchFamily="18" charset="0"/>
                <a:ea typeface="Cambria" panose="02040503050406030204" pitchFamily="18" charset="0"/>
              </a:rPr>
              <a:t>Springer</a:t>
            </a:r>
            <a:r>
              <a:rPr lang="it-IT" i="1" dirty="0">
                <a:latin typeface="Cambria" panose="02040503050406030204" pitchFamily="18" charset="0"/>
                <a:ea typeface="Cambria" panose="02040503050406030204" pitchFamily="18" charset="0"/>
              </a:rPr>
              <a:t> </a:t>
            </a:r>
            <a:r>
              <a:rPr lang="it-IT" dirty="0">
                <a:latin typeface="Cambria" panose="02040503050406030204" pitchFamily="18" charset="0"/>
                <a:ea typeface="Cambria" panose="02040503050406030204" pitchFamily="18" charset="0"/>
              </a:rPr>
              <a:t>2009</a:t>
            </a: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r>
              <a:rPr lang="it-IT" dirty="0">
                <a:latin typeface="Cambria" panose="02040503050406030204" pitchFamily="18" charset="0"/>
                <a:ea typeface="Cambria" panose="02040503050406030204" pitchFamily="18" charset="0"/>
              </a:rPr>
              <a:t>Born, Wolf. </a:t>
            </a:r>
            <a:r>
              <a:rPr lang="it-IT" i="1" dirty="0">
                <a:latin typeface="Cambria" panose="02040503050406030204" pitchFamily="18" charset="0"/>
                <a:ea typeface="Cambria" panose="02040503050406030204" pitchFamily="18" charset="0"/>
              </a:rPr>
              <a:t>Principle of Optics, </a:t>
            </a:r>
            <a:r>
              <a:rPr lang="it-IT" dirty="0">
                <a:latin typeface="Cambria" panose="02040503050406030204" pitchFamily="18" charset="0"/>
                <a:ea typeface="Cambria" panose="02040503050406030204" pitchFamily="18" charset="0"/>
              </a:rPr>
              <a:t>Cambridge University Press 2003</a:t>
            </a: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r>
              <a:rPr lang="it-IT" dirty="0">
                <a:latin typeface="Cambria" panose="02040503050406030204" pitchFamily="18" charset="0"/>
                <a:ea typeface="Cambria" panose="02040503050406030204" pitchFamily="18" charset="0"/>
              </a:rPr>
              <a:t>Mandel, Wolf</a:t>
            </a:r>
            <a:r>
              <a:rPr lang="it-IT" i="1" dirty="0">
                <a:latin typeface="Cambria" panose="02040503050406030204" pitchFamily="18" charset="0"/>
                <a:ea typeface="Cambria" panose="02040503050406030204" pitchFamily="18" charset="0"/>
              </a:rPr>
              <a:t>. Optical coherence and quantum optics, </a:t>
            </a:r>
            <a:r>
              <a:rPr lang="it-IT" dirty="0">
                <a:latin typeface="Cambria" panose="02040503050406030204" pitchFamily="18" charset="0"/>
                <a:ea typeface="Cambria" panose="02040503050406030204" pitchFamily="18" charset="0"/>
              </a:rPr>
              <a:t>Cambridge University Press</a:t>
            </a:r>
            <a:r>
              <a:rPr lang="it-IT" i="1" dirty="0">
                <a:latin typeface="Cambria" panose="02040503050406030204" pitchFamily="18" charset="0"/>
                <a:ea typeface="Cambria" panose="02040503050406030204" pitchFamily="18" charset="0"/>
              </a:rPr>
              <a:t> </a:t>
            </a:r>
            <a:r>
              <a:rPr lang="it-IT" dirty="0">
                <a:latin typeface="Cambria" panose="02040503050406030204" pitchFamily="18" charset="0"/>
                <a:ea typeface="Cambria" panose="02040503050406030204" pitchFamily="18" charset="0"/>
              </a:rPr>
              <a:t>1995</a:t>
            </a: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r>
              <a:rPr lang="it-IT" dirty="0">
                <a:latin typeface="Cambria" panose="02040503050406030204" pitchFamily="18" charset="0"/>
                <a:ea typeface="Cambria" panose="02040503050406030204" pitchFamily="18" charset="0"/>
              </a:rPr>
              <a:t>Ivan Martì Vidal.  </a:t>
            </a:r>
            <a:r>
              <a:rPr lang="it-IT" i="1" dirty="0">
                <a:latin typeface="Cambria" panose="02040503050406030204" pitchFamily="18" charset="0"/>
                <a:ea typeface="Cambria" panose="02040503050406030204" pitchFamily="18" charset="0"/>
              </a:rPr>
              <a:t>Polarization in Interferometry, </a:t>
            </a:r>
            <a:r>
              <a:rPr lang="it-IT" dirty="0">
                <a:latin typeface="Cambria" panose="02040503050406030204" pitchFamily="18" charset="0"/>
                <a:ea typeface="Cambria" panose="02040503050406030204" pitchFamily="18" charset="0"/>
              </a:rPr>
              <a:t>ESO</a:t>
            </a:r>
            <a:r>
              <a:rPr lang="it-IT" i="1" dirty="0">
                <a:latin typeface="Cambria" panose="02040503050406030204" pitchFamily="18" charset="0"/>
                <a:ea typeface="Cambria" panose="02040503050406030204" pitchFamily="18" charset="0"/>
              </a:rPr>
              <a:t> </a:t>
            </a:r>
            <a:r>
              <a:rPr lang="it-IT" dirty="0">
                <a:latin typeface="Cambria" panose="02040503050406030204" pitchFamily="18" charset="0"/>
                <a:ea typeface="Cambria" panose="02040503050406030204" pitchFamily="18" charset="0"/>
              </a:rPr>
              <a:t>ERIS 2015</a:t>
            </a: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a:p>
            <a:pPr marL="285750" indent="-285750">
              <a:buClr>
                <a:srgbClr val="0000FF"/>
              </a:buClr>
              <a:buFont typeface="Wingdings" panose="05000000000000000000" pitchFamily="2" charset="2"/>
              <a:buChar char="Ø"/>
            </a:pPr>
            <a:r>
              <a:rPr lang="it-IT" dirty="0">
                <a:latin typeface="Cambria" panose="02040503050406030204" pitchFamily="18" charset="0"/>
                <a:ea typeface="Cambria" panose="02040503050406030204" pitchFamily="18" charset="0"/>
              </a:rPr>
              <a:t>Robert Laing. </a:t>
            </a:r>
            <a:r>
              <a:rPr lang="it-IT" i="1" dirty="0">
                <a:latin typeface="Cambria" panose="02040503050406030204" pitchFamily="18" charset="0"/>
                <a:ea typeface="Cambria" panose="02040503050406030204" pitchFamily="18" charset="0"/>
              </a:rPr>
              <a:t>Fundamentals of Interferometry</a:t>
            </a:r>
            <a:r>
              <a:rPr lang="it-IT" dirty="0">
                <a:latin typeface="Cambria" panose="02040503050406030204" pitchFamily="18" charset="0"/>
                <a:ea typeface="Cambria" panose="02040503050406030204" pitchFamily="18" charset="0"/>
              </a:rPr>
              <a:t>, ESO ERIS 2013</a:t>
            </a:r>
          </a:p>
          <a:p>
            <a:endParaRPr lang="it-IT" dirty="0"/>
          </a:p>
        </p:txBody>
      </p:sp>
      <p:sp>
        <p:nvSpPr>
          <p:cNvPr id="2" name="TextBox 1">
            <a:extLst>
              <a:ext uri="{FF2B5EF4-FFF2-40B4-BE49-F238E27FC236}">
                <a16:creationId xmlns:a16="http://schemas.microsoft.com/office/drawing/2014/main" id="{AD592057-779F-4CFE-B6D4-5C7703F1651D}"/>
              </a:ext>
            </a:extLst>
          </p:cNvPr>
          <p:cNvSpPr txBox="1"/>
          <p:nvPr/>
        </p:nvSpPr>
        <p:spPr>
          <a:xfrm>
            <a:off x="-172995" y="800236"/>
            <a:ext cx="11450595" cy="461665"/>
          </a:xfrm>
          <a:prstGeom prst="rect">
            <a:avLst/>
          </a:prstGeom>
          <a:noFill/>
        </p:spPr>
        <p:txBody>
          <a:bodyPr wrap="square" rtlCol="0">
            <a:spAutoFit/>
          </a:bodyPr>
          <a:lstStyle/>
          <a:p>
            <a:pPr algn="ctr"/>
            <a:r>
              <a:rPr lang="it-IT" sz="2400" b="1" dirty="0">
                <a:solidFill>
                  <a:srgbClr val="3333FF"/>
                </a:solidFill>
                <a:latin typeface="Cambria" panose="02040503050406030204" pitchFamily="18" charset="0"/>
                <a:ea typeface="Cambria" panose="02040503050406030204" pitchFamily="18" charset="0"/>
              </a:rPr>
              <a:t>References:</a:t>
            </a:r>
          </a:p>
        </p:txBody>
      </p:sp>
      <p:sp>
        <p:nvSpPr>
          <p:cNvPr id="4" name="Footer Placeholder 7">
            <a:extLst>
              <a:ext uri="{FF2B5EF4-FFF2-40B4-BE49-F238E27FC236}">
                <a16:creationId xmlns:a16="http://schemas.microsoft.com/office/drawing/2014/main" id="{692FE36D-517F-426B-9D98-1E2505BBC096}"/>
              </a:ext>
            </a:extLst>
          </p:cNvPr>
          <p:cNvSpPr>
            <a:spLocks noGrp="1"/>
          </p:cNvSpPr>
          <p:nvPr>
            <p:ph type="ftr" sz="quarter" idx="11"/>
          </p:nvPr>
        </p:nvSpPr>
        <p:spPr>
          <a:xfrm>
            <a:off x="9575657" y="6158100"/>
            <a:ext cx="4114800" cy="365125"/>
          </a:xfrm>
        </p:spPr>
        <p:txBody>
          <a:bodyPr/>
          <a:lstStyle/>
          <a:p>
            <a:r>
              <a:rPr lang="it-IT" sz="1600" dirty="0"/>
              <a:t>5</a:t>
            </a:r>
          </a:p>
        </p:txBody>
      </p:sp>
    </p:spTree>
    <p:extLst>
      <p:ext uri="{BB962C8B-B14F-4D97-AF65-F5344CB8AC3E}">
        <p14:creationId xmlns:p14="http://schemas.microsoft.com/office/powerpoint/2010/main" val="1529230563"/>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587</TotalTime>
  <Words>927</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Cambria</vt:lpstr>
      <vt:lpstr>Cambria Math</vt:lpstr>
      <vt:lpstr>Corbel</vt:lpstr>
      <vt:lpstr>Wingdings</vt:lpstr>
      <vt:lpstr>Basis</vt:lpstr>
      <vt:lpstr>Polarization  and  Interferometry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Barbieri</dc:creator>
  <cp:lastModifiedBy>Adriana Barbieri</cp:lastModifiedBy>
  <cp:revision>41</cp:revision>
  <dcterms:created xsi:type="dcterms:W3CDTF">2021-04-02T19:01:16Z</dcterms:created>
  <dcterms:modified xsi:type="dcterms:W3CDTF">2021-04-05T16:51:10Z</dcterms:modified>
</cp:coreProperties>
</file>