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0"/>
  </p:notesMasterIdLst>
  <p:handoutMasterIdLst>
    <p:handoutMasterId r:id="rId11"/>
  </p:handoutMasterIdLst>
  <p:sldIdLst>
    <p:sldId id="256" r:id="rId2"/>
    <p:sldId id="267" r:id="rId3"/>
    <p:sldId id="268" r:id="rId4"/>
    <p:sldId id="269" r:id="rId5"/>
    <p:sldId id="265" r:id="rId6"/>
    <p:sldId id="270" r:id="rId7"/>
    <p:sldId id="271" r:id="rId8"/>
    <p:sldId id="258"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riana Barbieri" initials="AB" lastIdx="1" clrIdx="0">
    <p:extLst>
      <p:ext uri="{19B8F6BF-5375-455C-9EA6-DF929625EA0E}">
        <p15:presenceInfo xmlns:p15="http://schemas.microsoft.com/office/powerpoint/2012/main" userId="Adriana Barbier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2F94CE"/>
    <a:srgbClr val="286D9F"/>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27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9C7E84-7863-4F4B-885C-7E12591A771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a:extLst>
              <a:ext uri="{FF2B5EF4-FFF2-40B4-BE49-F238E27FC236}">
                <a16:creationId xmlns:a16="http://schemas.microsoft.com/office/drawing/2014/main" id="{030B4664-0EF0-447A-8132-C4D40600732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927727-493C-47F0-98C6-E1DCC3F9C57F}" type="datetimeFigureOut">
              <a:rPr lang="it-IT" smtClean="0"/>
              <a:t>29/07/2021</a:t>
            </a:fld>
            <a:endParaRPr lang="it-IT"/>
          </a:p>
        </p:txBody>
      </p:sp>
      <p:sp>
        <p:nvSpPr>
          <p:cNvPr id="4" name="Footer Placeholder 3">
            <a:extLst>
              <a:ext uri="{FF2B5EF4-FFF2-40B4-BE49-F238E27FC236}">
                <a16:creationId xmlns:a16="http://schemas.microsoft.com/office/drawing/2014/main" id="{9F6A5515-C0C5-4737-A15D-595528C6009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lide Number Placeholder 4">
            <a:extLst>
              <a:ext uri="{FF2B5EF4-FFF2-40B4-BE49-F238E27FC236}">
                <a16:creationId xmlns:a16="http://schemas.microsoft.com/office/drawing/2014/main" id="{8C463969-30F5-43D8-967C-3D0C021C806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BE522B-33DD-4AC6-9634-0526A6DC5FDE}" type="slidenum">
              <a:rPr lang="it-IT" smtClean="0"/>
              <a:t>‹#›</a:t>
            </a:fld>
            <a:endParaRPr lang="it-IT"/>
          </a:p>
        </p:txBody>
      </p:sp>
    </p:spTree>
    <p:extLst>
      <p:ext uri="{BB962C8B-B14F-4D97-AF65-F5344CB8AC3E}">
        <p14:creationId xmlns:p14="http://schemas.microsoft.com/office/powerpoint/2010/main" val="927472797"/>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3DAE68-C17E-4F65-90E1-02B2AAFF5BB7}" type="datetimeFigureOut">
              <a:rPr lang="it-IT" smtClean="0"/>
              <a:t>29/07/2021</a:t>
            </a:fld>
            <a:endParaRPr lang="it-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308B07-31FF-4CA0-82C2-9D31C5C5E100}" type="slidenum">
              <a:rPr lang="it-IT" smtClean="0"/>
              <a:t>‹#›</a:t>
            </a:fld>
            <a:endParaRPr lang="it-IT"/>
          </a:p>
        </p:txBody>
      </p:sp>
    </p:spTree>
    <p:extLst>
      <p:ext uri="{BB962C8B-B14F-4D97-AF65-F5344CB8AC3E}">
        <p14:creationId xmlns:p14="http://schemas.microsoft.com/office/powerpoint/2010/main" val="3363119346"/>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FA19C1-001E-49AE-BE6E-53ACB36303A5}" type="datetime1">
              <a:rPr lang="it-IT" smtClean="0"/>
              <a:t>29/07/2021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2C7FF0D-DB32-43D9-B6CA-AD2508DA86C3}" type="slidenum">
              <a:rPr lang="it-IT" smtClean="0"/>
              <a:t>‹#›</a:t>
            </a:fld>
            <a:endParaRPr lang="it-IT"/>
          </a:p>
        </p:txBody>
      </p:sp>
    </p:spTree>
    <p:extLst>
      <p:ext uri="{BB962C8B-B14F-4D97-AF65-F5344CB8AC3E}">
        <p14:creationId xmlns:p14="http://schemas.microsoft.com/office/powerpoint/2010/main" val="981076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E8E600-78BE-41D1-A4BF-A7B92C4DFEB9}" type="datetime1">
              <a:rPr lang="it-IT" smtClean="0"/>
              <a:t>29/07/2021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2C7FF0D-DB32-43D9-B6CA-AD2508DA86C3}" type="slidenum">
              <a:rPr lang="it-IT" smtClean="0"/>
              <a:t>‹#›</a:t>
            </a:fld>
            <a:endParaRPr lang="it-IT"/>
          </a:p>
        </p:txBody>
      </p:sp>
    </p:spTree>
    <p:extLst>
      <p:ext uri="{BB962C8B-B14F-4D97-AF65-F5344CB8AC3E}">
        <p14:creationId xmlns:p14="http://schemas.microsoft.com/office/powerpoint/2010/main" val="688492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38D1D6-11FD-4909-AAA7-7D6DB10E4C89}" type="datetime1">
              <a:rPr lang="it-IT" smtClean="0"/>
              <a:t>29/07/2021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2C7FF0D-DB32-43D9-B6CA-AD2508DA86C3}" type="slidenum">
              <a:rPr lang="it-IT" smtClean="0"/>
              <a:t>‹#›</a:t>
            </a:fld>
            <a:endParaRPr lang="it-I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693745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4C16A4-2ED8-42CB-B51A-6C4698E39543}" type="datetime1">
              <a:rPr lang="it-IT" smtClean="0"/>
              <a:t>29/07/2021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2C7FF0D-DB32-43D9-B6CA-AD2508DA86C3}" type="slidenum">
              <a:rPr lang="it-IT" smtClean="0"/>
              <a:t>‹#›</a:t>
            </a:fld>
            <a:endParaRPr lang="it-IT"/>
          </a:p>
        </p:txBody>
      </p:sp>
    </p:spTree>
    <p:extLst>
      <p:ext uri="{BB962C8B-B14F-4D97-AF65-F5344CB8AC3E}">
        <p14:creationId xmlns:p14="http://schemas.microsoft.com/office/powerpoint/2010/main" val="36710187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37424E-3DD7-4300-8AE5-E49C48F896E9}" type="datetime1">
              <a:rPr lang="it-IT" smtClean="0"/>
              <a:t>29/07/2021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2C7FF0D-DB32-43D9-B6CA-AD2508DA86C3}" type="slidenum">
              <a:rPr lang="it-IT" smtClean="0"/>
              <a:t>‹#›</a:t>
            </a:fld>
            <a:endParaRPr lang="it-I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655311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97C938-58DE-402B-845C-21B3F9D0DF8D}" type="datetime1">
              <a:rPr lang="it-IT" smtClean="0"/>
              <a:t>29/07/2021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2C7FF0D-DB32-43D9-B6CA-AD2508DA86C3}" type="slidenum">
              <a:rPr lang="it-IT" smtClean="0"/>
              <a:t>‹#›</a:t>
            </a:fld>
            <a:endParaRPr lang="it-IT"/>
          </a:p>
        </p:txBody>
      </p:sp>
    </p:spTree>
    <p:extLst>
      <p:ext uri="{BB962C8B-B14F-4D97-AF65-F5344CB8AC3E}">
        <p14:creationId xmlns:p14="http://schemas.microsoft.com/office/powerpoint/2010/main" val="25272972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6196B-228E-47AD-8C30-34DEAB831D02}" type="datetime1">
              <a:rPr lang="it-IT" smtClean="0"/>
              <a:t>29/07/2021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2C7FF0D-DB32-43D9-B6CA-AD2508DA86C3}" type="slidenum">
              <a:rPr lang="it-IT" smtClean="0"/>
              <a:t>‹#›</a:t>
            </a:fld>
            <a:endParaRPr lang="it-IT"/>
          </a:p>
        </p:txBody>
      </p:sp>
    </p:spTree>
    <p:extLst>
      <p:ext uri="{BB962C8B-B14F-4D97-AF65-F5344CB8AC3E}">
        <p14:creationId xmlns:p14="http://schemas.microsoft.com/office/powerpoint/2010/main" val="28782396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08C0F0-FA62-418D-A003-53C86574759A}" type="datetime1">
              <a:rPr lang="it-IT" smtClean="0"/>
              <a:t>29/07/2021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2C7FF0D-DB32-43D9-B6CA-AD2508DA86C3}" type="slidenum">
              <a:rPr lang="it-IT" smtClean="0"/>
              <a:t>‹#›</a:t>
            </a:fld>
            <a:endParaRPr lang="it-IT"/>
          </a:p>
        </p:txBody>
      </p:sp>
    </p:spTree>
    <p:extLst>
      <p:ext uri="{BB962C8B-B14F-4D97-AF65-F5344CB8AC3E}">
        <p14:creationId xmlns:p14="http://schemas.microsoft.com/office/powerpoint/2010/main" val="2957351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5407A7-B3F8-4E99-A246-F61A073E404E}" type="datetime1">
              <a:rPr lang="it-IT" smtClean="0"/>
              <a:t>29/07/2021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2C7FF0D-DB32-43D9-B6CA-AD2508DA86C3}" type="slidenum">
              <a:rPr lang="it-IT" smtClean="0"/>
              <a:t>‹#›</a:t>
            </a:fld>
            <a:endParaRPr lang="it-IT"/>
          </a:p>
        </p:txBody>
      </p:sp>
    </p:spTree>
    <p:extLst>
      <p:ext uri="{BB962C8B-B14F-4D97-AF65-F5344CB8AC3E}">
        <p14:creationId xmlns:p14="http://schemas.microsoft.com/office/powerpoint/2010/main" val="1830953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28C3A9-F5AF-4550-8E13-99939CC8BF5C}" type="datetime1">
              <a:rPr lang="it-IT" smtClean="0"/>
              <a:t>29/07/2021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2C7FF0D-DB32-43D9-B6CA-AD2508DA86C3}" type="slidenum">
              <a:rPr lang="it-IT" smtClean="0"/>
              <a:t>‹#›</a:t>
            </a:fld>
            <a:endParaRPr lang="it-IT"/>
          </a:p>
        </p:txBody>
      </p:sp>
    </p:spTree>
    <p:extLst>
      <p:ext uri="{BB962C8B-B14F-4D97-AF65-F5344CB8AC3E}">
        <p14:creationId xmlns:p14="http://schemas.microsoft.com/office/powerpoint/2010/main" val="3621038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17EDA7-AC7D-4D7A-959F-2D76B0CA3FD8}" type="datetime1">
              <a:rPr lang="it-IT" smtClean="0"/>
              <a:t>29/07/2021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2C7FF0D-DB32-43D9-B6CA-AD2508DA86C3}" type="slidenum">
              <a:rPr lang="it-IT" smtClean="0"/>
              <a:t>‹#›</a:t>
            </a:fld>
            <a:endParaRPr lang="it-IT"/>
          </a:p>
        </p:txBody>
      </p:sp>
    </p:spTree>
    <p:extLst>
      <p:ext uri="{BB962C8B-B14F-4D97-AF65-F5344CB8AC3E}">
        <p14:creationId xmlns:p14="http://schemas.microsoft.com/office/powerpoint/2010/main" val="2563462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41BA60-6593-4BDA-B111-4FDAEF6BBE53}" type="datetime1">
              <a:rPr lang="it-IT" smtClean="0"/>
              <a:t>29/07/2021</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D2C7FF0D-DB32-43D9-B6CA-AD2508DA86C3}" type="slidenum">
              <a:rPr lang="it-IT" smtClean="0"/>
              <a:t>‹#›</a:t>
            </a:fld>
            <a:endParaRPr lang="it-IT"/>
          </a:p>
        </p:txBody>
      </p:sp>
    </p:spTree>
    <p:extLst>
      <p:ext uri="{BB962C8B-B14F-4D97-AF65-F5344CB8AC3E}">
        <p14:creationId xmlns:p14="http://schemas.microsoft.com/office/powerpoint/2010/main" val="2362921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103456-A05B-4503-98CF-2DC615AEA61B}" type="datetime1">
              <a:rPr lang="it-IT" smtClean="0"/>
              <a:t>29/07/2021</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D2C7FF0D-DB32-43D9-B6CA-AD2508DA86C3}" type="slidenum">
              <a:rPr lang="it-IT" smtClean="0"/>
              <a:t>‹#›</a:t>
            </a:fld>
            <a:endParaRPr lang="it-IT"/>
          </a:p>
        </p:txBody>
      </p:sp>
    </p:spTree>
    <p:extLst>
      <p:ext uri="{BB962C8B-B14F-4D97-AF65-F5344CB8AC3E}">
        <p14:creationId xmlns:p14="http://schemas.microsoft.com/office/powerpoint/2010/main" val="3437580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6C43D6-1AD7-44B7-8A6B-7C329D354291}" type="datetime1">
              <a:rPr lang="it-IT" smtClean="0"/>
              <a:t>29/07/2021</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D2C7FF0D-DB32-43D9-B6CA-AD2508DA86C3}" type="slidenum">
              <a:rPr lang="it-IT" smtClean="0"/>
              <a:t>‹#›</a:t>
            </a:fld>
            <a:endParaRPr lang="it-IT"/>
          </a:p>
        </p:txBody>
      </p:sp>
    </p:spTree>
    <p:extLst>
      <p:ext uri="{BB962C8B-B14F-4D97-AF65-F5344CB8AC3E}">
        <p14:creationId xmlns:p14="http://schemas.microsoft.com/office/powerpoint/2010/main" val="351666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3ABE29-176C-402D-A663-4F335D89C87C}" type="datetime1">
              <a:rPr lang="it-IT" smtClean="0"/>
              <a:t>29/07/2021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2C7FF0D-DB32-43D9-B6CA-AD2508DA86C3}" type="slidenum">
              <a:rPr lang="it-IT" smtClean="0"/>
              <a:t>‹#›</a:t>
            </a:fld>
            <a:endParaRPr lang="it-IT"/>
          </a:p>
        </p:txBody>
      </p:sp>
    </p:spTree>
    <p:extLst>
      <p:ext uri="{BB962C8B-B14F-4D97-AF65-F5344CB8AC3E}">
        <p14:creationId xmlns:p14="http://schemas.microsoft.com/office/powerpoint/2010/main" val="912972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2C7FF0D-DB32-43D9-B6CA-AD2508DA86C3}" type="slidenum">
              <a:rPr lang="it-IT" smtClean="0"/>
              <a:t>‹#›</a:t>
            </a:fld>
            <a:endParaRPr lang="it-IT"/>
          </a:p>
        </p:txBody>
      </p:sp>
      <p:sp>
        <p:nvSpPr>
          <p:cNvPr id="5" name="Date Placeholder 4"/>
          <p:cNvSpPr>
            <a:spLocks noGrp="1"/>
          </p:cNvSpPr>
          <p:nvPr>
            <p:ph type="dt" sz="half" idx="10"/>
          </p:nvPr>
        </p:nvSpPr>
        <p:spPr/>
        <p:txBody>
          <a:bodyPr/>
          <a:lstStyle/>
          <a:p>
            <a:fld id="{0E42E9B2-B106-4C3E-B444-0CE213CBB07D}" type="datetime1">
              <a:rPr lang="it-IT" smtClean="0"/>
              <a:t>29/07/2021</a:t>
            </a:fld>
            <a:endParaRPr lang="it-IT"/>
          </a:p>
        </p:txBody>
      </p:sp>
    </p:spTree>
    <p:extLst>
      <p:ext uri="{BB962C8B-B14F-4D97-AF65-F5344CB8AC3E}">
        <p14:creationId xmlns:p14="http://schemas.microsoft.com/office/powerpoint/2010/main" val="116412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B2D6C8A-4355-4A43-8283-3EE54B49310A}" type="datetime1">
              <a:rPr lang="it-IT" smtClean="0"/>
              <a:t>29/07/2021</a:t>
            </a:fld>
            <a:endParaRPr lang="it-IT"/>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2C7FF0D-DB32-43D9-B6CA-AD2508DA86C3}" type="slidenum">
              <a:rPr lang="it-IT" smtClean="0"/>
              <a:t>‹#›</a:t>
            </a:fld>
            <a:endParaRPr lang="it-IT"/>
          </a:p>
        </p:txBody>
      </p:sp>
    </p:spTree>
    <p:extLst>
      <p:ext uri="{BB962C8B-B14F-4D97-AF65-F5344CB8AC3E}">
        <p14:creationId xmlns:p14="http://schemas.microsoft.com/office/powerpoint/2010/main" val="313006549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F4C32-915A-4BAE-8C07-5C8F76FD93CB}"/>
              </a:ext>
            </a:extLst>
          </p:cNvPr>
          <p:cNvSpPr>
            <a:spLocks noGrp="1"/>
          </p:cNvSpPr>
          <p:nvPr>
            <p:ph type="ctrTitle"/>
          </p:nvPr>
        </p:nvSpPr>
        <p:spPr>
          <a:xfrm>
            <a:off x="885217" y="1449421"/>
            <a:ext cx="8388786" cy="2601415"/>
          </a:xfrm>
        </p:spPr>
        <p:txBody>
          <a:bodyPr>
            <a:normAutofit/>
          </a:bodyPr>
          <a:lstStyle/>
          <a:p>
            <a:pPr algn="ctr"/>
            <a:r>
              <a:rPr lang="it-IT" dirty="0">
                <a:solidFill>
                  <a:srgbClr val="286D9F"/>
                </a:solidFill>
                <a:latin typeface="Bahnschrift SemiLight" panose="020B0502040204020203" pitchFamily="34" charset="0"/>
              </a:rPr>
              <a:t>Solar anomalous chemical composition and planet formation</a:t>
            </a:r>
          </a:p>
        </p:txBody>
      </p:sp>
      <p:sp>
        <p:nvSpPr>
          <p:cNvPr id="5" name="Slide Number Placeholder 4">
            <a:extLst>
              <a:ext uri="{FF2B5EF4-FFF2-40B4-BE49-F238E27FC236}">
                <a16:creationId xmlns:a16="http://schemas.microsoft.com/office/drawing/2014/main" id="{A3ED0A55-4E40-4B10-9CCA-EFACF033F970}"/>
              </a:ext>
            </a:extLst>
          </p:cNvPr>
          <p:cNvSpPr>
            <a:spLocks noGrp="1"/>
          </p:cNvSpPr>
          <p:nvPr>
            <p:ph type="sldNum" sz="quarter" idx="12"/>
          </p:nvPr>
        </p:nvSpPr>
        <p:spPr>
          <a:xfrm>
            <a:off x="-278903" y="0"/>
            <a:ext cx="683339" cy="365125"/>
          </a:xfrm>
        </p:spPr>
        <p:txBody>
          <a:bodyPr/>
          <a:lstStyle/>
          <a:p>
            <a:fld id="{D2C7FF0D-DB32-43D9-B6CA-AD2508DA86C3}" type="slidenum">
              <a:rPr lang="it-IT" sz="1800" smtClean="0">
                <a:solidFill>
                  <a:schemeClr val="bg1"/>
                </a:solidFill>
              </a:rPr>
              <a:t>1</a:t>
            </a:fld>
            <a:endParaRPr lang="it-IT" sz="1800" dirty="0">
              <a:solidFill>
                <a:schemeClr val="bg1"/>
              </a:solidFill>
            </a:endParaRPr>
          </a:p>
        </p:txBody>
      </p:sp>
      <p:sp>
        <p:nvSpPr>
          <p:cNvPr id="6" name="Footer Placeholder 5">
            <a:extLst>
              <a:ext uri="{FF2B5EF4-FFF2-40B4-BE49-F238E27FC236}">
                <a16:creationId xmlns:a16="http://schemas.microsoft.com/office/drawing/2014/main" id="{D7E863C8-BBF7-425B-B8BB-A70A6A32FFFA}"/>
              </a:ext>
            </a:extLst>
          </p:cNvPr>
          <p:cNvSpPr>
            <a:spLocks noGrp="1"/>
          </p:cNvSpPr>
          <p:nvPr>
            <p:ph type="ftr" sz="quarter" idx="11"/>
          </p:nvPr>
        </p:nvSpPr>
        <p:spPr>
          <a:xfrm>
            <a:off x="677334" y="6048420"/>
            <a:ext cx="6297612" cy="365125"/>
          </a:xfrm>
        </p:spPr>
        <p:txBody>
          <a:bodyPr/>
          <a:lstStyle/>
          <a:p>
            <a:r>
              <a:rPr lang="it-IT" sz="1600" dirty="0"/>
              <a:t>Prof. A. Milone</a:t>
            </a:r>
          </a:p>
          <a:p>
            <a:r>
              <a:rPr lang="it-IT" sz="1600" dirty="0"/>
              <a:t>Stellar Astrophysics</a:t>
            </a:r>
          </a:p>
          <a:p>
            <a:r>
              <a:rPr lang="it-IT" sz="1600" dirty="0"/>
              <a:t>Master Degree in Astrophysics and Cosmology</a:t>
            </a:r>
          </a:p>
          <a:p>
            <a:r>
              <a:rPr lang="it-IT" sz="1600" dirty="0"/>
              <a:t>University of Padova</a:t>
            </a:r>
          </a:p>
          <a:p>
            <a:r>
              <a:rPr lang="it-IT" sz="1600" dirty="0"/>
              <a:t>2020/2021</a:t>
            </a:r>
          </a:p>
          <a:p>
            <a:endParaRPr lang="it-IT" sz="1600" dirty="0"/>
          </a:p>
        </p:txBody>
      </p:sp>
      <p:sp>
        <p:nvSpPr>
          <p:cNvPr id="8" name="Footer Placeholder 5">
            <a:extLst>
              <a:ext uri="{FF2B5EF4-FFF2-40B4-BE49-F238E27FC236}">
                <a16:creationId xmlns:a16="http://schemas.microsoft.com/office/drawing/2014/main" id="{4EA81C7D-B7F0-4D53-ACBE-509A2B574DA7}"/>
              </a:ext>
            </a:extLst>
          </p:cNvPr>
          <p:cNvSpPr txBox="1">
            <a:spLocks/>
          </p:cNvSpPr>
          <p:nvPr/>
        </p:nvSpPr>
        <p:spPr>
          <a:xfrm>
            <a:off x="7387052" y="4684502"/>
            <a:ext cx="1962893"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it-IT" sz="1800" dirty="0">
                <a:solidFill>
                  <a:srgbClr val="2F94CE"/>
                </a:solidFill>
              </a:rPr>
              <a:t>Adriana Barbieri</a:t>
            </a:r>
          </a:p>
        </p:txBody>
      </p:sp>
    </p:spTree>
    <p:extLst>
      <p:ext uri="{BB962C8B-B14F-4D97-AF65-F5344CB8AC3E}">
        <p14:creationId xmlns:p14="http://schemas.microsoft.com/office/powerpoint/2010/main" val="941434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291FE-4B09-4EBF-8EDA-FDF793B65B2B}"/>
              </a:ext>
            </a:extLst>
          </p:cNvPr>
          <p:cNvSpPr>
            <a:spLocks noGrp="1"/>
          </p:cNvSpPr>
          <p:nvPr>
            <p:ph type="title"/>
          </p:nvPr>
        </p:nvSpPr>
        <p:spPr>
          <a:xfrm>
            <a:off x="562005" y="82379"/>
            <a:ext cx="8596668" cy="1320800"/>
          </a:xfrm>
        </p:spPr>
        <p:txBody>
          <a:bodyPr>
            <a:normAutofit/>
          </a:bodyPr>
          <a:lstStyle/>
          <a:p>
            <a:pPr algn="ctr"/>
            <a:r>
              <a:rPr lang="it-IT" dirty="0"/>
              <a:t>Spectral synthesis</a:t>
            </a:r>
          </a:p>
        </p:txBody>
      </p:sp>
      <p:sp>
        <p:nvSpPr>
          <p:cNvPr id="3" name="Content Placeholder 2">
            <a:extLst>
              <a:ext uri="{FF2B5EF4-FFF2-40B4-BE49-F238E27FC236}">
                <a16:creationId xmlns:a16="http://schemas.microsoft.com/office/drawing/2014/main" id="{3D067A76-2FF0-42E4-8647-DC45C05E5761}"/>
              </a:ext>
            </a:extLst>
          </p:cNvPr>
          <p:cNvSpPr>
            <a:spLocks noGrp="1"/>
          </p:cNvSpPr>
          <p:nvPr>
            <p:ph idx="1"/>
          </p:nvPr>
        </p:nvSpPr>
        <p:spPr>
          <a:xfrm>
            <a:off x="562005" y="1318055"/>
            <a:ext cx="9455206" cy="6005384"/>
          </a:xfrm>
        </p:spPr>
        <p:txBody>
          <a:bodyPr>
            <a:normAutofit/>
          </a:bodyPr>
          <a:lstStyle/>
          <a:p>
            <a:r>
              <a:rPr lang="en-US" dirty="0">
                <a:effectLst/>
                <a:ea typeface="Calibri" panose="020F0502020204030204" pitchFamily="34" charset="0"/>
                <a:cs typeface="Calibri" panose="020F0502020204030204" pitchFamily="34" charset="0"/>
              </a:rPr>
              <a:t>Main stellar parameters: surface gravity, effective temperature, metallicity, IMF.</a:t>
            </a:r>
          </a:p>
          <a:p>
            <a:endParaRPr lang="en-US" dirty="0">
              <a:effectLst/>
              <a:ea typeface="Calibri" panose="020F0502020204030204" pitchFamily="34" charset="0"/>
              <a:cs typeface="Calibri" panose="020F0502020204030204" pitchFamily="34" charset="0"/>
            </a:endParaRPr>
          </a:p>
          <a:p>
            <a:r>
              <a:rPr lang="en-US" dirty="0">
                <a:ea typeface="Calibri" panose="020F0502020204030204" pitchFamily="34" charset="0"/>
                <a:cs typeface="Calibri" panose="020F0502020204030204" pitchFamily="34" charset="0"/>
              </a:rPr>
              <a:t>Main spectral features: continuum, absorption/emission lines, break, curve of growth</a:t>
            </a:r>
          </a:p>
          <a:p>
            <a:endParaRPr lang="en-US" dirty="0">
              <a:ea typeface="Calibri" panose="020F0502020204030204" pitchFamily="34" charset="0"/>
              <a:cs typeface="Calibri" panose="020F0502020204030204" pitchFamily="34" charset="0"/>
            </a:endParaRPr>
          </a:p>
          <a:p>
            <a:r>
              <a:rPr lang="en-US" dirty="0">
                <a:solidFill>
                  <a:srgbClr val="000000"/>
                </a:solidFill>
                <a:ea typeface="Calibri" panose="020F0502020204030204" pitchFamily="34" charset="0"/>
                <a:cs typeface="Times New Roman" panose="02020603050405020304" pitchFamily="18" charset="0"/>
              </a:rPr>
              <a:t>From the equivalent width of the spectral absorption lines the chemical abundances of the stellar </a:t>
            </a:r>
            <a:r>
              <a:rPr lang="en-US" dirty="0" err="1">
                <a:solidFill>
                  <a:srgbClr val="000000"/>
                </a:solidFill>
                <a:ea typeface="Calibri" panose="020F0502020204030204" pitchFamily="34" charset="0"/>
                <a:cs typeface="Times New Roman" panose="02020603050405020304" pitchFamily="18" charset="0"/>
              </a:rPr>
              <a:t>photospheric</a:t>
            </a:r>
            <a:r>
              <a:rPr lang="en-US" dirty="0">
                <a:solidFill>
                  <a:srgbClr val="000000"/>
                </a:solidFill>
                <a:ea typeface="Calibri" panose="020F0502020204030204" pitchFamily="34" charset="0"/>
                <a:cs typeface="Times New Roman" panose="02020603050405020304" pitchFamily="18" charset="0"/>
              </a:rPr>
              <a:t> elements can be inferred.</a:t>
            </a:r>
          </a:p>
          <a:p>
            <a:endParaRPr lang="en-US" dirty="0">
              <a:solidFill>
                <a:srgbClr val="000000"/>
              </a:solidFill>
              <a:ea typeface="Calibri" panose="020F0502020204030204" pitchFamily="34" charset="0"/>
              <a:cs typeface="Times New Roman" panose="02020603050405020304" pitchFamily="18" charset="0"/>
            </a:endParaRPr>
          </a:p>
          <a:p>
            <a:r>
              <a:rPr lang="en-US" dirty="0">
                <a:ea typeface="Calibri" panose="020F0502020204030204" pitchFamily="34" charset="0"/>
                <a:cs typeface="Calibri" panose="020F0502020204030204" pitchFamily="34" charset="0"/>
              </a:rPr>
              <a:t>Very-small intrinsic elemental</a:t>
            </a:r>
            <a:r>
              <a:rPr lang="it-IT" dirty="0">
                <a:ea typeface="Calibri" panose="020F0502020204030204" pitchFamily="34" charset="0"/>
                <a:cs typeface="Times New Roman" panose="02020603050405020304" pitchFamily="18" charset="0"/>
              </a:rPr>
              <a:t> </a:t>
            </a:r>
            <a:r>
              <a:rPr lang="en-US" dirty="0">
                <a:ea typeface="Calibri" panose="020F0502020204030204" pitchFamily="34" charset="0"/>
                <a:cs typeface="Calibri" panose="020F0502020204030204" pitchFamily="34" charset="0"/>
              </a:rPr>
              <a:t>abundance differences can be detected by comparing spectra of stars with the same</a:t>
            </a:r>
            <a:r>
              <a:rPr lang="it-IT" dirty="0">
                <a:ea typeface="Calibri" panose="020F0502020204030204" pitchFamily="34" charset="0"/>
                <a:cs typeface="Times New Roman" panose="02020603050405020304" pitchFamily="18" charset="0"/>
              </a:rPr>
              <a:t> </a:t>
            </a:r>
            <a:r>
              <a:rPr lang="en-US" dirty="0">
                <a:ea typeface="Calibri" panose="020F0502020204030204" pitchFamily="34" charset="0"/>
                <a:cs typeface="Calibri" panose="020F0502020204030204" pitchFamily="34" charset="0"/>
              </a:rPr>
              <a:t>atmospheric parameters.</a:t>
            </a:r>
          </a:p>
          <a:p>
            <a:endParaRPr lang="en-US" dirty="0">
              <a:ea typeface="Calibri" panose="020F0502020204030204" pitchFamily="34" charset="0"/>
              <a:cs typeface="Calibri" panose="020F0502020204030204" pitchFamily="34" charset="0"/>
            </a:endParaRPr>
          </a:p>
          <a:p>
            <a:r>
              <a:rPr lang="en-US" dirty="0">
                <a:solidFill>
                  <a:srgbClr val="000000"/>
                </a:solidFill>
                <a:ea typeface="Calibri" panose="020F0502020204030204" pitchFamily="34" charset="0"/>
                <a:cs typeface="Times New Roman" panose="02020603050405020304" pitchFamily="18" charset="0"/>
              </a:rPr>
              <a:t>The aim is to </a:t>
            </a:r>
            <a:r>
              <a:rPr lang="en-US" dirty="0" err="1">
                <a:solidFill>
                  <a:srgbClr val="000000"/>
                </a:solidFill>
                <a:ea typeface="Calibri" panose="020F0502020204030204" pitchFamily="34" charset="0"/>
                <a:cs typeface="Times New Roman" panose="02020603050405020304" pitchFamily="18" charset="0"/>
              </a:rPr>
              <a:t>to</a:t>
            </a:r>
            <a:r>
              <a:rPr lang="en-US" dirty="0">
                <a:solidFill>
                  <a:srgbClr val="000000"/>
                </a:solidFill>
                <a:ea typeface="Calibri" panose="020F0502020204030204" pitchFamily="34" charset="0"/>
                <a:cs typeface="Times New Roman" panose="02020603050405020304" pitchFamily="18" charset="0"/>
              </a:rPr>
              <a:t> find a signature in the stellar chemical composition due to the presence of planets.</a:t>
            </a:r>
          </a:p>
          <a:p>
            <a:endParaRPr lang="en-US" dirty="0">
              <a:solidFill>
                <a:srgbClr val="000000"/>
              </a:solidFill>
              <a:ea typeface="Calibri" panose="020F0502020204030204" pitchFamily="34" charset="0"/>
              <a:cs typeface="Times New Roman" panose="02020603050405020304" pitchFamily="18" charset="0"/>
            </a:endParaRPr>
          </a:p>
          <a:p>
            <a:r>
              <a:rPr lang="en-US" dirty="0">
                <a:effectLst/>
                <a:ea typeface="Calibri" panose="020F0502020204030204" pitchFamily="34" charset="0"/>
                <a:cs typeface="Calibri" panose="020F0502020204030204" pitchFamily="34" charset="0"/>
              </a:rPr>
              <a:t>The study of spectral relative abundances </a:t>
            </a:r>
            <a:r>
              <a:rPr lang="en-US" dirty="0">
                <a:ea typeface="Calibri" panose="020F0502020204030204" pitchFamily="34" charset="0"/>
                <a:cs typeface="Calibri" panose="020F0502020204030204" pitchFamily="34" charset="0"/>
              </a:rPr>
              <a:t>as </a:t>
            </a:r>
            <a:r>
              <a:rPr lang="en-US" dirty="0">
                <a:effectLst/>
                <a:ea typeface="Calibri" panose="020F0502020204030204" pitchFamily="34" charset="0"/>
                <a:cs typeface="Calibri" panose="020F0502020204030204" pitchFamily="34" charset="0"/>
              </a:rPr>
              <a:t>an application to exoplanet detection</a:t>
            </a:r>
            <a:endParaRPr lang="it-IT" dirty="0">
              <a:effectLst/>
              <a:ea typeface="Calibri" panose="020F0502020204030204" pitchFamily="34" charset="0"/>
              <a:cs typeface="Times New Roman" panose="02020603050405020304" pitchFamily="18" charset="0"/>
            </a:endParaRPr>
          </a:p>
          <a:p>
            <a:endParaRPr lang="it-IT" dirty="0">
              <a:solidFill>
                <a:srgbClr val="000000"/>
              </a:solidFill>
              <a:ea typeface="Calibri" panose="020F0502020204030204" pitchFamily="34" charset="0"/>
              <a:cs typeface="Times New Roman" panose="02020603050405020304" pitchFamily="18" charset="0"/>
            </a:endParaRPr>
          </a:p>
          <a:p>
            <a:endParaRPr lang="en-US" dirty="0">
              <a:ea typeface="Calibri" panose="020F0502020204030204" pitchFamily="34" charset="0"/>
              <a:cs typeface="Calibri" panose="020F0502020204030204" pitchFamily="34" charset="0"/>
            </a:endParaRPr>
          </a:p>
          <a:p>
            <a:endParaRPr lang="en-US" dirty="0">
              <a:solidFill>
                <a:srgbClr val="000000"/>
              </a:solidFill>
              <a:ea typeface="Calibri" panose="020F0502020204030204" pitchFamily="34" charset="0"/>
              <a:cs typeface="Times New Roman" panose="02020603050405020304" pitchFamily="18" charset="0"/>
            </a:endParaRPr>
          </a:p>
          <a:p>
            <a:endParaRPr lang="en-US" dirty="0">
              <a:ea typeface="Calibri" panose="020F0502020204030204" pitchFamily="34" charset="0"/>
              <a:cs typeface="Calibri" panose="020F0502020204030204" pitchFamily="34" charset="0"/>
            </a:endParaRPr>
          </a:p>
          <a:p>
            <a:endParaRPr lang="en-US" dirty="0">
              <a:effectLst/>
              <a:ea typeface="Calibri" panose="020F0502020204030204" pitchFamily="34" charset="0"/>
              <a:cs typeface="Calibri" panose="020F0502020204030204" pitchFamily="34" charset="0"/>
            </a:endParaRPr>
          </a:p>
          <a:p>
            <a:endParaRPr lang="it-IT" dirty="0"/>
          </a:p>
        </p:txBody>
      </p:sp>
      <p:sp>
        <p:nvSpPr>
          <p:cNvPr id="6" name="Slide Number Placeholder 5">
            <a:extLst>
              <a:ext uri="{FF2B5EF4-FFF2-40B4-BE49-F238E27FC236}">
                <a16:creationId xmlns:a16="http://schemas.microsoft.com/office/drawing/2014/main" id="{4DB0722C-FF6E-46E0-B687-20ED349B0155}"/>
              </a:ext>
            </a:extLst>
          </p:cNvPr>
          <p:cNvSpPr>
            <a:spLocks noGrp="1"/>
          </p:cNvSpPr>
          <p:nvPr>
            <p:ph type="sldNum" sz="quarter" idx="12"/>
          </p:nvPr>
        </p:nvSpPr>
        <p:spPr>
          <a:xfrm>
            <a:off x="-296533" y="0"/>
            <a:ext cx="683339" cy="365125"/>
          </a:xfrm>
        </p:spPr>
        <p:txBody>
          <a:bodyPr/>
          <a:lstStyle/>
          <a:p>
            <a:fld id="{D2C7FF0D-DB32-43D9-B6CA-AD2508DA86C3}" type="slidenum">
              <a:rPr lang="it-IT" sz="1800" smtClean="0"/>
              <a:t>2</a:t>
            </a:fld>
            <a:endParaRPr lang="it-IT" sz="1800" dirty="0"/>
          </a:p>
        </p:txBody>
      </p:sp>
    </p:spTree>
    <p:extLst>
      <p:ext uri="{BB962C8B-B14F-4D97-AF65-F5344CB8AC3E}">
        <p14:creationId xmlns:p14="http://schemas.microsoft.com/office/powerpoint/2010/main" val="706428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15747-D07F-4098-922F-CECBFCA1111E}"/>
              </a:ext>
            </a:extLst>
          </p:cNvPr>
          <p:cNvSpPr>
            <a:spLocks noGrp="1"/>
          </p:cNvSpPr>
          <p:nvPr>
            <p:ph type="title"/>
          </p:nvPr>
        </p:nvSpPr>
        <p:spPr>
          <a:xfrm>
            <a:off x="677334" y="180762"/>
            <a:ext cx="8596668" cy="1320800"/>
          </a:xfrm>
        </p:spPr>
        <p:txBody>
          <a:bodyPr/>
          <a:lstStyle/>
          <a:p>
            <a:pPr algn="ctr"/>
            <a:r>
              <a:rPr lang="it-IT" dirty="0"/>
              <a:t>Planet–Metallicity correlation</a:t>
            </a:r>
          </a:p>
        </p:txBody>
      </p:sp>
      <p:sp>
        <p:nvSpPr>
          <p:cNvPr id="3" name="Content Placeholder 2">
            <a:extLst>
              <a:ext uri="{FF2B5EF4-FFF2-40B4-BE49-F238E27FC236}">
                <a16:creationId xmlns:a16="http://schemas.microsoft.com/office/drawing/2014/main" id="{B9CB4ECA-6940-4A34-8669-0588E33AC944}"/>
              </a:ext>
            </a:extLst>
          </p:cNvPr>
          <p:cNvSpPr>
            <a:spLocks noGrp="1"/>
          </p:cNvSpPr>
          <p:nvPr>
            <p:ph idx="1"/>
          </p:nvPr>
        </p:nvSpPr>
        <p:spPr>
          <a:xfrm>
            <a:off x="677334" y="999054"/>
            <a:ext cx="8596668" cy="1546438"/>
          </a:xfrm>
        </p:spPr>
        <p:txBody>
          <a:bodyPr>
            <a:normAutofit lnSpcReduction="10000"/>
          </a:bodyPr>
          <a:lstStyle/>
          <a:p>
            <a:r>
              <a:rPr lang="en-US" sz="1800" dirty="0">
                <a:effectLst/>
                <a:latin typeface="+mj-lt"/>
                <a:ea typeface="Calibri" panose="020F0502020204030204" pitchFamily="34" charset="0"/>
                <a:cs typeface="Calibri" panose="020F0502020204030204" pitchFamily="34" charset="0"/>
              </a:rPr>
              <a:t>Several independent spectroscopic analyses have determined a </a:t>
            </a:r>
            <a:r>
              <a:rPr lang="en-US" dirty="0">
                <a:latin typeface="+mj-lt"/>
                <a:cs typeface="Calibri" panose="020F0502020204030204" pitchFamily="34" charset="0"/>
              </a:rPr>
              <a:t>correlation between the metallicity of stars and the probability that the star hosts a planet. </a:t>
            </a:r>
          </a:p>
          <a:p>
            <a:r>
              <a:rPr lang="en-US" sz="1800" dirty="0">
                <a:effectLst/>
                <a:latin typeface="+mj-lt"/>
                <a:ea typeface="Calibri" panose="020F0502020204030204" pitchFamily="34" charset="0"/>
                <a:cs typeface="Calibri" panose="020F0502020204030204" pitchFamily="34" charset="0"/>
              </a:rPr>
              <a:t>Indeed stars hosting planets are systematically more metal-rich than average and</a:t>
            </a:r>
            <a:r>
              <a:rPr lang="en-US" dirty="0">
                <a:latin typeface="+mj-lt"/>
                <a:ea typeface="Calibri" panose="020F0502020204030204" pitchFamily="34" charset="0"/>
                <a:cs typeface="Calibri" panose="020F0502020204030204" pitchFamily="34" charset="0"/>
              </a:rPr>
              <a:t> </a:t>
            </a:r>
            <a:r>
              <a:rPr lang="en-US" sz="1800" dirty="0">
                <a:effectLst/>
                <a:latin typeface="+mj-lt"/>
                <a:ea typeface="Calibri" panose="020F0502020204030204" pitchFamily="34" charset="0"/>
                <a:cs typeface="Calibri" panose="020F0502020204030204" pitchFamily="34" charset="0"/>
              </a:rPr>
              <a:t>the frequency of planetary systems increases with [Fe/H].</a:t>
            </a:r>
          </a:p>
          <a:p>
            <a:endParaRPr lang="it-IT" dirty="0"/>
          </a:p>
        </p:txBody>
      </p:sp>
      <p:pic>
        <p:nvPicPr>
          <p:cNvPr id="4" name="Picture 3" descr="Chart, histogram&#10;&#10;Description automatically generated">
            <a:extLst>
              <a:ext uri="{FF2B5EF4-FFF2-40B4-BE49-F238E27FC236}">
                <a16:creationId xmlns:a16="http://schemas.microsoft.com/office/drawing/2014/main" id="{A4B53952-1345-430B-A3E7-9B8E32371A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9522" y="2423537"/>
            <a:ext cx="4470941" cy="3945924"/>
          </a:xfrm>
          <a:prstGeom prst="rect">
            <a:avLst/>
          </a:prstGeom>
        </p:spPr>
      </p:pic>
      <p:pic>
        <p:nvPicPr>
          <p:cNvPr id="5" name="Picture 4" descr="Shape&#10;&#10;Description automatically generated with medium confidence">
            <a:extLst>
              <a:ext uri="{FF2B5EF4-FFF2-40B4-BE49-F238E27FC236}">
                <a16:creationId xmlns:a16="http://schemas.microsoft.com/office/drawing/2014/main" id="{43DF4ED9-12D9-4614-B2C6-99734540C6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5168" y="2487826"/>
            <a:ext cx="4354655" cy="2684665"/>
          </a:xfrm>
          <a:prstGeom prst="rect">
            <a:avLst/>
          </a:prstGeom>
        </p:spPr>
      </p:pic>
      <p:sp>
        <p:nvSpPr>
          <p:cNvPr id="6" name="TextBox 5">
            <a:extLst>
              <a:ext uri="{FF2B5EF4-FFF2-40B4-BE49-F238E27FC236}">
                <a16:creationId xmlns:a16="http://schemas.microsoft.com/office/drawing/2014/main" id="{76384B64-3F01-4BF0-9406-34A94482012E}"/>
              </a:ext>
            </a:extLst>
          </p:cNvPr>
          <p:cNvSpPr txBox="1"/>
          <p:nvPr/>
        </p:nvSpPr>
        <p:spPr>
          <a:xfrm>
            <a:off x="1700792" y="6369461"/>
            <a:ext cx="4613189" cy="307777"/>
          </a:xfrm>
          <a:prstGeom prst="rect">
            <a:avLst/>
          </a:prstGeom>
          <a:noFill/>
        </p:spPr>
        <p:txBody>
          <a:bodyPr wrap="square" rtlCol="0">
            <a:spAutoFit/>
          </a:bodyPr>
          <a:lstStyle/>
          <a:p>
            <a:r>
              <a:rPr lang="it-IT" sz="1400" dirty="0">
                <a:latin typeface="Calibri" panose="020F0502020204030204" pitchFamily="34" charset="0"/>
                <a:cs typeface="Calibri" panose="020F0502020204030204" pitchFamily="34" charset="0"/>
              </a:rPr>
              <a:t>Udry &amp; Santos, 2007</a:t>
            </a:r>
          </a:p>
        </p:txBody>
      </p:sp>
      <p:sp>
        <p:nvSpPr>
          <p:cNvPr id="7" name="TextBox 6">
            <a:extLst>
              <a:ext uri="{FF2B5EF4-FFF2-40B4-BE49-F238E27FC236}">
                <a16:creationId xmlns:a16="http://schemas.microsoft.com/office/drawing/2014/main" id="{6C268CA5-F622-4BAC-A707-641DEC013F1F}"/>
              </a:ext>
            </a:extLst>
          </p:cNvPr>
          <p:cNvSpPr txBox="1"/>
          <p:nvPr/>
        </p:nvSpPr>
        <p:spPr>
          <a:xfrm>
            <a:off x="7482495" y="5300266"/>
            <a:ext cx="3103123" cy="307777"/>
          </a:xfrm>
          <a:prstGeom prst="rect">
            <a:avLst/>
          </a:prstGeom>
          <a:noFill/>
        </p:spPr>
        <p:txBody>
          <a:bodyPr wrap="square" rtlCol="0">
            <a:spAutoFit/>
          </a:bodyPr>
          <a:lstStyle/>
          <a:p>
            <a:r>
              <a:rPr lang="it-IT" sz="1400" dirty="0">
                <a:latin typeface="Calibri" panose="020F0502020204030204" pitchFamily="34" charset="0"/>
                <a:cs typeface="Calibri" panose="020F0502020204030204" pitchFamily="34" charset="0"/>
              </a:rPr>
              <a:t>Fischer &amp; Valenti, 2005</a:t>
            </a:r>
          </a:p>
        </p:txBody>
      </p:sp>
      <p:sp>
        <p:nvSpPr>
          <p:cNvPr id="10" name="Slide Number Placeholder 9">
            <a:extLst>
              <a:ext uri="{FF2B5EF4-FFF2-40B4-BE49-F238E27FC236}">
                <a16:creationId xmlns:a16="http://schemas.microsoft.com/office/drawing/2014/main" id="{9D3D2863-8C38-42CE-9046-C9F894CD4023}"/>
              </a:ext>
            </a:extLst>
          </p:cNvPr>
          <p:cNvSpPr>
            <a:spLocks noGrp="1"/>
          </p:cNvSpPr>
          <p:nvPr>
            <p:ph type="sldNum" sz="quarter" idx="12"/>
          </p:nvPr>
        </p:nvSpPr>
        <p:spPr>
          <a:xfrm>
            <a:off x="-341670" y="0"/>
            <a:ext cx="683339" cy="365125"/>
          </a:xfrm>
        </p:spPr>
        <p:txBody>
          <a:bodyPr/>
          <a:lstStyle/>
          <a:p>
            <a:fld id="{D2C7FF0D-DB32-43D9-B6CA-AD2508DA86C3}" type="slidenum">
              <a:rPr lang="it-IT" sz="1800" smtClean="0"/>
              <a:t>3</a:t>
            </a:fld>
            <a:endParaRPr lang="it-IT" sz="1800" dirty="0"/>
          </a:p>
        </p:txBody>
      </p:sp>
    </p:spTree>
    <p:extLst>
      <p:ext uri="{BB962C8B-B14F-4D97-AF65-F5344CB8AC3E}">
        <p14:creationId xmlns:p14="http://schemas.microsoft.com/office/powerpoint/2010/main" val="803372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696CB-D0E7-4D6B-93E1-C205BA4FD476}"/>
              </a:ext>
            </a:extLst>
          </p:cNvPr>
          <p:cNvSpPr>
            <a:spLocks noGrp="1"/>
          </p:cNvSpPr>
          <p:nvPr>
            <p:ph type="title"/>
          </p:nvPr>
        </p:nvSpPr>
        <p:spPr>
          <a:xfrm>
            <a:off x="563762" y="155643"/>
            <a:ext cx="8596668" cy="1320800"/>
          </a:xfrm>
        </p:spPr>
        <p:txBody>
          <a:bodyPr/>
          <a:lstStyle/>
          <a:p>
            <a:pPr algn="ctr"/>
            <a:r>
              <a:rPr lang="it-IT" dirty="0"/>
              <a:t>Solar photospheric abundances</a:t>
            </a:r>
          </a:p>
        </p:txBody>
      </p:sp>
      <p:pic>
        <p:nvPicPr>
          <p:cNvPr id="3" name="Picture 2" descr="Chart, scatter chart&#10;&#10;Description automatically generated">
            <a:extLst>
              <a:ext uri="{FF2B5EF4-FFF2-40B4-BE49-F238E27FC236}">
                <a16:creationId xmlns:a16="http://schemas.microsoft.com/office/drawing/2014/main" id="{0D9E09F3-7854-4A10-A734-54CFC209F9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389" y="742833"/>
            <a:ext cx="4502707" cy="3124865"/>
          </a:xfrm>
          <a:prstGeom prst="rect">
            <a:avLst/>
          </a:prstGeom>
        </p:spPr>
      </p:pic>
      <p:pic>
        <p:nvPicPr>
          <p:cNvPr id="4" name="Picture 3" descr="Chart, pie chart&#10;&#10;Description automatically generated">
            <a:extLst>
              <a:ext uri="{FF2B5EF4-FFF2-40B4-BE49-F238E27FC236}">
                <a16:creationId xmlns:a16="http://schemas.microsoft.com/office/drawing/2014/main" id="{8FE7F237-A253-4B1B-9218-CBFDF580E7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957" y="3751405"/>
            <a:ext cx="7387222" cy="2838722"/>
          </a:xfrm>
          <a:prstGeom prst="rect">
            <a:avLst/>
          </a:prstGeom>
        </p:spPr>
      </p:pic>
      <p:sp>
        <p:nvSpPr>
          <p:cNvPr id="5" name="TextBox 4">
            <a:extLst>
              <a:ext uri="{FF2B5EF4-FFF2-40B4-BE49-F238E27FC236}">
                <a16:creationId xmlns:a16="http://schemas.microsoft.com/office/drawing/2014/main" id="{FA73FB1E-808E-4B3D-895E-4DBCD4B87386}"/>
              </a:ext>
            </a:extLst>
          </p:cNvPr>
          <p:cNvSpPr txBox="1"/>
          <p:nvPr/>
        </p:nvSpPr>
        <p:spPr>
          <a:xfrm>
            <a:off x="5288637" y="3121223"/>
            <a:ext cx="2457974" cy="307777"/>
          </a:xfrm>
          <a:prstGeom prst="rect">
            <a:avLst/>
          </a:prstGeom>
          <a:noFill/>
        </p:spPr>
        <p:txBody>
          <a:bodyPr wrap="square" rtlCol="0">
            <a:spAutoFit/>
          </a:bodyPr>
          <a:lstStyle/>
          <a:p>
            <a:r>
              <a:rPr lang="it-IT" sz="1400" dirty="0"/>
              <a:t>Asplund et al, 2021</a:t>
            </a:r>
          </a:p>
        </p:txBody>
      </p:sp>
      <p:sp>
        <p:nvSpPr>
          <p:cNvPr id="8" name="Slide Number Placeholder 7">
            <a:extLst>
              <a:ext uri="{FF2B5EF4-FFF2-40B4-BE49-F238E27FC236}">
                <a16:creationId xmlns:a16="http://schemas.microsoft.com/office/drawing/2014/main" id="{5EEFE9A9-CADC-479B-9936-BF3D32E3FDBF}"/>
              </a:ext>
            </a:extLst>
          </p:cNvPr>
          <p:cNvSpPr>
            <a:spLocks noGrp="1"/>
          </p:cNvSpPr>
          <p:nvPr>
            <p:ph type="sldNum" sz="quarter" idx="12"/>
          </p:nvPr>
        </p:nvSpPr>
        <p:spPr>
          <a:xfrm>
            <a:off x="-323950" y="-26920"/>
            <a:ext cx="683339" cy="365125"/>
          </a:xfrm>
        </p:spPr>
        <p:txBody>
          <a:bodyPr/>
          <a:lstStyle/>
          <a:p>
            <a:fld id="{D2C7FF0D-DB32-43D9-B6CA-AD2508DA86C3}" type="slidenum">
              <a:rPr lang="it-IT" sz="1800" smtClean="0"/>
              <a:t>4</a:t>
            </a:fld>
            <a:endParaRPr lang="it-IT" sz="1800" dirty="0"/>
          </a:p>
        </p:txBody>
      </p:sp>
    </p:spTree>
    <p:extLst>
      <p:ext uri="{BB962C8B-B14F-4D97-AF65-F5344CB8AC3E}">
        <p14:creationId xmlns:p14="http://schemas.microsoft.com/office/powerpoint/2010/main" val="1157341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0F85F-6264-492B-9995-C5F73C1662FC}"/>
              </a:ext>
            </a:extLst>
          </p:cNvPr>
          <p:cNvSpPr>
            <a:spLocks noGrp="1"/>
          </p:cNvSpPr>
          <p:nvPr>
            <p:ph type="title"/>
          </p:nvPr>
        </p:nvSpPr>
        <p:spPr>
          <a:xfrm>
            <a:off x="644382" y="226145"/>
            <a:ext cx="8596668" cy="1320800"/>
          </a:xfrm>
        </p:spPr>
        <p:txBody>
          <a:bodyPr/>
          <a:lstStyle/>
          <a:p>
            <a:pPr algn="ctr"/>
            <a:r>
              <a:rPr lang="it-IT" dirty="0"/>
              <a:t>Relative abundances</a:t>
            </a:r>
          </a:p>
        </p:txBody>
      </p:sp>
      <p:sp>
        <p:nvSpPr>
          <p:cNvPr id="3" name="Content Placeholder 2">
            <a:extLst>
              <a:ext uri="{FF2B5EF4-FFF2-40B4-BE49-F238E27FC236}">
                <a16:creationId xmlns:a16="http://schemas.microsoft.com/office/drawing/2014/main" id="{4AB90C78-92E8-423B-8DC0-9D2D7D5B101B}"/>
              </a:ext>
            </a:extLst>
          </p:cNvPr>
          <p:cNvSpPr>
            <a:spLocks noGrp="1"/>
          </p:cNvSpPr>
          <p:nvPr>
            <p:ph idx="1"/>
          </p:nvPr>
        </p:nvSpPr>
        <p:spPr>
          <a:xfrm>
            <a:off x="544637" y="1162362"/>
            <a:ext cx="9085395" cy="3302546"/>
          </a:xfrm>
        </p:spPr>
        <p:txBody>
          <a:bodyPr>
            <a:normAutofit/>
          </a:bodyPr>
          <a:lstStyle/>
          <a:p>
            <a:r>
              <a:rPr lang="it-IT" dirty="0"/>
              <a:t>Melendez et al. (2009) conducted a high resolution spectroscopic survey of the Sun, 11 solar twins and 10 solar analogs (with similar atmospheric properties) and derived accurate relative chemical abundances.</a:t>
            </a:r>
          </a:p>
          <a:p>
            <a:r>
              <a:rPr lang="en-US" dirty="0"/>
              <a:t>The spectral analysis highlighted a significant correlation between </a:t>
            </a:r>
            <a:r>
              <a:rPr lang="en-US" dirty="0">
                <a:solidFill>
                  <a:srgbClr val="151616"/>
                </a:solidFill>
                <a:effectLst/>
                <a:ea typeface="Calibri" panose="020F0502020204030204" pitchFamily="34" charset="0"/>
                <a:cs typeface="Times New Roman" panose="02020603050405020304" pitchFamily="18" charset="0"/>
              </a:rPr>
              <a:t>[X/Fe] and condensation temperature (</a:t>
            </a:r>
            <a:r>
              <a:rPr lang="en-US" i="1" dirty="0">
                <a:solidFill>
                  <a:srgbClr val="151616"/>
                </a:solidFill>
                <a:effectLst/>
                <a:ea typeface="Calibri" panose="020F0502020204030204" pitchFamily="34" charset="0"/>
                <a:cs typeface="Times New Roman" panose="02020603050405020304" pitchFamily="18" charset="0"/>
              </a:rPr>
              <a:t>T</a:t>
            </a:r>
            <a:r>
              <a:rPr lang="en-US" dirty="0">
                <a:solidFill>
                  <a:srgbClr val="151616"/>
                </a:solidFill>
                <a:ea typeface="Calibri" panose="020F0502020204030204" pitchFamily="34" charset="0"/>
                <a:cs typeface="Times New Roman" panose="02020603050405020304" pitchFamily="18" charset="0"/>
              </a:rPr>
              <a:t>c</a:t>
            </a:r>
            <a:r>
              <a:rPr lang="en-US" dirty="0">
                <a:solidFill>
                  <a:srgbClr val="151616"/>
                </a:solidFill>
                <a:effectLst/>
                <a:ea typeface="Calibri" panose="020F0502020204030204" pitchFamily="34" charset="0"/>
                <a:cs typeface="Times New Roman" panose="02020603050405020304" pitchFamily="18" charset="0"/>
              </a:rPr>
              <a:t>): </a:t>
            </a:r>
            <a:r>
              <a:rPr lang="en-US" dirty="0">
                <a:solidFill>
                  <a:srgbClr val="000000"/>
                </a:solidFill>
                <a:effectLst/>
                <a:ea typeface="Calibri" panose="020F0502020204030204" pitchFamily="34" charset="0"/>
                <a:cs typeface="Times New Roman" panose="02020603050405020304" pitchFamily="18" charset="0"/>
              </a:rPr>
              <a:t>v</a:t>
            </a:r>
            <a:r>
              <a:rPr lang="en-US" dirty="0">
                <a:solidFill>
                  <a:srgbClr val="000000"/>
                </a:solidFill>
              </a:rPr>
              <a:t>olatile elements (</a:t>
            </a:r>
            <a:r>
              <a:rPr lang="en-US" i="1" dirty="0">
                <a:solidFill>
                  <a:srgbClr val="000000"/>
                </a:solidFill>
              </a:rPr>
              <a:t>T</a:t>
            </a:r>
            <a:r>
              <a:rPr lang="en-US" dirty="0">
                <a:solidFill>
                  <a:srgbClr val="000000"/>
                </a:solidFill>
              </a:rPr>
              <a:t>c &lt; 900 K) are more abundant in the Sun relative to the twins while elements that easily form dust (</a:t>
            </a:r>
            <a:r>
              <a:rPr lang="en-US" i="1" dirty="0">
                <a:solidFill>
                  <a:srgbClr val="000000"/>
                </a:solidFill>
              </a:rPr>
              <a:t>T</a:t>
            </a:r>
            <a:r>
              <a:rPr lang="en-US" dirty="0">
                <a:solidFill>
                  <a:srgbClr val="000000"/>
                </a:solidFill>
              </a:rPr>
              <a:t>c &gt; 900 K, refractories) are underabundant, with an offset between depletion and enhancement of 20%.</a:t>
            </a:r>
          </a:p>
          <a:p>
            <a:pPr marL="0" indent="0">
              <a:buNone/>
            </a:pPr>
            <a:br>
              <a:rPr lang="en-US" dirty="0"/>
            </a:br>
            <a:endParaRPr lang="it-IT" dirty="0"/>
          </a:p>
          <a:p>
            <a:endParaRPr lang="it-IT" dirty="0"/>
          </a:p>
        </p:txBody>
      </p:sp>
      <p:pic>
        <p:nvPicPr>
          <p:cNvPr id="4" name="Picture 3" descr="Chart, box and whisker chart&#10;&#10;Description automatically generated">
            <a:extLst>
              <a:ext uri="{FF2B5EF4-FFF2-40B4-BE49-F238E27FC236}">
                <a16:creationId xmlns:a16="http://schemas.microsoft.com/office/drawing/2014/main" id="{EC9CEB14-82D5-4037-A219-CCE2E7543F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214" y="3931728"/>
            <a:ext cx="4124768" cy="2546238"/>
          </a:xfrm>
          <a:prstGeom prst="rect">
            <a:avLst/>
          </a:prstGeom>
        </p:spPr>
      </p:pic>
      <p:pic>
        <p:nvPicPr>
          <p:cNvPr id="5" name="Picture 4" descr="Chart&#10;&#10;Description automatically generated">
            <a:extLst>
              <a:ext uri="{FF2B5EF4-FFF2-40B4-BE49-F238E27FC236}">
                <a16:creationId xmlns:a16="http://schemas.microsoft.com/office/drawing/2014/main" id="{E94CCE38-FAEE-4927-8669-6D319E19E3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4559" y="3429000"/>
            <a:ext cx="3282881" cy="2956014"/>
          </a:xfrm>
          <a:prstGeom prst="rect">
            <a:avLst/>
          </a:prstGeom>
        </p:spPr>
      </p:pic>
      <p:sp>
        <p:nvSpPr>
          <p:cNvPr id="6" name="TextBox 5">
            <a:extLst>
              <a:ext uri="{FF2B5EF4-FFF2-40B4-BE49-F238E27FC236}">
                <a16:creationId xmlns:a16="http://schemas.microsoft.com/office/drawing/2014/main" id="{5DBF24C9-F0BE-49B8-8BCC-F0E364C73473}"/>
              </a:ext>
            </a:extLst>
          </p:cNvPr>
          <p:cNvSpPr txBox="1"/>
          <p:nvPr/>
        </p:nvSpPr>
        <p:spPr>
          <a:xfrm>
            <a:off x="1301745" y="6459699"/>
            <a:ext cx="6094378" cy="307777"/>
          </a:xfrm>
          <a:prstGeom prst="rect">
            <a:avLst/>
          </a:prstGeom>
          <a:noFill/>
        </p:spPr>
        <p:txBody>
          <a:bodyPr wrap="square">
            <a:spAutoFit/>
          </a:bodyPr>
          <a:lstStyle/>
          <a:p>
            <a:r>
              <a:rPr lang="en-US" sz="1400" dirty="0">
                <a:solidFill>
                  <a:srgbClr val="333333"/>
                </a:solidFill>
                <a:effectLst/>
                <a:ea typeface="Times New Roman" panose="02020603050405020304" pitchFamily="18" charset="0"/>
              </a:rPr>
              <a:t>Ramírez et al, 2009</a:t>
            </a:r>
            <a:endParaRPr lang="it-IT" sz="1400" dirty="0"/>
          </a:p>
        </p:txBody>
      </p:sp>
      <p:sp>
        <p:nvSpPr>
          <p:cNvPr id="7" name="TextBox 6">
            <a:extLst>
              <a:ext uri="{FF2B5EF4-FFF2-40B4-BE49-F238E27FC236}">
                <a16:creationId xmlns:a16="http://schemas.microsoft.com/office/drawing/2014/main" id="{C6EEEC9F-1F04-4177-A37B-9F3698B4AFF9}"/>
              </a:ext>
            </a:extLst>
          </p:cNvPr>
          <p:cNvSpPr txBox="1"/>
          <p:nvPr/>
        </p:nvSpPr>
        <p:spPr>
          <a:xfrm>
            <a:off x="4942716" y="6477966"/>
            <a:ext cx="3464480" cy="584775"/>
          </a:xfrm>
          <a:prstGeom prst="rect">
            <a:avLst/>
          </a:prstGeom>
          <a:noFill/>
        </p:spPr>
        <p:txBody>
          <a:bodyPr wrap="square">
            <a:spAutoFit/>
          </a:bodyPr>
          <a:lstStyle/>
          <a:p>
            <a:r>
              <a:rPr lang="it-IT" sz="1400" dirty="0">
                <a:effectLst/>
                <a:ea typeface="Calibri" panose="020F0502020204030204" pitchFamily="34" charset="0"/>
                <a:cs typeface="Calibri" panose="020F0502020204030204" pitchFamily="34" charset="0"/>
              </a:rPr>
              <a:t>Meléndez et al, 2009</a:t>
            </a:r>
          </a:p>
          <a:p>
            <a:endParaRPr lang="it-IT" dirty="0"/>
          </a:p>
        </p:txBody>
      </p:sp>
      <p:pic>
        <p:nvPicPr>
          <p:cNvPr id="8" name="Picture 7" descr="Table&#10;&#10;Description automatically generated">
            <a:extLst>
              <a:ext uri="{FF2B5EF4-FFF2-40B4-BE49-F238E27FC236}">
                <a16:creationId xmlns:a16="http://schemas.microsoft.com/office/drawing/2014/main" id="{A50A54ED-BD19-46F8-8F00-A3A69B8087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43067" y="3455693"/>
            <a:ext cx="3282881" cy="3176162"/>
          </a:xfrm>
          <a:prstGeom prst="rect">
            <a:avLst/>
          </a:prstGeom>
        </p:spPr>
      </p:pic>
      <p:sp>
        <p:nvSpPr>
          <p:cNvPr id="11" name="Slide Number Placeholder 10">
            <a:extLst>
              <a:ext uri="{FF2B5EF4-FFF2-40B4-BE49-F238E27FC236}">
                <a16:creationId xmlns:a16="http://schemas.microsoft.com/office/drawing/2014/main" id="{833FA383-2283-41B8-9123-2E91EDA120B6}"/>
              </a:ext>
            </a:extLst>
          </p:cNvPr>
          <p:cNvSpPr>
            <a:spLocks noGrp="1"/>
          </p:cNvSpPr>
          <p:nvPr>
            <p:ph type="sldNum" sz="quarter" idx="12"/>
          </p:nvPr>
        </p:nvSpPr>
        <p:spPr>
          <a:xfrm>
            <a:off x="-341670" y="-7548"/>
            <a:ext cx="683339" cy="365125"/>
          </a:xfrm>
        </p:spPr>
        <p:txBody>
          <a:bodyPr/>
          <a:lstStyle/>
          <a:p>
            <a:fld id="{D2C7FF0D-DB32-43D9-B6CA-AD2508DA86C3}" type="slidenum">
              <a:rPr lang="it-IT" sz="1800" smtClean="0"/>
              <a:t>5</a:t>
            </a:fld>
            <a:endParaRPr lang="it-IT" sz="1800" dirty="0"/>
          </a:p>
        </p:txBody>
      </p:sp>
    </p:spTree>
    <p:extLst>
      <p:ext uri="{BB962C8B-B14F-4D97-AF65-F5344CB8AC3E}">
        <p14:creationId xmlns:p14="http://schemas.microsoft.com/office/powerpoint/2010/main" val="204649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3CBAA-F97A-439F-A8E5-792CBEC840E8}"/>
              </a:ext>
            </a:extLst>
          </p:cNvPr>
          <p:cNvSpPr>
            <a:spLocks noGrp="1"/>
          </p:cNvSpPr>
          <p:nvPr>
            <p:ph type="title"/>
          </p:nvPr>
        </p:nvSpPr>
        <p:spPr>
          <a:xfrm>
            <a:off x="677334" y="280087"/>
            <a:ext cx="8596668" cy="1320800"/>
          </a:xfrm>
        </p:spPr>
        <p:txBody>
          <a:bodyPr/>
          <a:lstStyle/>
          <a:p>
            <a:r>
              <a:rPr lang="it-IT" dirty="0"/>
              <a:t>Solar composition and planet formation</a:t>
            </a:r>
          </a:p>
        </p:txBody>
      </p:sp>
      <p:sp>
        <p:nvSpPr>
          <p:cNvPr id="3" name="Content Placeholder 2">
            <a:extLst>
              <a:ext uri="{FF2B5EF4-FFF2-40B4-BE49-F238E27FC236}">
                <a16:creationId xmlns:a16="http://schemas.microsoft.com/office/drawing/2014/main" id="{569C2B55-E0C5-44E4-AFD1-2CFBA8965855}"/>
              </a:ext>
            </a:extLst>
          </p:cNvPr>
          <p:cNvSpPr>
            <a:spLocks noGrp="1"/>
          </p:cNvSpPr>
          <p:nvPr>
            <p:ph idx="1"/>
          </p:nvPr>
        </p:nvSpPr>
        <p:spPr>
          <a:xfrm>
            <a:off x="677334" y="1408671"/>
            <a:ext cx="9290450" cy="5535826"/>
          </a:xfrm>
        </p:spPr>
        <p:txBody>
          <a:bodyPr>
            <a:normAutofit/>
          </a:bodyPr>
          <a:lstStyle/>
          <a:p>
            <a:r>
              <a:rPr lang="en-US" sz="1800" dirty="0">
                <a:solidFill>
                  <a:srgbClr val="151616"/>
                </a:solidFill>
                <a:effectLst/>
                <a:ea typeface="Calibri" panose="020F0502020204030204" pitchFamily="34" charset="0"/>
                <a:cs typeface="Times New Roman" panose="02020603050405020304" pitchFamily="18" charset="0"/>
              </a:rPr>
              <a:t>If the Sun and its twins formed from gas clouds with very similar initial chemical composition, where </a:t>
            </a:r>
            <a:r>
              <a:rPr lang="en-US" dirty="0">
                <a:solidFill>
                  <a:srgbClr val="151616"/>
                </a:solidFill>
                <a:ea typeface="Calibri" panose="020F0502020204030204" pitchFamily="34" charset="0"/>
                <a:cs typeface="Times New Roman" panose="02020603050405020304" pitchFamily="18" charset="0"/>
              </a:rPr>
              <a:t>are </a:t>
            </a:r>
            <a:r>
              <a:rPr lang="en-US" sz="1800" dirty="0">
                <a:solidFill>
                  <a:srgbClr val="151616"/>
                </a:solidFill>
                <a:effectLst/>
                <a:ea typeface="Calibri" panose="020F0502020204030204" pitchFamily="34" charset="0"/>
                <a:cs typeface="Times New Roman" panose="02020603050405020304" pitchFamily="18" charset="0"/>
              </a:rPr>
              <a:t>the missing refractory elements in the solar case?</a:t>
            </a:r>
          </a:p>
          <a:p>
            <a:r>
              <a:rPr lang="en-US" sz="1800" dirty="0">
                <a:solidFill>
                  <a:srgbClr val="151616"/>
                </a:solidFill>
                <a:effectLst/>
                <a:ea typeface="Calibri" panose="020F0502020204030204" pitchFamily="34" charset="0"/>
                <a:cs typeface="Times New Roman" panose="02020603050405020304" pitchFamily="18" charset="0"/>
              </a:rPr>
              <a:t>Melendez et al (2019) suggested that the Solar anomalous chemical composition may be due to </a:t>
            </a:r>
            <a:r>
              <a:rPr lang="en-US" sz="1800" dirty="0">
                <a:solidFill>
                  <a:srgbClr val="0000FF"/>
                </a:solidFill>
                <a:effectLst/>
                <a:ea typeface="Calibri" panose="020F0502020204030204" pitchFamily="34" charset="0"/>
                <a:cs typeface="Times New Roman" panose="02020603050405020304" pitchFamily="18" charset="0"/>
              </a:rPr>
              <a:t>dust condensation </a:t>
            </a:r>
            <a:r>
              <a:rPr lang="en-US" sz="1800" dirty="0">
                <a:solidFill>
                  <a:srgbClr val="151616"/>
                </a:solidFill>
                <a:effectLst/>
                <a:ea typeface="Calibri" panose="020F0502020204030204" pitchFamily="34" charset="0"/>
                <a:cs typeface="Times New Roman" panose="02020603050405020304" pitchFamily="18" charset="0"/>
              </a:rPr>
              <a:t>during the formation of planets. </a:t>
            </a:r>
          </a:p>
          <a:p>
            <a:r>
              <a:rPr lang="en-US" sz="1800" dirty="0">
                <a:solidFill>
                  <a:srgbClr val="151616"/>
                </a:solidFill>
                <a:effectLst/>
                <a:ea typeface="Calibri" panose="020F0502020204030204" pitchFamily="34" charset="0"/>
                <a:cs typeface="Times New Roman" panose="02020603050405020304" pitchFamily="18" charset="0"/>
              </a:rPr>
              <a:t>Indeed inner solar system objects are enriched in refractory elements relative to volatiles (radial iron gradient pointing towards</a:t>
            </a:r>
            <a:r>
              <a:rPr lang="en-US" sz="1800" dirty="0">
                <a:solidFill>
                  <a:srgbClr val="151616"/>
                </a:solidFill>
                <a:effectLst/>
                <a:latin typeface="+mj-lt"/>
                <a:ea typeface="Calibri" panose="020F0502020204030204" pitchFamily="34" charset="0"/>
                <a:cs typeface="Times New Roman" panose="02020603050405020304" pitchFamily="18" charset="0"/>
              </a:rPr>
              <a:t> </a:t>
            </a:r>
            <a:r>
              <a:rPr lang="en-US" sz="1800" b="0" i="0" dirty="0">
                <a:solidFill>
                  <a:srgbClr val="000000"/>
                </a:solidFill>
                <a:effectLst/>
                <a:latin typeface="+mj-lt"/>
              </a:rPr>
              <a:t>smaller heliocentric distances</a:t>
            </a:r>
            <a:r>
              <a:rPr lang="en-US" sz="1800" dirty="0">
                <a:solidFill>
                  <a:srgbClr val="151616"/>
                </a:solidFill>
                <a:effectLst/>
                <a:ea typeface="Calibri" panose="020F0502020204030204" pitchFamily="34" charset="0"/>
                <a:cs typeface="Times New Roman" panose="02020603050405020304" pitchFamily="18" charset="0"/>
              </a:rPr>
              <a:t>); the observed offset in the chemical abundance of the Sun </a:t>
            </a:r>
            <a:r>
              <a:rPr lang="en-US" dirty="0">
                <a:solidFill>
                  <a:srgbClr val="151616"/>
                </a:solidFill>
                <a:ea typeface="Calibri" panose="020F0502020204030204" pitchFamily="34" charset="0"/>
                <a:cs typeface="Times New Roman" panose="02020603050405020304" pitchFamily="18" charset="0"/>
              </a:rPr>
              <a:t>would roughly disappear if the total mass of refractory elements in the terrestrial planets of the solar system today were to be added to the solar convective zone.</a:t>
            </a:r>
          </a:p>
          <a:p>
            <a:r>
              <a:rPr lang="en-US" sz="1800" dirty="0">
                <a:solidFill>
                  <a:srgbClr val="151616"/>
                </a:solidFill>
                <a:effectLst/>
                <a:ea typeface="Calibri" panose="020F0502020204030204" pitchFamily="34" charset="0"/>
                <a:cs typeface="Times New Roman" panose="02020603050405020304" pitchFamily="18" charset="0"/>
              </a:rPr>
              <a:t>Since the majority of solar twins did not form planets, their original chemical compositions should not have been altered, with no deficiency of refractories and </a:t>
            </a:r>
            <a:r>
              <a:rPr lang="en-US" dirty="0">
                <a:solidFill>
                  <a:srgbClr val="151616"/>
                </a:solidFill>
                <a:ea typeface="Calibri" panose="020F0502020204030204" pitchFamily="34" charset="0"/>
                <a:cs typeface="Times New Roman" panose="02020603050405020304" pitchFamily="18" charset="0"/>
              </a:rPr>
              <a:t>the original abundance of volatiles retained</a:t>
            </a:r>
            <a:r>
              <a:rPr lang="en-US" sz="1800" dirty="0">
                <a:solidFill>
                  <a:srgbClr val="151616"/>
                </a:solidFill>
                <a:effectLst/>
                <a:ea typeface="Calibri" panose="020F0502020204030204" pitchFamily="34" charset="0"/>
                <a:cs typeface="Times New Roman" panose="02020603050405020304" pitchFamily="18" charset="0"/>
              </a:rPr>
              <a:t>, as observed. </a:t>
            </a:r>
          </a:p>
          <a:p>
            <a:r>
              <a:rPr lang="en-US" sz="1800" dirty="0">
                <a:solidFill>
                  <a:srgbClr val="151616"/>
                </a:solidFill>
                <a:effectLst/>
                <a:ea typeface="Calibri" panose="020F0502020204030204" pitchFamily="34" charset="0"/>
                <a:cs typeface="Times New Roman" panose="02020603050405020304" pitchFamily="18" charset="0"/>
              </a:rPr>
              <a:t>Thus </a:t>
            </a:r>
            <a:r>
              <a:rPr lang="en-US" sz="1800" b="0" i="0" dirty="0">
                <a:solidFill>
                  <a:srgbClr val="000000"/>
                </a:solidFill>
                <a:effectLst/>
              </a:rPr>
              <a:t>the formation of the terrestrial planets might have given the Sun its peculiar surface composition</a:t>
            </a:r>
            <a:r>
              <a:rPr lang="en-US" dirty="0">
                <a:solidFill>
                  <a:srgbClr val="000000"/>
                </a:solidFill>
              </a:rPr>
              <a:t>; a similar abundance pattern that were to be detected in the photosphere of other stars may then hint at the presence of planetary systems.</a:t>
            </a:r>
            <a:br>
              <a:rPr lang="en-US" dirty="0"/>
            </a:b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solidFill>
                <a:srgbClr val="151616"/>
              </a:solidFill>
              <a:effectLst/>
              <a:ea typeface="Calibri" panose="020F0502020204030204" pitchFamily="34" charset="0"/>
              <a:cs typeface="Times New Roman" panose="02020603050405020304" pitchFamily="18" charset="0"/>
            </a:endParaRPr>
          </a:p>
          <a:p>
            <a:endParaRPr lang="en-US" dirty="0">
              <a:solidFill>
                <a:srgbClr val="151616"/>
              </a:solidFill>
              <a:ea typeface="Calibri" panose="020F0502020204030204" pitchFamily="34" charset="0"/>
              <a:cs typeface="Times New Roman" panose="02020603050405020304" pitchFamily="18" charset="0"/>
            </a:endParaRPr>
          </a:p>
          <a:p>
            <a:endParaRPr lang="it-IT" dirty="0"/>
          </a:p>
        </p:txBody>
      </p:sp>
      <p:sp>
        <p:nvSpPr>
          <p:cNvPr id="6" name="Slide Number Placeholder 5">
            <a:extLst>
              <a:ext uri="{FF2B5EF4-FFF2-40B4-BE49-F238E27FC236}">
                <a16:creationId xmlns:a16="http://schemas.microsoft.com/office/drawing/2014/main" id="{139C398D-86F0-4380-BA19-66F97CA5602C}"/>
              </a:ext>
            </a:extLst>
          </p:cNvPr>
          <p:cNvSpPr>
            <a:spLocks noGrp="1"/>
          </p:cNvSpPr>
          <p:nvPr>
            <p:ph type="sldNum" sz="quarter" idx="12"/>
          </p:nvPr>
        </p:nvSpPr>
        <p:spPr>
          <a:xfrm>
            <a:off x="-341670" y="0"/>
            <a:ext cx="683339" cy="365125"/>
          </a:xfrm>
        </p:spPr>
        <p:txBody>
          <a:bodyPr/>
          <a:lstStyle/>
          <a:p>
            <a:fld id="{D2C7FF0D-DB32-43D9-B6CA-AD2508DA86C3}" type="slidenum">
              <a:rPr lang="it-IT" sz="1800" smtClean="0"/>
              <a:t>6</a:t>
            </a:fld>
            <a:endParaRPr lang="it-IT" sz="1800" dirty="0"/>
          </a:p>
        </p:txBody>
      </p:sp>
    </p:spTree>
    <p:extLst>
      <p:ext uri="{BB962C8B-B14F-4D97-AF65-F5344CB8AC3E}">
        <p14:creationId xmlns:p14="http://schemas.microsoft.com/office/powerpoint/2010/main" val="1823621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CABE5-6DB1-405C-A3C8-230C35CDDDA2}"/>
              </a:ext>
            </a:extLst>
          </p:cNvPr>
          <p:cNvSpPr>
            <a:spLocks noGrp="1"/>
          </p:cNvSpPr>
          <p:nvPr>
            <p:ph type="title"/>
          </p:nvPr>
        </p:nvSpPr>
        <p:spPr>
          <a:xfrm>
            <a:off x="677334" y="345989"/>
            <a:ext cx="8596668" cy="1320800"/>
          </a:xfrm>
        </p:spPr>
        <p:txBody>
          <a:bodyPr/>
          <a:lstStyle/>
          <a:p>
            <a:pPr algn="ctr"/>
            <a:r>
              <a:rPr lang="it-IT" dirty="0"/>
              <a:t>Other scenarios</a:t>
            </a:r>
          </a:p>
        </p:txBody>
      </p:sp>
      <p:sp>
        <p:nvSpPr>
          <p:cNvPr id="3" name="Content Placeholder 2">
            <a:extLst>
              <a:ext uri="{FF2B5EF4-FFF2-40B4-BE49-F238E27FC236}">
                <a16:creationId xmlns:a16="http://schemas.microsoft.com/office/drawing/2014/main" id="{BBD98757-0AC4-41A6-890C-7C8DF6FE4782}"/>
              </a:ext>
            </a:extLst>
          </p:cNvPr>
          <p:cNvSpPr>
            <a:spLocks noGrp="1"/>
          </p:cNvSpPr>
          <p:nvPr>
            <p:ph idx="1"/>
          </p:nvPr>
        </p:nvSpPr>
        <p:spPr>
          <a:xfrm>
            <a:off x="677334" y="1499287"/>
            <a:ext cx="8596668" cy="4542076"/>
          </a:xfrm>
        </p:spPr>
        <p:txBody>
          <a:bodyPr/>
          <a:lstStyle/>
          <a:p>
            <a:r>
              <a:rPr lang="it-IT" sz="1800" b="0" dirty="0">
                <a:solidFill>
                  <a:srgbClr val="000000"/>
                </a:solidFill>
                <a:effectLst/>
              </a:rPr>
              <a:t>Galactic-evolution effects</a:t>
            </a:r>
            <a:r>
              <a:rPr lang="it-IT" dirty="0"/>
              <a:t> </a:t>
            </a:r>
          </a:p>
          <a:p>
            <a:endParaRPr lang="it-IT" dirty="0"/>
          </a:p>
          <a:p>
            <a:r>
              <a:rPr lang="it-IT" sz="1800" b="0" dirty="0">
                <a:solidFill>
                  <a:srgbClr val="000000"/>
                </a:solidFill>
                <a:effectLst/>
              </a:rPr>
              <a:t>Supernova pollution</a:t>
            </a:r>
            <a:r>
              <a:rPr lang="it-IT" dirty="0"/>
              <a:t> </a:t>
            </a:r>
          </a:p>
          <a:p>
            <a:endParaRPr lang="it-IT" dirty="0"/>
          </a:p>
          <a:p>
            <a:r>
              <a:rPr lang="it-IT" sz="1800" b="0" dirty="0">
                <a:solidFill>
                  <a:srgbClr val="000000"/>
                </a:solidFill>
                <a:effectLst/>
              </a:rPr>
              <a:t>Early dust separation</a:t>
            </a:r>
            <a:r>
              <a:rPr lang="it-IT" dirty="0"/>
              <a:t> </a:t>
            </a:r>
          </a:p>
          <a:p>
            <a:endParaRPr lang="it-IT" dirty="0"/>
          </a:p>
          <a:p>
            <a:r>
              <a:rPr lang="en-US" sz="1800" b="0" dirty="0">
                <a:solidFill>
                  <a:srgbClr val="000000"/>
                </a:solidFill>
                <a:effectLst/>
              </a:rPr>
              <a:t>Dust separation during the formation of terrestrial planets</a:t>
            </a:r>
          </a:p>
          <a:p>
            <a:endParaRPr lang="en-US" sz="1800" b="0" dirty="0">
              <a:solidFill>
                <a:srgbClr val="000000"/>
              </a:solidFill>
              <a:effectLst/>
            </a:endParaRPr>
          </a:p>
          <a:p>
            <a:r>
              <a:rPr lang="en-US" sz="1800" b="0" dirty="0">
                <a:solidFill>
                  <a:srgbClr val="000000"/>
                </a:solidFill>
                <a:effectLst/>
              </a:rPr>
              <a:t>The role of giant planets:</a:t>
            </a:r>
            <a:endParaRPr lang="en-US" dirty="0"/>
          </a:p>
          <a:p>
            <a:pPr marL="0" indent="0">
              <a:buNone/>
            </a:pPr>
            <a:r>
              <a:rPr lang="en-US" dirty="0"/>
              <a:t>	</a:t>
            </a:r>
            <a:r>
              <a:rPr lang="en-US" dirty="0">
                <a:solidFill>
                  <a:schemeClr val="tx1"/>
                </a:solidFill>
              </a:rPr>
              <a:t>The presence of iron and heavy metals in the core of giant planets would 	mean that their host stars are expected to show an abundance pattern 	similar to the solar one.</a:t>
            </a:r>
            <a:endParaRPr lang="it-IT" dirty="0">
              <a:solidFill>
                <a:schemeClr val="tx1"/>
              </a:solidFill>
            </a:endParaRPr>
          </a:p>
        </p:txBody>
      </p:sp>
      <p:sp>
        <p:nvSpPr>
          <p:cNvPr id="6" name="Slide Number Placeholder 5">
            <a:extLst>
              <a:ext uri="{FF2B5EF4-FFF2-40B4-BE49-F238E27FC236}">
                <a16:creationId xmlns:a16="http://schemas.microsoft.com/office/drawing/2014/main" id="{93C8C5EE-9FE4-4EC6-9A29-5C288B794E7C}"/>
              </a:ext>
            </a:extLst>
          </p:cNvPr>
          <p:cNvSpPr>
            <a:spLocks noGrp="1"/>
          </p:cNvSpPr>
          <p:nvPr>
            <p:ph type="sldNum" sz="quarter" idx="12"/>
          </p:nvPr>
        </p:nvSpPr>
        <p:spPr>
          <a:xfrm>
            <a:off x="-341670" y="37070"/>
            <a:ext cx="683339" cy="365125"/>
          </a:xfrm>
        </p:spPr>
        <p:txBody>
          <a:bodyPr/>
          <a:lstStyle/>
          <a:p>
            <a:fld id="{D2C7FF0D-DB32-43D9-B6CA-AD2508DA86C3}" type="slidenum">
              <a:rPr lang="it-IT" sz="1800" smtClean="0"/>
              <a:t>7</a:t>
            </a:fld>
            <a:endParaRPr lang="it-IT" sz="1800" dirty="0"/>
          </a:p>
        </p:txBody>
      </p:sp>
    </p:spTree>
    <p:extLst>
      <p:ext uri="{BB962C8B-B14F-4D97-AF65-F5344CB8AC3E}">
        <p14:creationId xmlns:p14="http://schemas.microsoft.com/office/powerpoint/2010/main" val="2564925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3E1D8-D43B-480D-A4D3-8810AE6C851F}"/>
              </a:ext>
            </a:extLst>
          </p:cNvPr>
          <p:cNvSpPr>
            <a:spLocks noGrp="1"/>
          </p:cNvSpPr>
          <p:nvPr>
            <p:ph type="title"/>
          </p:nvPr>
        </p:nvSpPr>
        <p:spPr>
          <a:xfrm>
            <a:off x="677334" y="-74141"/>
            <a:ext cx="8596668" cy="1320800"/>
          </a:xfrm>
        </p:spPr>
        <p:txBody>
          <a:bodyPr/>
          <a:lstStyle/>
          <a:p>
            <a:pPr algn="ctr"/>
            <a:r>
              <a:rPr lang="it-IT" dirty="0"/>
              <a:t>References</a:t>
            </a:r>
          </a:p>
        </p:txBody>
      </p:sp>
      <p:sp>
        <p:nvSpPr>
          <p:cNvPr id="3" name="Content Placeholder 2">
            <a:extLst>
              <a:ext uri="{FF2B5EF4-FFF2-40B4-BE49-F238E27FC236}">
                <a16:creationId xmlns:a16="http://schemas.microsoft.com/office/drawing/2014/main" id="{4548F421-87BF-4BB1-9F43-1141D0F253A5}"/>
              </a:ext>
            </a:extLst>
          </p:cNvPr>
          <p:cNvSpPr>
            <a:spLocks noGrp="1"/>
          </p:cNvSpPr>
          <p:nvPr>
            <p:ph idx="1"/>
          </p:nvPr>
        </p:nvSpPr>
        <p:spPr>
          <a:xfrm>
            <a:off x="677334" y="864974"/>
            <a:ext cx="10515600" cy="5993026"/>
          </a:xfrm>
        </p:spPr>
        <p:txBody>
          <a:bodyPr>
            <a:normAutofit fontScale="92500" lnSpcReduction="20000"/>
          </a:bodyPr>
          <a:lstStyle/>
          <a:p>
            <a:r>
              <a:rPr lang="en-US" sz="1900" dirty="0">
                <a:solidFill>
                  <a:srgbClr val="333333"/>
                </a:solidFill>
                <a:effectLst/>
                <a:ea typeface="Times New Roman" panose="02020603050405020304" pitchFamily="18" charset="0"/>
              </a:rPr>
              <a:t>Ramírez et al, </a:t>
            </a:r>
            <a:r>
              <a:rPr lang="en-US" sz="1900" i="1" dirty="0">
                <a:solidFill>
                  <a:srgbClr val="333333"/>
                </a:solidFill>
                <a:effectLst/>
                <a:ea typeface="Times New Roman" panose="02020603050405020304" pitchFamily="18" charset="0"/>
              </a:rPr>
              <a:t>A&amp;A 508, L17-L20</a:t>
            </a:r>
            <a:r>
              <a:rPr lang="en-US" sz="1900" dirty="0">
                <a:solidFill>
                  <a:srgbClr val="333333"/>
                </a:solidFill>
                <a:effectLst/>
                <a:ea typeface="Times New Roman" panose="02020603050405020304" pitchFamily="18" charset="0"/>
              </a:rPr>
              <a:t>, 2009</a:t>
            </a:r>
          </a:p>
          <a:p>
            <a:endParaRPr lang="it-IT" sz="1900" dirty="0">
              <a:effectLst/>
              <a:ea typeface="Times New Roman" panose="02020603050405020304" pitchFamily="18" charset="0"/>
            </a:endParaRPr>
          </a:p>
          <a:p>
            <a:pPr>
              <a:lnSpc>
                <a:spcPct val="107000"/>
              </a:lnSpc>
              <a:spcAft>
                <a:spcPts val="800"/>
              </a:spcAft>
            </a:pPr>
            <a:r>
              <a:rPr lang="it-IT" sz="1900" dirty="0">
                <a:solidFill>
                  <a:schemeClr val="tx1"/>
                </a:solidFill>
                <a:effectLst/>
                <a:ea typeface="Calibri" panose="020F0502020204030204" pitchFamily="34" charset="0"/>
                <a:cs typeface="Times New Roman" panose="02020603050405020304" pitchFamily="18" charset="0"/>
              </a:rPr>
              <a:t>Meléndez et al., </a:t>
            </a:r>
            <a:r>
              <a:rPr lang="en-US" sz="1900" i="1" dirty="0" err="1">
                <a:solidFill>
                  <a:schemeClr val="tx1"/>
                </a:solidFill>
                <a:effectLst/>
                <a:ea typeface="Calibri" panose="020F0502020204030204" pitchFamily="34" charset="0"/>
                <a:cs typeface="Times New Roman" panose="02020603050405020304" pitchFamily="18" charset="0"/>
              </a:rPr>
              <a:t>ApJ</a:t>
            </a:r>
            <a:r>
              <a:rPr lang="en-US" sz="1900" i="1" dirty="0">
                <a:solidFill>
                  <a:schemeClr val="tx1"/>
                </a:solidFill>
                <a:effectLst/>
                <a:ea typeface="Calibri" panose="020F0502020204030204" pitchFamily="34" charset="0"/>
                <a:cs typeface="Times New Roman" panose="02020603050405020304" pitchFamily="18" charset="0"/>
              </a:rPr>
              <a:t>, 704:L66–L70</a:t>
            </a:r>
            <a:r>
              <a:rPr lang="en-US" sz="1900" dirty="0">
                <a:solidFill>
                  <a:schemeClr val="tx1"/>
                </a:solidFill>
                <a:effectLst/>
                <a:ea typeface="Calibri" panose="020F0502020204030204" pitchFamily="34" charset="0"/>
                <a:cs typeface="Times New Roman" panose="02020603050405020304" pitchFamily="18" charset="0"/>
              </a:rPr>
              <a:t>, 2009</a:t>
            </a:r>
          </a:p>
          <a:p>
            <a:pPr>
              <a:lnSpc>
                <a:spcPct val="107000"/>
              </a:lnSpc>
              <a:spcAft>
                <a:spcPts val="800"/>
              </a:spcAft>
            </a:pPr>
            <a:endParaRPr lang="en-US" sz="1900" dirty="0">
              <a:solidFill>
                <a:schemeClr val="tx1"/>
              </a:solidFill>
              <a:effectLst/>
              <a:ea typeface="Calibri" panose="020F0502020204030204" pitchFamily="34" charset="0"/>
              <a:cs typeface="Times New Roman" panose="02020603050405020304" pitchFamily="18" charset="0"/>
            </a:endParaRPr>
          </a:p>
          <a:p>
            <a:pPr>
              <a:lnSpc>
                <a:spcPct val="107000"/>
              </a:lnSpc>
              <a:spcAft>
                <a:spcPts val="800"/>
              </a:spcAft>
            </a:pPr>
            <a:r>
              <a:rPr lang="en-US" sz="1900" dirty="0" err="1">
                <a:solidFill>
                  <a:srgbClr val="000000"/>
                </a:solidFill>
                <a:ea typeface="Calibri" panose="020F0502020204030204" pitchFamily="34" charset="0"/>
                <a:cs typeface="Times New Roman" panose="02020603050405020304" pitchFamily="18" charset="0"/>
              </a:rPr>
              <a:t>Asplund</a:t>
            </a:r>
            <a:r>
              <a:rPr lang="en-US" sz="1900" dirty="0">
                <a:solidFill>
                  <a:srgbClr val="000000"/>
                </a:solidFill>
                <a:ea typeface="Calibri" panose="020F0502020204030204" pitchFamily="34" charset="0"/>
                <a:cs typeface="Times New Roman" panose="02020603050405020304" pitchFamily="18" charset="0"/>
              </a:rPr>
              <a:t> et al, </a:t>
            </a:r>
            <a:r>
              <a:rPr lang="de-DE" sz="1900" i="1" dirty="0">
                <a:effectLst/>
                <a:cs typeface="Times New Roman" panose="02020603050405020304" pitchFamily="18" charset="0"/>
              </a:rPr>
              <a:t>Ann.Rev.Astron.Astrophys.47:481-522</a:t>
            </a:r>
            <a:r>
              <a:rPr lang="de-DE" sz="1900" dirty="0">
                <a:effectLst/>
                <a:cs typeface="Times New Roman" panose="02020603050405020304" pitchFamily="18" charset="0"/>
              </a:rPr>
              <a:t>, 2009</a:t>
            </a:r>
          </a:p>
          <a:p>
            <a:pPr>
              <a:lnSpc>
                <a:spcPct val="107000"/>
              </a:lnSpc>
              <a:spcAft>
                <a:spcPts val="800"/>
              </a:spcAft>
            </a:pPr>
            <a:endParaRPr lang="de-DE" sz="1900" dirty="0">
              <a:effectLst/>
              <a:cs typeface="Times New Roman" panose="02020603050405020304" pitchFamily="18" charset="0"/>
            </a:endParaRPr>
          </a:p>
          <a:p>
            <a:pPr>
              <a:lnSpc>
                <a:spcPct val="107000"/>
              </a:lnSpc>
              <a:spcAft>
                <a:spcPts val="800"/>
              </a:spcAft>
            </a:pPr>
            <a:r>
              <a:rPr lang="de-DE" sz="1900" dirty="0">
                <a:cs typeface="Times New Roman" panose="02020603050405020304" pitchFamily="18" charset="0"/>
              </a:rPr>
              <a:t>Asplund et al, </a:t>
            </a:r>
            <a:r>
              <a:rPr lang="de-DE" sz="1900" i="1" dirty="0">
                <a:cs typeface="Times New Roman" panose="02020603050405020304" pitchFamily="18" charset="0"/>
              </a:rPr>
              <a:t>arXiv:2105.01661 [astro-ph.SR]</a:t>
            </a:r>
            <a:r>
              <a:rPr lang="de-DE" sz="1900" dirty="0">
                <a:cs typeface="Times New Roman" panose="02020603050405020304" pitchFamily="18" charset="0"/>
              </a:rPr>
              <a:t>, 2021</a:t>
            </a:r>
          </a:p>
          <a:p>
            <a:pPr>
              <a:lnSpc>
                <a:spcPct val="107000"/>
              </a:lnSpc>
              <a:spcAft>
                <a:spcPts val="800"/>
              </a:spcAft>
            </a:pPr>
            <a:endParaRPr lang="de-DE" sz="1900" dirty="0">
              <a:effectLst/>
              <a:cs typeface="Times New Roman" panose="02020603050405020304" pitchFamily="18" charset="0"/>
            </a:endParaRPr>
          </a:p>
          <a:p>
            <a:pPr>
              <a:lnSpc>
                <a:spcPct val="107000"/>
              </a:lnSpc>
              <a:spcAft>
                <a:spcPts val="800"/>
              </a:spcAft>
            </a:pPr>
            <a:r>
              <a:rPr lang="de-DE" sz="1900" dirty="0">
                <a:cs typeface="Times New Roman" panose="02020603050405020304" pitchFamily="18" charset="0"/>
              </a:rPr>
              <a:t>Gonzalez, </a:t>
            </a:r>
            <a:r>
              <a:rPr lang="de-DE" sz="1900" i="1" dirty="0">
                <a:cs typeface="Times New Roman" panose="02020603050405020304" pitchFamily="18" charset="0"/>
              </a:rPr>
              <a:t>MNRAS 285.2:403-412</a:t>
            </a:r>
            <a:r>
              <a:rPr lang="de-DE" sz="1900" dirty="0">
                <a:cs typeface="Times New Roman" panose="02020603050405020304" pitchFamily="18" charset="0"/>
              </a:rPr>
              <a:t>, 1997</a:t>
            </a:r>
          </a:p>
          <a:p>
            <a:pPr>
              <a:lnSpc>
                <a:spcPct val="107000"/>
              </a:lnSpc>
              <a:spcAft>
                <a:spcPts val="800"/>
              </a:spcAft>
            </a:pPr>
            <a:endParaRPr lang="de-DE" sz="1900" dirty="0">
              <a:cs typeface="Times New Roman" panose="02020603050405020304" pitchFamily="18" charset="0"/>
            </a:endParaRPr>
          </a:p>
          <a:p>
            <a:pPr>
              <a:lnSpc>
                <a:spcPct val="107000"/>
              </a:lnSpc>
              <a:spcAft>
                <a:spcPts val="800"/>
              </a:spcAft>
            </a:pPr>
            <a:r>
              <a:rPr lang="de-DE" sz="1900" dirty="0">
                <a:effectLst/>
                <a:cs typeface="Times New Roman" panose="02020603050405020304" pitchFamily="18" charset="0"/>
              </a:rPr>
              <a:t>Udry &amp; Santos, </a:t>
            </a:r>
            <a:r>
              <a:rPr lang="fr-FR" sz="1900" b="0" i="1" dirty="0" err="1">
                <a:solidFill>
                  <a:srgbClr val="000000"/>
                </a:solidFill>
                <a:effectLst/>
              </a:rPr>
              <a:t>Annu</a:t>
            </a:r>
            <a:r>
              <a:rPr lang="fr-FR" sz="1900" b="0" i="1" dirty="0">
                <a:solidFill>
                  <a:srgbClr val="000000"/>
                </a:solidFill>
                <a:effectLst/>
              </a:rPr>
              <a:t>. </a:t>
            </a:r>
            <a:r>
              <a:rPr lang="fr-FR" sz="1900" b="0" i="1" dirty="0" err="1">
                <a:solidFill>
                  <a:srgbClr val="000000"/>
                </a:solidFill>
                <a:effectLst/>
              </a:rPr>
              <a:t>Rev</a:t>
            </a:r>
            <a:r>
              <a:rPr lang="fr-FR" sz="1900" b="0" i="1" dirty="0">
                <a:solidFill>
                  <a:srgbClr val="000000"/>
                </a:solidFill>
                <a:effectLst/>
              </a:rPr>
              <a:t>. </a:t>
            </a:r>
            <a:r>
              <a:rPr lang="fr-FR" sz="1900" b="0" i="1" dirty="0" err="1">
                <a:solidFill>
                  <a:srgbClr val="000000"/>
                </a:solidFill>
                <a:effectLst/>
              </a:rPr>
              <a:t>Astron</a:t>
            </a:r>
            <a:r>
              <a:rPr lang="fr-FR" sz="1900" b="0" i="1" dirty="0">
                <a:solidFill>
                  <a:srgbClr val="000000"/>
                </a:solidFill>
                <a:effectLst/>
              </a:rPr>
              <a:t>. </a:t>
            </a:r>
            <a:r>
              <a:rPr lang="fr-FR" sz="1900" b="0" i="1" dirty="0" err="1">
                <a:solidFill>
                  <a:srgbClr val="000000"/>
                </a:solidFill>
                <a:effectLst/>
              </a:rPr>
              <a:t>Astrophys</a:t>
            </a:r>
            <a:r>
              <a:rPr lang="fr-FR" sz="1900" b="0" i="1" dirty="0">
                <a:solidFill>
                  <a:srgbClr val="000000"/>
                </a:solidFill>
                <a:effectLst/>
              </a:rPr>
              <a:t>. 45:397-439</a:t>
            </a:r>
            <a:r>
              <a:rPr lang="fr-FR" sz="1900" dirty="0"/>
              <a:t>, </a:t>
            </a:r>
            <a:r>
              <a:rPr lang="de-DE" sz="1900" dirty="0">
                <a:effectLst/>
                <a:cs typeface="Times New Roman" panose="02020603050405020304" pitchFamily="18" charset="0"/>
              </a:rPr>
              <a:t>2007</a:t>
            </a:r>
          </a:p>
          <a:p>
            <a:pPr>
              <a:lnSpc>
                <a:spcPct val="107000"/>
              </a:lnSpc>
              <a:spcAft>
                <a:spcPts val="800"/>
              </a:spcAft>
            </a:pPr>
            <a:endParaRPr lang="de-DE" sz="1900" dirty="0">
              <a:effectLst/>
              <a:cs typeface="Times New Roman" panose="02020603050405020304" pitchFamily="18" charset="0"/>
            </a:endParaRPr>
          </a:p>
          <a:p>
            <a:pPr>
              <a:lnSpc>
                <a:spcPct val="107000"/>
              </a:lnSpc>
              <a:spcAft>
                <a:spcPts val="800"/>
              </a:spcAft>
            </a:pPr>
            <a:r>
              <a:rPr lang="de-DE" sz="1900" dirty="0">
                <a:cs typeface="Times New Roman" panose="02020603050405020304" pitchFamily="18" charset="0"/>
              </a:rPr>
              <a:t>Fischer &amp; Valenti, </a:t>
            </a:r>
            <a:r>
              <a:rPr lang="de-DE" sz="1900" i="1" dirty="0">
                <a:cs typeface="Times New Roman" panose="02020603050405020304" pitchFamily="18" charset="0"/>
              </a:rPr>
              <a:t>ApJ, 622:1102–1117</a:t>
            </a:r>
            <a:r>
              <a:rPr lang="de-DE" sz="1900" dirty="0">
                <a:cs typeface="Times New Roman" panose="02020603050405020304" pitchFamily="18" charset="0"/>
              </a:rPr>
              <a:t>, 2005</a:t>
            </a:r>
            <a:endParaRPr lang="de-DE" sz="1900" dirty="0">
              <a:effectLst/>
              <a:cs typeface="Times New Roman" panose="02020603050405020304" pitchFamily="18" charset="0"/>
            </a:endParaRPr>
          </a:p>
          <a:p>
            <a:pPr>
              <a:lnSpc>
                <a:spcPct val="107000"/>
              </a:lnSpc>
              <a:spcAft>
                <a:spcPts val="800"/>
              </a:spcAft>
            </a:pPr>
            <a:endParaRPr lang="en-US" sz="1800" dirty="0">
              <a:solidFill>
                <a:srgbClr val="000000"/>
              </a:solidFill>
              <a:effectLst/>
              <a:latin typeface="Times-Roman"/>
              <a:ea typeface="Calibri" panose="020F0502020204030204" pitchFamily="34" charset="0"/>
              <a:cs typeface="Times New Roman" panose="02020603050405020304" pitchFamily="18" charset="0"/>
            </a:endParaRPr>
          </a:p>
          <a:p>
            <a:pPr>
              <a:lnSpc>
                <a:spcPct val="107000"/>
              </a:lnSpc>
              <a:spcAft>
                <a:spcPts val="800"/>
              </a:spcAft>
            </a:pP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it-IT" dirty="0"/>
          </a:p>
        </p:txBody>
      </p:sp>
      <p:sp>
        <p:nvSpPr>
          <p:cNvPr id="7" name="Rectangle 2">
            <a:extLst>
              <a:ext uri="{FF2B5EF4-FFF2-40B4-BE49-F238E27FC236}">
                <a16:creationId xmlns:a16="http://schemas.microsoft.com/office/drawing/2014/main" id="{4DB5BD08-C3A7-41BC-A34C-310E9AA9C6C7}"/>
              </a:ext>
            </a:extLst>
          </p:cNvPr>
          <p:cNvSpPr>
            <a:spLocks noChangeArrowheads="1"/>
          </p:cNvSpPr>
          <p:nvPr/>
        </p:nvSpPr>
        <p:spPr bwMode="auto">
          <a:xfrm>
            <a:off x="677863" y="37353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it-IT" altLang="it-IT" sz="1800" b="0" i="0" u="none" strike="noStrike" cap="none" normalizeH="0" baseline="0">
                <a:ln>
                  <a:noFill/>
                </a:ln>
                <a:solidFill>
                  <a:schemeClr val="tx1"/>
                </a:solidFill>
                <a:effectLst/>
                <a:latin typeface="Arial" panose="020B0604020202020204" pitchFamily="34" charset="0"/>
              </a:rPr>
            </a:b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6" name="Slide Number Placeholder 5">
            <a:extLst>
              <a:ext uri="{FF2B5EF4-FFF2-40B4-BE49-F238E27FC236}">
                <a16:creationId xmlns:a16="http://schemas.microsoft.com/office/drawing/2014/main" id="{ED021630-6BEC-48FE-9AC6-D0062CE4E2B9}"/>
              </a:ext>
            </a:extLst>
          </p:cNvPr>
          <p:cNvSpPr>
            <a:spLocks noGrp="1"/>
          </p:cNvSpPr>
          <p:nvPr>
            <p:ph type="sldNum" sz="quarter" idx="12"/>
          </p:nvPr>
        </p:nvSpPr>
        <p:spPr>
          <a:xfrm>
            <a:off x="-280087" y="41189"/>
            <a:ext cx="683339" cy="365125"/>
          </a:xfrm>
        </p:spPr>
        <p:txBody>
          <a:bodyPr/>
          <a:lstStyle/>
          <a:p>
            <a:fld id="{D2C7FF0D-DB32-43D9-B6CA-AD2508DA86C3}" type="slidenum">
              <a:rPr lang="it-IT" sz="1800" smtClean="0"/>
              <a:t>8</a:t>
            </a:fld>
            <a:endParaRPr lang="it-IT" sz="1800" dirty="0"/>
          </a:p>
        </p:txBody>
      </p:sp>
    </p:spTree>
    <p:extLst>
      <p:ext uri="{BB962C8B-B14F-4D97-AF65-F5344CB8AC3E}">
        <p14:creationId xmlns:p14="http://schemas.microsoft.com/office/powerpoint/2010/main" val="67842619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1923</TotalTime>
  <Words>663</Words>
  <Application>Microsoft Office PowerPoint</Application>
  <PresentationFormat>Widescreen</PresentationFormat>
  <Paragraphs>78</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Bahnschrift SemiLight</vt:lpstr>
      <vt:lpstr>Calibri</vt:lpstr>
      <vt:lpstr>Times-Roman</vt:lpstr>
      <vt:lpstr>Trebuchet MS</vt:lpstr>
      <vt:lpstr>Wingdings 3</vt:lpstr>
      <vt:lpstr>Facet</vt:lpstr>
      <vt:lpstr>Solar anomalous chemical composition and planet formation</vt:lpstr>
      <vt:lpstr>Spectral synthesis</vt:lpstr>
      <vt:lpstr>Planet–Metallicity correlation</vt:lpstr>
      <vt:lpstr>Solar photospheric abundances</vt:lpstr>
      <vt:lpstr>Relative abundances</vt:lpstr>
      <vt:lpstr>Solar composition and planet formation</vt:lpstr>
      <vt:lpstr>Other scenarios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Solar anomalous chemical composition and planet formation</dc:title>
  <dc:creator>Adriana Barbieri</dc:creator>
  <cp:lastModifiedBy>Adriana Barbieri</cp:lastModifiedBy>
  <cp:revision>51</cp:revision>
  <dcterms:created xsi:type="dcterms:W3CDTF">2021-07-25T16:32:02Z</dcterms:created>
  <dcterms:modified xsi:type="dcterms:W3CDTF">2021-07-29T11:57:26Z</dcterms:modified>
</cp:coreProperties>
</file>