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299" r:id="rId5"/>
    <p:sldId id="261" r:id="rId6"/>
    <p:sldId id="300" r:id="rId7"/>
    <p:sldId id="279" r:id="rId8"/>
    <p:sldId id="303" r:id="rId9"/>
    <p:sldId id="309" r:id="rId10"/>
    <p:sldId id="304" r:id="rId11"/>
    <p:sldId id="305" r:id="rId12"/>
    <p:sldId id="306" r:id="rId13"/>
    <p:sldId id="307" r:id="rId14"/>
    <p:sldId id="308" r:id="rId15"/>
    <p:sldId id="310" r:id="rId16"/>
    <p:sldId id="311" r:id="rId17"/>
    <p:sldId id="312" r:id="rId18"/>
    <p:sldId id="313" r:id="rId19"/>
    <p:sldId id="262" r:id="rId20"/>
  </p:sldIdLst>
  <p:sldSz cx="9144000" cy="5143500" type="screen16x9"/>
  <p:notesSz cx="6858000" cy="9144000"/>
  <p:custDataLst>
    <p:tags r:id="rId22"/>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uis" id="{326BA241-F9F7-464C-9820-9E834C9BDB07}">
          <p14:sldIdLst>
            <p14:sldId id="256"/>
            <p14:sldId id="299"/>
            <p14:sldId id="261"/>
            <p14:sldId id="300"/>
          </p14:sldIdLst>
        </p14:section>
        <p14:section name="Matheus" id="{7D9267C3-2228-47D0-9744-D2D5F722D17C}">
          <p14:sldIdLst>
            <p14:sldId id="279"/>
            <p14:sldId id="303"/>
            <p14:sldId id="309"/>
          </p14:sldIdLst>
        </p14:section>
        <p14:section name="Adriana" id="{7166D976-14AB-4DE1-BBC9-69A7B2819484}">
          <p14:sldIdLst>
            <p14:sldId id="304"/>
            <p14:sldId id="305"/>
            <p14:sldId id="306"/>
            <p14:sldId id="307"/>
            <p14:sldId id="308"/>
            <p14:sldId id="310"/>
          </p14:sldIdLst>
        </p14:section>
        <p14:section name="Levi" id="{97013F48-7985-4EE4-B99B-E67EDB9979E6}">
          <p14:sldIdLst>
            <p14:sldId id="311"/>
            <p14:sldId id="312"/>
            <p14:sldId id="313"/>
            <p14:sldId id="262"/>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134" d="100"/>
          <a:sy n="134" d="100"/>
        </p:scale>
        <p:origin x="258" y="126"/>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7C533-7A9A-426D-8012-EE584B9A659A}" type="datetimeFigureOut">
              <a:rPr lang="es-MX" smtClean="0"/>
              <a:t>12/09/2020</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C69D0-6277-4073-B584-DF7E7B7490DF}" type="slidenum">
              <a:rPr lang="es-MX" smtClean="0"/>
              <a:t>‹#›</a:t>
            </a:fld>
            <a:endParaRPr lang="es-MX"/>
          </a:p>
        </p:txBody>
      </p:sp>
    </p:spTree>
    <p:extLst>
      <p:ext uri="{BB962C8B-B14F-4D97-AF65-F5344CB8AC3E}">
        <p14:creationId xmlns:p14="http://schemas.microsoft.com/office/powerpoint/2010/main" val="2072985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4CBC69D0-6277-4073-B584-DF7E7B7490DF}" type="slidenum">
              <a:rPr lang="es-MX" smtClean="0"/>
              <a:t>4</a:t>
            </a:fld>
            <a:endParaRPr lang="es-MX"/>
          </a:p>
        </p:txBody>
      </p:sp>
    </p:spTree>
    <p:extLst>
      <p:ext uri="{BB962C8B-B14F-4D97-AF65-F5344CB8AC3E}">
        <p14:creationId xmlns:p14="http://schemas.microsoft.com/office/powerpoint/2010/main" val="25064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30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vmlDrawing" Target="../drawings/vmlDrawing2.vml"/><Relationship Id="rId3" Type="http://schemas.openxmlformats.org/officeDocument/2006/relationships/slideLayout" Target="../slideLayouts/slideLayout6.xml"/><Relationship Id="rId21" Type="http://schemas.openxmlformats.org/officeDocument/2006/relationships/image" Target="../media/image1.emf"/><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oleObject" Target="../embeddings/oleObject2.bin"/><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ags" Target="../tags/tag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3.vml"/><Relationship Id="rId2"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BC181D-C2D0-41DD-9F41-9FD3E0B6383A}"/>
              </a:ext>
            </a:extLst>
          </p:cNvPr>
          <p:cNvGraphicFramePr>
            <a:graphicFrameLocks noChangeAspect="1"/>
          </p:cNvGraphicFramePr>
          <p:nvPr userDrawn="1">
            <p:custDataLst>
              <p:tags r:id="rId6"/>
            </p:custDataLst>
            <p:extLst>
              <p:ext uri="{D42A27DB-BD31-4B8C-83A1-F6EECF244321}">
                <p14:modId xmlns:p14="http://schemas.microsoft.com/office/powerpoint/2010/main" val="3709937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3" name="think-cell Slide" r:id="rId7" imgW="421" imgH="423" progId="TCLayout.ActiveDocument.1">
                  <p:embed/>
                </p:oleObj>
              </mc:Choice>
              <mc:Fallback>
                <p:oleObj name="think-cell Slide" r:id="rId7" imgW="421" imgH="423"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CB6F137-83F6-42F2-9F12-E173E7DC6C1B}"/>
              </a:ext>
            </a:extLst>
          </p:cNvPr>
          <p:cNvGraphicFramePr>
            <a:graphicFrameLocks noChangeAspect="1"/>
          </p:cNvGraphicFramePr>
          <p:nvPr userDrawn="1">
            <p:custDataLst>
              <p:tags r:id="rId19"/>
            </p:custDataLst>
            <p:extLst>
              <p:ext uri="{D42A27DB-BD31-4B8C-83A1-F6EECF244321}">
                <p14:modId xmlns:p14="http://schemas.microsoft.com/office/powerpoint/2010/main" val="19188712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7" name="think-cell Slide" r:id="rId20" imgW="421" imgH="423" progId="TCLayout.ActiveDocument.1">
                  <p:embed/>
                </p:oleObj>
              </mc:Choice>
              <mc:Fallback>
                <p:oleObj name="think-cell Slide" r:id="rId20" imgW="421" imgH="423" progId="TCLayout.ActiveDocument.1">
                  <p:embed/>
                  <p:pic>
                    <p:nvPicPr>
                      <p:cNvPr id="0" name=""/>
                      <p:cNvPicPr/>
                      <p:nvPr/>
                    </p:nvPicPr>
                    <p:blipFill>
                      <a:blip r:embed="rId21"/>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06FA85-642D-4FF3-A8FF-03EB281CD087}"/>
              </a:ext>
            </a:extLst>
          </p:cNvPr>
          <p:cNvGraphicFramePr>
            <a:graphicFrameLocks noChangeAspect="1"/>
          </p:cNvGraphicFramePr>
          <p:nvPr userDrawn="1">
            <p:custDataLst>
              <p:tags r:id="rId4"/>
            </p:custDataLst>
            <p:extLst>
              <p:ext uri="{D42A27DB-BD31-4B8C-83A1-F6EECF244321}">
                <p14:modId xmlns:p14="http://schemas.microsoft.com/office/powerpoint/2010/main" val="29381277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1" name="think-cell Slide" r:id="rId5" imgW="421" imgH="423" progId="TCLayout.ActiveDocument.1">
                  <p:embed/>
                </p:oleObj>
              </mc:Choice>
              <mc:Fallback>
                <p:oleObj name="think-cell Slide"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27.png"/><Relationship Id="rId5" Type="http://schemas.openxmlformats.org/officeDocument/2006/relationships/image" Target="../media/image1.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8.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9.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30.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2.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sz="1800" dirty="0">
                <a:ea typeface="맑은 고딕" pitchFamily="50" charset="-127"/>
              </a:rPr>
              <a:t>Correlation of World GDP and Human Development Indexes</a:t>
            </a:r>
          </a:p>
          <a:p>
            <a:r>
              <a:rPr lang="en-US" altLang="ko-KR" sz="1400" i="1" dirty="0">
                <a:ea typeface="맑은 고딕" pitchFamily="50" charset="-127"/>
              </a:rPr>
              <a:t>With a twist of Corruption index analysis…</a:t>
            </a:r>
            <a:endParaRPr lang="en-US" altLang="ko-KR" sz="1400" i="1" dirty="0"/>
          </a:p>
        </p:txBody>
      </p:sp>
      <p:sp>
        <p:nvSpPr>
          <p:cNvPr id="4" name="Text Placeholder 3"/>
          <p:cNvSpPr>
            <a:spLocks noGrp="1"/>
          </p:cNvSpPr>
          <p:nvPr>
            <p:ph type="body" sz="quarter" idx="11"/>
          </p:nvPr>
        </p:nvSpPr>
        <p:spPr>
          <a:xfrm>
            <a:off x="3851772" y="2947030"/>
            <a:ext cx="5292080" cy="920864"/>
          </a:xfrm>
        </p:spPr>
        <p:txBody>
          <a:bodyPr/>
          <a:lstStyle/>
          <a:p>
            <a:pPr>
              <a:spcBef>
                <a:spcPts val="0"/>
              </a:spcBef>
              <a:defRPr/>
            </a:pPr>
            <a:r>
              <a:rPr lang="pt-BR" altLang="ko-KR" b="1" dirty="0"/>
              <a:t>Adriana </a:t>
            </a:r>
            <a:r>
              <a:rPr lang="pt-BR" altLang="ko-KR" b="1" dirty="0" err="1"/>
              <a:t>Avalos</a:t>
            </a:r>
            <a:endParaRPr lang="en-US" altLang="ko-KR" dirty="0"/>
          </a:p>
          <a:p>
            <a:pPr>
              <a:spcBef>
                <a:spcPts val="0"/>
              </a:spcBef>
              <a:defRPr/>
            </a:pPr>
            <a:r>
              <a:rPr lang="pt-BR" altLang="ko-KR" b="1" dirty="0"/>
              <a:t>Levi Rodríguez</a:t>
            </a:r>
          </a:p>
          <a:p>
            <a:pPr>
              <a:spcBef>
                <a:spcPts val="0"/>
              </a:spcBef>
              <a:defRPr/>
            </a:pPr>
            <a:r>
              <a:rPr lang="pt-BR" altLang="ko-KR" b="1" dirty="0"/>
              <a:t>Luis </a:t>
            </a:r>
            <a:r>
              <a:rPr lang="pt-BR" altLang="ko-KR" b="1" dirty="0" err="1"/>
              <a:t>Goldaracena</a:t>
            </a:r>
            <a:endParaRPr lang="pt-BR" altLang="ko-KR" b="1" dirty="0"/>
          </a:p>
          <a:p>
            <a:pPr>
              <a:spcBef>
                <a:spcPts val="0"/>
              </a:spcBef>
              <a:defRPr/>
            </a:pPr>
            <a:r>
              <a:rPr lang="pt-BR" altLang="ko-KR" b="1" dirty="0"/>
              <a:t>Matheus Gratz</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altLang="ko-KR" dirty="0"/>
              <a:t>Results and Findings</a:t>
            </a:r>
          </a:p>
        </p:txBody>
      </p:sp>
      <p:sp>
        <p:nvSpPr>
          <p:cNvPr id="3" name="Text Placeholder 2"/>
          <p:cNvSpPr>
            <a:spLocks noGrp="1"/>
          </p:cNvSpPr>
          <p:nvPr>
            <p:ph type="body" sz="quarter" idx="11"/>
          </p:nvPr>
        </p:nvSpPr>
        <p:spPr/>
        <p:txBody>
          <a:bodyPr/>
          <a:lstStyle/>
          <a:p>
            <a:pPr lvl="0" algn="l"/>
            <a:r>
              <a:rPr lang="en-US" altLang="ko-KR" dirty="0"/>
              <a:t>The world in numbers: GDP by country. Is there any country that can be considered an outlier?</a:t>
            </a:r>
          </a:p>
        </p:txBody>
      </p:sp>
      <p:pic>
        <p:nvPicPr>
          <p:cNvPr id="5122" name="Picture 2">
            <a:extLst>
              <a:ext uri="{FF2B5EF4-FFF2-40B4-BE49-F238E27FC236}">
                <a16:creationId xmlns:a16="http://schemas.microsoft.com/office/drawing/2014/main" id="{A0BE55BF-754E-43EE-8218-841490641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8288"/>
            <a:ext cx="9144000" cy="206533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United States flag icon - country flags">
            <a:extLst>
              <a:ext uri="{FF2B5EF4-FFF2-40B4-BE49-F238E27FC236}">
                <a16:creationId xmlns:a16="http://schemas.microsoft.com/office/drawing/2014/main" id="{0BA630BD-08EC-4C9D-847B-D374DDE5FD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00" y="1419622"/>
            <a:ext cx="542553" cy="54255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hina Icon | Round World Flags Iconset | Custom Icon Design">
            <a:extLst>
              <a:ext uri="{FF2B5EF4-FFF2-40B4-BE49-F238E27FC236}">
                <a16:creationId xmlns:a16="http://schemas.microsoft.com/office/drawing/2014/main" id="{E40B2D7B-EF1E-4125-ABC1-E80FD240F1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2122946"/>
            <a:ext cx="542553" cy="54255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252534B-8090-4E27-A317-07D293E9CA87}"/>
              </a:ext>
            </a:extLst>
          </p:cNvPr>
          <p:cNvCxnSpPr/>
          <p:nvPr/>
        </p:nvCxnSpPr>
        <p:spPr>
          <a:xfrm flipV="1">
            <a:off x="1259632" y="2394222"/>
            <a:ext cx="6768752" cy="393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3D2C1E-3665-4398-9119-0B3DDB475DB2}"/>
              </a:ext>
            </a:extLst>
          </p:cNvPr>
          <p:cNvCxnSpPr>
            <a:cxnSpLocks/>
          </p:cNvCxnSpPr>
          <p:nvPr/>
        </p:nvCxnSpPr>
        <p:spPr>
          <a:xfrm flipV="1">
            <a:off x="1279451" y="1769479"/>
            <a:ext cx="6748933" cy="27080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D4ED69C-6BBF-4D42-8080-F19C9968ED44}"/>
              </a:ext>
            </a:extLst>
          </p:cNvPr>
          <p:cNvSpPr txBox="1"/>
          <p:nvPr/>
        </p:nvSpPr>
        <p:spPr>
          <a:xfrm>
            <a:off x="323528" y="3849649"/>
            <a:ext cx="666023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United States and China are so big that they can be considered outliers among the 172 nations observed.</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Look how China has been growing through the years!</a:t>
            </a:r>
          </a:p>
        </p:txBody>
      </p:sp>
    </p:spTree>
    <p:extLst>
      <p:ext uri="{BB962C8B-B14F-4D97-AF65-F5344CB8AC3E}">
        <p14:creationId xmlns:p14="http://schemas.microsoft.com/office/powerpoint/2010/main" val="186015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altLang="ko-KR" dirty="0"/>
              <a:t>Results and Findings</a:t>
            </a:r>
          </a:p>
        </p:txBody>
      </p:sp>
      <p:sp>
        <p:nvSpPr>
          <p:cNvPr id="3" name="Text Placeholder 2"/>
          <p:cNvSpPr>
            <a:spLocks noGrp="1"/>
          </p:cNvSpPr>
          <p:nvPr>
            <p:ph type="body" sz="quarter" idx="11"/>
          </p:nvPr>
        </p:nvSpPr>
        <p:spPr/>
        <p:txBody>
          <a:bodyPr/>
          <a:lstStyle/>
          <a:p>
            <a:pPr lvl="0" algn="l"/>
            <a:r>
              <a:rPr lang="en-US" altLang="ko-KR" dirty="0"/>
              <a:t>The world in numbers: other indicators (Measured by %)</a:t>
            </a:r>
          </a:p>
        </p:txBody>
      </p:sp>
      <p:sp>
        <p:nvSpPr>
          <p:cNvPr id="14" name="TextBox 13">
            <a:extLst>
              <a:ext uri="{FF2B5EF4-FFF2-40B4-BE49-F238E27FC236}">
                <a16:creationId xmlns:a16="http://schemas.microsoft.com/office/drawing/2014/main" id="{BD4ED69C-6BBF-4D42-8080-F19C9968ED44}"/>
              </a:ext>
            </a:extLst>
          </p:cNvPr>
          <p:cNvSpPr txBox="1"/>
          <p:nvPr/>
        </p:nvSpPr>
        <p:spPr>
          <a:xfrm>
            <a:off x="5148064" y="154405"/>
            <a:ext cx="3888432"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 of internet access is pretty much homogeneous around the world.</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However, some countries still do not have basic sanitary and drink water access.</a:t>
            </a:r>
          </a:p>
        </p:txBody>
      </p:sp>
      <p:pic>
        <p:nvPicPr>
          <p:cNvPr id="6148" name="Picture 4">
            <a:extLst>
              <a:ext uri="{FF2B5EF4-FFF2-40B4-BE49-F238E27FC236}">
                <a16:creationId xmlns:a16="http://schemas.microsoft.com/office/drawing/2014/main" id="{3E1A33A0-0E8F-4B50-B64B-D5F982973B4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544" y="1275606"/>
            <a:ext cx="8028384" cy="3504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126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6352C0B-37EA-4C16-9AF0-9EA0DFB12DDC}"/>
              </a:ext>
            </a:extLst>
          </p:cNvPr>
          <p:cNvGraphicFramePr>
            <a:graphicFrameLocks noChangeAspect="1"/>
          </p:cNvGraphicFramePr>
          <p:nvPr>
            <p:custDataLst>
              <p:tags r:id="rId2"/>
            </p:custDataLst>
            <p:extLst>
              <p:ext uri="{D42A27DB-BD31-4B8C-83A1-F6EECF244321}">
                <p14:modId xmlns:p14="http://schemas.microsoft.com/office/powerpoint/2010/main" val="28276944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4"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7" name="Picture 2">
            <a:extLst>
              <a:ext uri="{FF2B5EF4-FFF2-40B4-BE49-F238E27FC236}">
                <a16:creationId xmlns:a16="http://schemas.microsoft.com/office/drawing/2014/main" id="{DC687CF7-5421-411D-9958-1548453C86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277888"/>
            <a:ext cx="8028384" cy="351102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lstStyle/>
          <a:p>
            <a:pPr algn="l"/>
            <a:r>
              <a:rPr lang="en-US" altLang="ko-KR" dirty="0"/>
              <a:t>Results and Findings</a:t>
            </a:r>
          </a:p>
        </p:txBody>
      </p:sp>
      <p:sp>
        <p:nvSpPr>
          <p:cNvPr id="3" name="Text Placeholder 2"/>
          <p:cNvSpPr>
            <a:spLocks noGrp="1"/>
          </p:cNvSpPr>
          <p:nvPr>
            <p:ph type="body" sz="quarter" idx="11"/>
          </p:nvPr>
        </p:nvSpPr>
        <p:spPr/>
        <p:txBody>
          <a:bodyPr/>
          <a:lstStyle/>
          <a:p>
            <a:pPr lvl="0" algn="l"/>
            <a:r>
              <a:rPr lang="en-US" altLang="ko-KR" dirty="0"/>
              <a:t>The world in numbers: other indicators (Measured by Index)</a:t>
            </a:r>
          </a:p>
        </p:txBody>
      </p:sp>
      <p:sp>
        <p:nvSpPr>
          <p:cNvPr id="14" name="TextBox 13">
            <a:extLst>
              <a:ext uri="{FF2B5EF4-FFF2-40B4-BE49-F238E27FC236}">
                <a16:creationId xmlns:a16="http://schemas.microsoft.com/office/drawing/2014/main" id="{BD4ED69C-6BBF-4D42-8080-F19C9968ED44}"/>
              </a:ext>
            </a:extLst>
          </p:cNvPr>
          <p:cNvSpPr txBox="1"/>
          <p:nvPr/>
        </p:nvSpPr>
        <p:spPr>
          <a:xfrm>
            <a:off x="4788024" y="3363838"/>
            <a:ext cx="388843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index that measures GDI/GII (Gender Development Index) has some outliers, showing that some countries has not been investing on gender equality.</a:t>
            </a:r>
          </a:p>
        </p:txBody>
      </p:sp>
    </p:spTree>
    <p:extLst>
      <p:ext uri="{BB962C8B-B14F-4D97-AF65-F5344CB8AC3E}">
        <p14:creationId xmlns:p14="http://schemas.microsoft.com/office/powerpoint/2010/main" val="3708312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6352C0B-37EA-4C16-9AF0-9EA0DFB12DD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0" name="think-cell Slide" r:id="rId4" imgW="421" imgH="423" progId="TCLayout.ActiveDocument.1">
                  <p:embed/>
                </p:oleObj>
              </mc:Choice>
              <mc:Fallback>
                <p:oleObj name="think-cell Slide" r:id="rId4" imgW="421" imgH="423" progId="TCLayout.ActiveDocument.1">
                  <p:embed/>
                  <p:pic>
                    <p:nvPicPr>
                      <p:cNvPr id="4" name="Object 3" hidden="1">
                        <a:extLst>
                          <a:ext uri="{FF2B5EF4-FFF2-40B4-BE49-F238E27FC236}">
                            <a16:creationId xmlns:a16="http://schemas.microsoft.com/office/drawing/2014/main" id="{A6352C0B-37EA-4C16-9AF0-9EA0DFB12DD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pPr algn="l"/>
            <a:r>
              <a:rPr lang="en-US" altLang="ko-KR" dirty="0"/>
              <a:t>Results and Findings</a:t>
            </a:r>
          </a:p>
        </p:txBody>
      </p:sp>
      <p:sp>
        <p:nvSpPr>
          <p:cNvPr id="3" name="Text Placeholder 2"/>
          <p:cNvSpPr>
            <a:spLocks noGrp="1"/>
          </p:cNvSpPr>
          <p:nvPr>
            <p:ph type="body" sz="quarter" idx="11"/>
          </p:nvPr>
        </p:nvSpPr>
        <p:spPr/>
        <p:txBody>
          <a:bodyPr/>
          <a:lstStyle/>
          <a:p>
            <a:pPr lvl="0" algn="l"/>
            <a:r>
              <a:rPr lang="en-US" altLang="ko-KR" dirty="0"/>
              <a:t>The world in numbers: matrix of indexes correlations</a:t>
            </a:r>
          </a:p>
        </p:txBody>
      </p:sp>
      <p:sp>
        <p:nvSpPr>
          <p:cNvPr id="14" name="TextBox 13">
            <a:extLst>
              <a:ext uri="{FF2B5EF4-FFF2-40B4-BE49-F238E27FC236}">
                <a16:creationId xmlns:a16="http://schemas.microsoft.com/office/drawing/2014/main" id="{BD4ED69C-6BBF-4D42-8080-F19C9968ED44}"/>
              </a:ext>
            </a:extLst>
          </p:cNvPr>
          <p:cNvSpPr txBox="1"/>
          <p:nvPr/>
        </p:nvSpPr>
        <p:spPr>
          <a:xfrm>
            <a:off x="5076056" y="915566"/>
            <a:ext cx="3888432" cy="175432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can see that some indexes are directly correlated, such as ‘Population with 2</a:t>
            </a:r>
            <a:r>
              <a:rPr lang="en-US" altLang="ko-KR" sz="1200" baseline="30000" dirty="0">
                <a:solidFill>
                  <a:schemeClr val="tx1">
                    <a:lumMod val="75000"/>
                    <a:lumOff val="25000"/>
                  </a:schemeClr>
                </a:solidFill>
                <a:cs typeface="Arial" pitchFamily="34" charset="0"/>
              </a:rPr>
              <a:t>nd</a:t>
            </a:r>
            <a:r>
              <a:rPr lang="en-US" altLang="ko-KR" sz="1200" dirty="0">
                <a:solidFill>
                  <a:schemeClr val="tx1">
                    <a:lumMod val="75000"/>
                    <a:lumOff val="25000"/>
                  </a:schemeClr>
                </a:solidFill>
                <a:cs typeface="Arial" pitchFamily="34" charset="0"/>
              </a:rPr>
              <a:t> grade education’ and the HDI (Human development Index) – box (1).</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Others there no correlation at all, such the GDP with all other indexes.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So, if a country has a HUGE! GDP it doesn’t mean that it is developed from the wellbeing standpoint.</a:t>
            </a:r>
          </a:p>
        </p:txBody>
      </p:sp>
      <p:pic>
        <p:nvPicPr>
          <p:cNvPr id="8196" name="Picture 4">
            <a:extLst>
              <a:ext uri="{FF2B5EF4-FFF2-40B4-BE49-F238E27FC236}">
                <a16:creationId xmlns:a16="http://schemas.microsoft.com/office/drawing/2014/main" id="{361FE991-8E4D-4B6C-9393-B7517E102237}"/>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t="11110"/>
          <a:stretch/>
        </p:blipFill>
        <p:spPr bwMode="auto">
          <a:xfrm>
            <a:off x="107504" y="1131590"/>
            <a:ext cx="7724566" cy="37657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0D266EB-04BF-43A8-AFB5-7DB798E4CE94}"/>
              </a:ext>
            </a:extLst>
          </p:cNvPr>
          <p:cNvSpPr/>
          <p:nvPr/>
        </p:nvSpPr>
        <p:spPr>
          <a:xfrm>
            <a:off x="3563888" y="4083918"/>
            <a:ext cx="643781" cy="3309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extBox 5">
            <a:extLst>
              <a:ext uri="{FF2B5EF4-FFF2-40B4-BE49-F238E27FC236}">
                <a16:creationId xmlns:a16="http://schemas.microsoft.com/office/drawing/2014/main" id="{753AB546-43EE-4AD2-B868-10FB001B8523}"/>
              </a:ext>
            </a:extLst>
          </p:cNvPr>
          <p:cNvSpPr txBox="1"/>
          <p:nvPr/>
        </p:nvSpPr>
        <p:spPr>
          <a:xfrm>
            <a:off x="4027649" y="4175814"/>
            <a:ext cx="360040" cy="276999"/>
          </a:xfrm>
          <a:prstGeom prst="rect">
            <a:avLst/>
          </a:prstGeom>
          <a:noFill/>
        </p:spPr>
        <p:txBody>
          <a:bodyPr wrap="square" rtlCol="0">
            <a:spAutoFit/>
          </a:bodyPr>
          <a:lstStyle/>
          <a:p>
            <a:r>
              <a:rPr lang="pt-BR" sz="1200" dirty="0"/>
              <a:t>1</a:t>
            </a:r>
            <a:endParaRPr lang="es-MX" sz="1200" dirty="0"/>
          </a:p>
        </p:txBody>
      </p:sp>
    </p:spTree>
    <p:extLst>
      <p:ext uri="{BB962C8B-B14F-4D97-AF65-F5344CB8AC3E}">
        <p14:creationId xmlns:p14="http://schemas.microsoft.com/office/powerpoint/2010/main" val="342299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6352C0B-37EA-4C16-9AF0-9EA0DFB12DD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0" name="think-cell Slide" r:id="rId4" imgW="421" imgH="423" progId="TCLayout.ActiveDocument.1">
                  <p:embed/>
                </p:oleObj>
              </mc:Choice>
              <mc:Fallback>
                <p:oleObj name="think-cell Slide" r:id="rId4" imgW="421" imgH="423" progId="TCLayout.ActiveDocument.1">
                  <p:embed/>
                  <p:pic>
                    <p:nvPicPr>
                      <p:cNvPr id="4" name="Object 3" hidden="1">
                        <a:extLst>
                          <a:ext uri="{FF2B5EF4-FFF2-40B4-BE49-F238E27FC236}">
                            <a16:creationId xmlns:a16="http://schemas.microsoft.com/office/drawing/2014/main" id="{A6352C0B-37EA-4C16-9AF0-9EA0DFB12DD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pPr algn="l"/>
            <a:r>
              <a:rPr lang="en-US" altLang="ko-KR" dirty="0"/>
              <a:t>Results and Findings</a:t>
            </a:r>
          </a:p>
        </p:txBody>
      </p:sp>
      <p:sp>
        <p:nvSpPr>
          <p:cNvPr id="3" name="Text Placeholder 2"/>
          <p:cNvSpPr>
            <a:spLocks noGrp="1"/>
          </p:cNvSpPr>
          <p:nvPr>
            <p:ph type="body" sz="quarter" idx="11"/>
          </p:nvPr>
        </p:nvSpPr>
        <p:spPr/>
        <p:txBody>
          <a:bodyPr/>
          <a:lstStyle/>
          <a:p>
            <a:pPr lvl="0" algn="l"/>
            <a:r>
              <a:rPr lang="en-US" altLang="ko-KR" dirty="0"/>
              <a:t>The world in numbers: HDI – by category, how some countries are growing on that specific index?</a:t>
            </a:r>
          </a:p>
        </p:txBody>
      </p:sp>
      <p:pic>
        <p:nvPicPr>
          <p:cNvPr id="10246" name="Picture 6">
            <a:extLst>
              <a:ext uri="{FF2B5EF4-FFF2-40B4-BE49-F238E27FC236}">
                <a16:creationId xmlns:a16="http://schemas.microsoft.com/office/drawing/2014/main" id="{D9FE2B8A-26C5-4AEA-9F49-3AE4D18350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385" y="1483843"/>
            <a:ext cx="5727107" cy="23720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3B3B726-8CEE-4E99-90C4-166A94C9DBED}"/>
              </a:ext>
            </a:extLst>
          </p:cNvPr>
          <p:cNvSpPr txBox="1"/>
          <p:nvPr/>
        </p:nvSpPr>
        <p:spPr>
          <a:xfrm>
            <a:off x="6119664" y="1923678"/>
            <a:ext cx="3024336"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Over the years, the number of countries with LOW HGI are reducing.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On other hand, countries with HIGH HDI are also reducing, but the MEDIUM ones are increasing from 2005-2017.</a:t>
            </a:r>
          </a:p>
        </p:txBody>
      </p:sp>
    </p:spTree>
    <p:extLst>
      <p:ext uri="{BB962C8B-B14F-4D97-AF65-F5344CB8AC3E}">
        <p14:creationId xmlns:p14="http://schemas.microsoft.com/office/powerpoint/2010/main" val="17008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6352C0B-37EA-4C16-9AF0-9EA0DFB12DD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3" name="think-cell Slide" r:id="rId4" imgW="421" imgH="423" progId="TCLayout.ActiveDocument.1">
                  <p:embed/>
                </p:oleObj>
              </mc:Choice>
              <mc:Fallback>
                <p:oleObj name="think-cell Slide" r:id="rId4" imgW="421" imgH="423" progId="TCLayout.ActiveDocument.1">
                  <p:embed/>
                  <p:pic>
                    <p:nvPicPr>
                      <p:cNvPr id="4" name="Object 3" hidden="1">
                        <a:extLst>
                          <a:ext uri="{FF2B5EF4-FFF2-40B4-BE49-F238E27FC236}">
                            <a16:creationId xmlns:a16="http://schemas.microsoft.com/office/drawing/2014/main" id="{A6352C0B-37EA-4C16-9AF0-9EA0DFB12DD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pPr algn="l"/>
            <a:r>
              <a:rPr lang="en-US" altLang="ko-KR" dirty="0"/>
              <a:t>Results and Findings</a:t>
            </a:r>
          </a:p>
        </p:txBody>
      </p:sp>
      <p:sp>
        <p:nvSpPr>
          <p:cNvPr id="3" name="Text Placeholder 2"/>
          <p:cNvSpPr>
            <a:spLocks noGrp="1"/>
          </p:cNvSpPr>
          <p:nvPr>
            <p:ph type="body" sz="quarter" idx="11"/>
          </p:nvPr>
        </p:nvSpPr>
        <p:spPr/>
        <p:txBody>
          <a:bodyPr/>
          <a:lstStyle/>
          <a:p>
            <a:pPr lvl="0" algn="l"/>
            <a:r>
              <a:rPr lang="en-US" altLang="ko-KR" dirty="0"/>
              <a:t>The world in numbers: HDI vs. CPI. Does Corruption impacts on Human Development Index?</a:t>
            </a:r>
          </a:p>
        </p:txBody>
      </p:sp>
      <p:pic>
        <p:nvPicPr>
          <p:cNvPr id="11268" name="Picture 4">
            <a:extLst>
              <a:ext uri="{FF2B5EF4-FFF2-40B4-BE49-F238E27FC236}">
                <a16:creationId xmlns:a16="http://schemas.microsoft.com/office/drawing/2014/main" id="{DD38282C-A3EA-49A0-BBA4-F396000B5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33093"/>
            <a:ext cx="6101308" cy="33186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C4F4345-EB1A-4056-B0F3-E4C77B28B5B6}"/>
              </a:ext>
            </a:extLst>
          </p:cNvPr>
          <p:cNvSpPr txBox="1"/>
          <p:nvPr/>
        </p:nvSpPr>
        <p:spPr>
          <a:xfrm>
            <a:off x="6154217" y="2139702"/>
            <a:ext cx="3024336" cy="144655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answer is </a:t>
            </a:r>
            <a:r>
              <a:rPr lang="en-US" altLang="ko-KR" sz="2800" dirty="0">
                <a:solidFill>
                  <a:schemeClr val="tx1">
                    <a:lumMod val="75000"/>
                    <a:lumOff val="25000"/>
                  </a:schemeClr>
                </a:solidFill>
                <a:cs typeface="Arial" pitchFamily="34" charset="0"/>
              </a:rPr>
              <a:t>YES!</a:t>
            </a:r>
            <a:endParaRPr lang="en-US" altLang="ko-KR" sz="1200" dirty="0">
              <a:solidFill>
                <a:schemeClr val="tx1">
                  <a:lumMod val="75000"/>
                  <a:lumOff val="25000"/>
                </a:schemeClr>
              </a:solidFill>
              <a:cs typeface="Arial" pitchFamily="34" charset="0"/>
            </a:endParaRP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Most corrupted countries has a high impact on HDI, which means that the income is not invested on it should be invested.</a:t>
            </a:r>
          </a:p>
        </p:txBody>
      </p:sp>
      <p:sp>
        <p:nvSpPr>
          <p:cNvPr id="5" name="Rectangle 5">
            <a:extLst>
              <a:ext uri="{FF2B5EF4-FFF2-40B4-BE49-F238E27FC236}">
                <a16:creationId xmlns:a16="http://schemas.microsoft.com/office/drawing/2014/main" id="{A4E6504A-043B-4284-A85E-06CFC99467BC}"/>
              </a:ext>
            </a:extLst>
          </p:cNvPr>
          <p:cNvSpPr>
            <a:spLocks noChangeArrowheads="1"/>
          </p:cNvSpPr>
          <p:nvPr/>
        </p:nvSpPr>
        <p:spPr bwMode="auto">
          <a:xfrm>
            <a:off x="251520" y="4540027"/>
            <a:ext cx="385192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r-squared: 0.6083 Equation: y = 13.27x + -4.73</a:t>
            </a:r>
            <a:r>
              <a:rPr kumimoji="0" lang="es-MX" altLang="es-MX" sz="800" b="0" i="0" u="none" strike="noStrike" cap="none" normalizeH="0" baseline="0">
                <a:ln>
                  <a:noFill/>
                </a:ln>
                <a:solidFill>
                  <a:schemeClr val="tx1"/>
                </a:solidFill>
                <a:effectLst/>
              </a:rPr>
              <a:t>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183E3B9-4DF8-49AC-BC1B-187CE33DCC22}"/>
              </a:ext>
            </a:extLst>
          </p:cNvPr>
          <p:cNvSpPr txBox="1"/>
          <p:nvPr/>
        </p:nvSpPr>
        <p:spPr>
          <a:xfrm>
            <a:off x="2033328" y="1086051"/>
            <a:ext cx="2736304" cy="230832"/>
          </a:xfrm>
          <a:prstGeom prst="rect">
            <a:avLst/>
          </a:prstGeom>
          <a:noFill/>
        </p:spPr>
        <p:txBody>
          <a:bodyPr wrap="square" rtlCol="0">
            <a:spAutoFit/>
          </a:bodyPr>
          <a:lstStyle/>
          <a:p>
            <a:r>
              <a:rPr lang="es-MX" sz="900" dirty="0" err="1"/>
              <a:t>Corruption</a:t>
            </a:r>
            <a:r>
              <a:rPr lang="es-MX" sz="900" dirty="0"/>
              <a:t> vs. Human </a:t>
            </a:r>
            <a:r>
              <a:rPr lang="es-MX" sz="900" dirty="0" err="1"/>
              <a:t>Development</a:t>
            </a:r>
            <a:r>
              <a:rPr lang="es-MX" sz="900" dirty="0"/>
              <a:t> </a:t>
            </a:r>
            <a:r>
              <a:rPr lang="es-MX" sz="900" dirty="0" err="1"/>
              <a:t>Correlation</a:t>
            </a:r>
            <a:endParaRPr lang="es-MX" sz="900" dirty="0"/>
          </a:p>
        </p:txBody>
      </p:sp>
    </p:spTree>
    <p:extLst>
      <p:ext uri="{BB962C8B-B14F-4D97-AF65-F5344CB8AC3E}">
        <p14:creationId xmlns:p14="http://schemas.microsoft.com/office/powerpoint/2010/main" val="49357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6352C0B-37EA-4C16-9AF0-9EA0DFB12DD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5" name="think-cell Slide" r:id="rId4" imgW="421" imgH="423" progId="TCLayout.ActiveDocument.1">
                  <p:embed/>
                </p:oleObj>
              </mc:Choice>
              <mc:Fallback>
                <p:oleObj name="think-cell Slide" r:id="rId4" imgW="421" imgH="423" progId="TCLayout.ActiveDocument.1">
                  <p:embed/>
                  <p:pic>
                    <p:nvPicPr>
                      <p:cNvPr id="4" name="Object 3" hidden="1">
                        <a:extLst>
                          <a:ext uri="{FF2B5EF4-FFF2-40B4-BE49-F238E27FC236}">
                            <a16:creationId xmlns:a16="http://schemas.microsoft.com/office/drawing/2014/main" id="{A6352C0B-37EA-4C16-9AF0-9EA0DFB12DD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pPr algn="l"/>
            <a:r>
              <a:rPr lang="en-US" altLang="ko-KR" dirty="0"/>
              <a:t>Results and Findings</a:t>
            </a:r>
          </a:p>
        </p:txBody>
      </p:sp>
      <p:sp>
        <p:nvSpPr>
          <p:cNvPr id="3" name="Text Placeholder 2"/>
          <p:cNvSpPr>
            <a:spLocks noGrp="1"/>
          </p:cNvSpPr>
          <p:nvPr>
            <p:ph type="body" sz="quarter" idx="11"/>
          </p:nvPr>
        </p:nvSpPr>
        <p:spPr/>
        <p:txBody>
          <a:bodyPr/>
          <a:lstStyle/>
          <a:p>
            <a:pPr lvl="0" algn="l"/>
            <a:r>
              <a:rPr lang="en-US" altLang="ko-KR" dirty="0"/>
              <a:t>The world in numbers: How corruption in growing along the time…</a:t>
            </a:r>
          </a:p>
        </p:txBody>
      </p:sp>
      <p:sp>
        <p:nvSpPr>
          <p:cNvPr id="11" name="TextBox 10">
            <a:extLst>
              <a:ext uri="{FF2B5EF4-FFF2-40B4-BE49-F238E27FC236}">
                <a16:creationId xmlns:a16="http://schemas.microsoft.com/office/drawing/2014/main" id="{B3B3B726-8CEE-4E99-90C4-166A94C9DBED}"/>
              </a:ext>
            </a:extLst>
          </p:cNvPr>
          <p:cNvSpPr txBox="1"/>
          <p:nvPr/>
        </p:nvSpPr>
        <p:spPr>
          <a:xfrm>
            <a:off x="6228184" y="1851670"/>
            <a:ext cx="2592288"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Both VERY HIGH corrupted countries and LOW corrupted countries are decreasing along the time.</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Which means that, on average, every country has a good amount of corruption.</a:t>
            </a:r>
          </a:p>
        </p:txBody>
      </p:sp>
      <p:pic>
        <p:nvPicPr>
          <p:cNvPr id="9" name="Picture 8">
            <a:extLst>
              <a:ext uri="{FF2B5EF4-FFF2-40B4-BE49-F238E27FC236}">
                <a16:creationId xmlns:a16="http://schemas.microsoft.com/office/drawing/2014/main" id="{21287E6E-C91D-4AE0-8A58-84E84B43A6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20" y="1563638"/>
            <a:ext cx="5727107" cy="2372097"/>
          </a:xfrm>
          <a:prstGeom prst="rect">
            <a:avLst/>
          </a:prstGeom>
        </p:spPr>
      </p:pic>
    </p:spTree>
    <p:extLst>
      <p:ext uri="{BB962C8B-B14F-4D97-AF65-F5344CB8AC3E}">
        <p14:creationId xmlns:p14="http://schemas.microsoft.com/office/powerpoint/2010/main" val="199245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5656" y="409391"/>
            <a:ext cx="6192688" cy="2308324"/>
          </a:xfrm>
          <a:prstGeom prst="rect">
            <a:avLst/>
          </a:prstGeom>
          <a:noFill/>
        </p:spPr>
        <p:txBody>
          <a:bodyPr wrap="square" rtlCol="0">
            <a:spAutoFit/>
          </a:bodyPr>
          <a:lstStyle/>
          <a:p>
            <a:pPr algn="ctr"/>
            <a:r>
              <a:rPr lang="en-US" altLang="ko-KR" sz="1600" dirty="0">
                <a:solidFill>
                  <a:schemeClr val="tx1">
                    <a:lumMod val="75000"/>
                    <a:lumOff val="25000"/>
                  </a:schemeClr>
                </a:solidFill>
                <a:cs typeface="Arial" pitchFamily="34" charset="0"/>
              </a:rPr>
              <a:t>Nowadays there is a lot of data about global economic growth by nations and the wellbeing of their habitants. </a:t>
            </a:r>
          </a:p>
          <a:p>
            <a:pPr algn="ctr"/>
            <a:endParaRPr lang="en-US" altLang="ko-KR" sz="1600" dirty="0">
              <a:solidFill>
                <a:schemeClr val="tx1">
                  <a:lumMod val="75000"/>
                  <a:lumOff val="25000"/>
                </a:schemeClr>
              </a:solidFill>
              <a:cs typeface="Arial" pitchFamily="34" charset="0"/>
            </a:endParaRPr>
          </a:p>
          <a:p>
            <a:pPr algn="ctr"/>
            <a:r>
              <a:rPr lang="en-US" altLang="ko-KR" sz="1600" dirty="0">
                <a:solidFill>
                  <a:schemeClr val="tx1">
                    <a:lumMod val="75000"/>
                    <a:lumOff val="25000"/>
                  </a:schemeClr>
                </a:solidFill>
                <a:cs typeface="Arial" pitchFamily="34" charset="0"/>
              </a:rPr>
              <a:t>Therefore, a natural question is how do economic growth impact on wellbeing. </a:t>
            </a:r>
          </a:p>
          <a:p>
            <a:pPr algn="ctr"/>
            <a:endParaRPr lang="en-US" altLang="ko-KR" sz="1600" dirty="0">
              <a:solidFill>
                <a:schemeClr val="tx1">
                  <a:lumMod val="75000"/>
                  <a:lumOff val="25000"/>
                </a:schemeClr>
              </a:solidFill>
              <a:cs typeface="Arial" pitchFamily="34" charset="0"/>
            </a:endParaRPr>
          </a:p>
          <a:p>
            <a:pPr algn="ctr"/>
            <a:r>
              <a:rPr lang="en-US" altLang="ko-KR" sz="1600" dirty="0">
                <a:solidFill>
                  <a:schemeClr val="tx1">
                    <a:lumMod val="75000"/>
                    <a:lumOff val="25000"/>
                  </a:schemeClr>
                </a:solidFill>
                <a:cs typeface="Arial" pitchFamily="34" charset="0"/>
              </a:rPr>
              <a:t>In cases where no correlation can be obtained between these two factors, we can look for other indexes (such as Corruption Index) that might help us to understand this kind of behavior.</a:t>
            </a:r>
          </a:p>
        </p:txBody>
      </p:sp>
      <p:sp>
        <p:nvSpPr>
          <p:cNvPr id="6" name="TextBox 5"/>
          <p:cNvSpPr txBox="1"/>
          <p:nvPr/>
        </p:nvSpPr>
        <p:spPr>
          <a:xfrm>
            <a:off x="107504" y="-164554"/>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8397242" y="200574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8" name="TextBox 7"/>
          <p:cNvSpPr txBox="1"/>
          <p:nvPr/>
        </p:nvSpPr>
        <p:spPr>
          <a:xfrm>
            <a:off x="2843808" y="4011910"/>
            <a:ext cx="3600399" cy="830997"/>
          </a:xfrm>
          <a:prstGeom prst="rect">
            <a:avLst/>
          </a:prstGeom>
          <a:noFill/>
        </p:spPr>
        <p:txBody>
          <a:bodyPr wrap="square" rtlCol="0">
            <a:spAutoFit/>
          </a:bodyPr>
          <a:lstStyle/>
          <a:p>
            <a:pPr algn="ctr"/>
            <a:r>
              <a:rPr lang="en-US" altLang="ko-KR" sz="2400" b="1" dirty="0">
                <a:solidFill>
                  <a:schemeClr val="accent2"/>
                </a:solidFill>
                <a:cs typeface="Arial" pitchFamily="34" charset="0"/>
              </a:rPr>
              <a:t>Does economic growth impact on wellbeing</a:t>
            </a:r>
            <a:r>
              <a:rPr lang="pt-BR" altLang="ko-KR" sz="2400" b="1" dirty="0">
                <a:solidFill>
                  <a:schemeClr val="accent2"/>
                </a:solidFill>
                <a:cs typeface="Arial" pitchFamily="34" charset="0"/>
              </a:rPr>
              <a:t>?</a:t>
            </a:r>
            <a:endParaRPr lang="ko-KR" altLang="en-US" sz="2400" b="1" dirty="0">
              <a:solidFill>
                <a:schemeClr val="accent2"/>
              </a:solidFill>
              <a:cs typeface="Arial" pitchFamily="34" charset="0"/>
            </a:endParaRPr>
          </a:p>
        </p:txBody>
      </p:sp>
    </p:spTree>
    <p:extLst>
      <p:ext uri="{BB962C8B-B14F-4D97-AF65-F5344CB8AC3E}">
        <p14:creationId xmlns:p14="http://schemas.microsoft.com/office/powerpoint/2010/main" val="386669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683568" y="167516"/>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Agenda</a:t>
            </a:r>
          </a:p>
        </p:txBody>
      </p:sp>
      <p:grpSp>
        <p:nvGrpSpPr>
          <p:cNvPr id="6" name="Group 5"/>
          <p:cNvGrpSpPr/>
          <p:nvPr/>
        </p:nvGrpSpPr>
        <p:grpSpPr>
          <a:xfrm>
            <a:off x="3131840" y="627534"/>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1515633"/>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2403732"/>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291830"/>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62753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151563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40373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29183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7" name="Group 6"/>
          <p:cNvGrpSpPr/>
          <p:nvPr/>
        </p:nvGrpSpPr>
        <p:grpSpPr>
          <a:xfrm>
            <a:off x="3851840" y="708176"/>
            <a:ext cx="4392568" cy="546224"/>
            <a:chOff x="3851840" y="1356248"/>
            <a:chExt cx="4392568" cy="546224"/>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High Level Process</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51840" y="1625473"/>
              <a:ext cx="439256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3851840" y="1602481"/>
            <a:ext cx="4392568" cy="546224"/>
            <a:chOff x="3851840" y="1356248"/>
            <a:chExt cx="4392568" cy="546224"/>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World Bank Database</a:t>
              </a:r>
              <a:endParaRPr lang="ko-KR" altLang="en-US" sz="1400"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39" name="Group 38"/>
          <p:cNvGrpSpPr/>
          <p:nvPr/>
        </p:nvGrpSpPr>
        <p:grpSpPr>
          <a:xfrm>
            <a:off x="3851840" y="2496786"/>
            <a:ext cx="4392568" cy="546224"/>
            <a:chOff x="3851840" y="1356248"/>
            <a:chExt cx="4392568" cy="546224"/>
          </a:xfrm>
        </p:grpSpPr>
        <p:sp>
          <p:nvSpPr>
            <p:cNvPr id="40" name="TextBox 3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Human Development Database</a:t>
              </a:r>
              <a:endParaRPr lang="ko-KR" altLang="en-US" sz="1400" b="1" dirty="0">
                <a:solidFill>
                  <a:schemeClr val="tx1">
                    <a:lumMod val="75000"/>
                    <a:lumOff val="25000"/>
                  </a:schemeClr>
                </a:solidFill>
                <a:cs typeface="Arial" pitchFamily="34" charset="0"/>
              </a:endParaRPr>
            </a:p>
          </p:txBody>
        </p:sp>
        <p:sp>
          <p:nvSpPr>
            <p:cNvPr id="41" name="TextBox 40"/>
            <p:cNvSpPr txBox="1"/>
            <p:nvPr/>
          </p:nvSpPr>
          <p:spPr>
            <a:xfrm>
              <a:off x="3851840" y="1625473"/>
              <a:ext cx="439256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42" name="Group 41"/>
          <p:cNvGrpSpPr/>
          <p:nvPr/>
        </p:nvGrpSpPr>
        <p:grpSpPr>
          <a:xfrm>
            <a:off x="3851840" y="3391091"/>
            <a:ext cx="4392568" cy="546224"/>
            <a:chOff x="3851840" y="1356248"/>
            <a:chExt cx="4392568" cy="546224"/>
          </a:xfrm>
        </p:grpSpPr>
        <p:sp>
          <p:nvSpPr>
            <p:cNvPr id="43" name="TextBox 42"/>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World Corruption Index</a:t>
              </a:r>
              <a:endParaRPr lang="ko-KR" altLang="en-US" sz="1400" b="1" dirty="0">
                <a:solidFill>
                  <a:schemeClr val="tx1">
                    <a:lumMod val="75000"/>
                    <a:lumOff val="25000"/>
                  </a:schemeClr>
                </a:solidFill>
                <a:cs typeface="Arial" pitchFamily="34" charset="0"/>
              </a:endParaRPr>
            </a:p>
          </p:txBody>
        </p:sp>
        <p:sp>
          <p:nvSpPr>
            <p:cNvPr id="44" name="TextBox 43"/>
            <p:cNvSpPr txBox="1"/>
            <p:nvPr/>
          </p:nvSpPr>
          <p:spPr>
            <a:xfrm>
              <a:off x="3851840" y="1625473"/>
              <a:ext cx="439256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32023180-0D37-4285-971D-18BC936EB6D8}"/>
              </a:ext>
            </a:extLst>
          </p:cNvPr>
          <p:cNvGrpSpPr/>
          <p:nvPr/>
        </p:nvGrpSpPr>
        <p:grpSpPr>
          <a:xfrm>
            <a:off x="3108820" y="4155926"/>
            <a:ext cx="5256584" cy="720000"/>
            <a:chOff x="3131840" y="1491630"/>
            <a:chExt cx="5256584" cy="576064"/>
          </a:xfrm>
        </p:grpSpPr>
        <p:sp>
          <p:nvSpPr>
            <p:cNvPr id="33" name="Rectangle 32">
              <a:extLst>
                <a:ext uri="{FF2B5EF4-FFF2-40B4-BE49-F238E27FC236}">
                  <a16:creationId xmlns:a16="http://schemas.microsoft.com/office/drawing/2014/main" id="{52396F6C-5914-4BAF-BC98-1B267EB7E64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ight Triangle 33">
              <a:extLst>
                <a:ext uri="{FF2B5EF4-FFF2-40B4-BE49-F238E27FC236}">
                  <a16:creationId xmlns:a16="http://schemas.microsoft.com/office/drawing/2014/main" id="{F4CD23D5-FD43-4791-B8AC-DB0A56ED2E55}"/>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5" name="TextBox 34">
            <a:extLst>
              <a:ext uri="{FF2B5EF4-FFF2-40B4-BE49-F238E27FC236}">
                <a16:creationId xmlns:a16="http://schemas.microsoft.com/office/drawing/2014/main" id="{14A6DB5E-3DFB-4825-81AD-018900B8D4D1}"/>
              </a:ext>
            </a:extLst>
          </p:cNvPr>
          <p:cNvSpPr txBox="1"/>
          <p:nvPr/>
        </p:nvSpPr>
        <p:spPr>
          <a:xfrm>
            <a:off x="3091555" y="415592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45" name="Group 44">
            <a:extLst>
              <a:ext uri="{FF2B5EF4-FFF2-40B4-BE49-F238E27FC236}">
                <a16:creationId xmlns:a16="http://schemas.microsoft.com/office/drawing/2014/main" id="{472DCBB1-96CF-41EC-B5F4-962CE0ACF42A}"/>
              </a:ext>
            </a:extLst>
          </p:cNvPr>
          <p:cNvGrpSpPr/>
          <p:nvPr/>
        </p:nvGrpSpPr>
        <p:grpSpPr>
          <a:xfrm>
            <a:off x="3846085" y="4255187"/>
            <a:ext cx="4392568" cy="546224"/>
            <a:chOff x="3851840" y="1356248"/>
            <a:chExt cx="4392568" cy="546224"/>
          </a:xfrm>
        </p:grpSpPr>
        <p:sp>
          <p:nvSpPr>
            <p:cNvPr id="46" name="TextBox 45">
              <a:extLst>
                <a:ext uri="{FF2B5EF4-FFF2-40B4-BE49-F238E27FC236}">
                  <a16:creationId xmlns:a16="http://schemas.microsoft.com/office/drawing/2014/main" id="{4FC3F93C-C598-4C25-936C-05BA056CEA01}"/>
                </a:ext>
              </a:extLst>
            </p:cNvPr>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Results and Findings</a:t>
              </a:r>
              <a:endParaRPr lang="ko-KR" altLang="en-US" sz="1400" b="1"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3364DD99-8347-46ED-BE47-3A76617CBBD5}"/>
                </a:ext>
              </a:extLst>
            </p:cNvPr>
            <p:cNvSpPr txBox="1"/>
            <p:nvPr/>
          </p:nvSpPr>
          <p:spPr>
            <a:xfrm>
              <a:off x="3851840" y="1625473"/>
              <a:ext cx="439256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High Level Process</a:t>
            </a:r>
            <a:endParaRPr lang="ko-KR" altLang="en-US" dirty="0"/>
          </a:p>
        </p:txBody>
      </p:sp>
      <p:sp>
        <p:nvSpPr>
          <p:cNvPr id="3" name="Text Placeholder 2"/>
          <p:cNvSpPr>
            <a:spLocks noGrp="1"/>
          </p:cNvSpPr>
          <p:nvPr>
            <p:ph type="body" sz="quarter" idx="11"/>
          </p:nvPr>
        </p:nvSpPr>
        <p:spPr/>
        <p:txBody>
          <a:bodyPr/>
          <a:lstStyle/>
          <a:p>
            <a:pPr lvl="0"/>
            <a:r>
              <a:rPr lang="en-US" altLang="ko-KR" dirty="0"/>
              <a:t>How we have set a step-by-step process to tackle the data and get some questions answered.</a:t>
            </a:r>
          </a:p>
        </p:txBody>
      </p:sp>
      <p:sp>
        <p:nvSpPr>
          <p:cNvPr id="89" name="Freeform: Shape 606">
            <a:extLst>
              <a:ext uri="{FF2B5EF4-FFF2-40B4-BE49-F238E27FC236}">
                <a16:creationId xmlns:a16="http://schemas.microsoft.com/office/drawing/2014/main" id="{3F625561-ECC0-4FB6-A2AB-E8A90C2DFA4C}"/>
              </a:ext>
            </a:extLst>
          </p:cNvPr>
          <p:cNvSpPr>
            <a:spLocks noChangeArrowheads="1"/>
          </p:cNvSpPr>
          <p:nvPr/>
        </p:nvSpPr>
        <p:spPr bwMode="auto">
          <a:xfrm>
            <a:off x="1505787" y="1644842"/>
            <a:ext cx="972178" cy="695670"/>
          </a:xfrm>
          <a:custGeom>
            <a:avLst/>
            <a:gdLst>
              <a:gd name="connsiteX0" fmla="*/ 2179135 w 2202284"/>
              <a:gd name="connsiteY0" fmla="*/ 1505682 h 1575910"/>
              <a:gd name="connsiteX1" fmla="*/ 2202284 w 2202284"/>
              <a:gd name="connsiteY1" fmla="*/ 1563802 h 1575910"/>
              <a:gd name="connsiteX2" fmla="*/ 2164988 w 2202284"/>
              <a:gd name="connsiteY2" fmla="*/ 1575910 h 1575910"/>
              <a:gd name="connsiteX3" fmla="*/ 2143125 w 2202284"/>
              <a:gd name="connsiteY3" fmla="*/ 1519001 h 1575910"/>
              <a:gd name="connsiteX4" fmla="*/ 2079123 w 2202284"/>
              <a:gd name="connsiteY4" fmla="*/ 1269391 h 1575910"/>
              <a:gd name="connsiteX5" fmla="*/ 2108861 w 2202284"/>
              <a:gd name="connsiteY5" fmla="*/ 1327091 h 1575910"/>
              <a:gd name="connsiteX6" fmla="*/ 2072658 w 2202284"/>
              <a:gd name="connsiteY6" fmla="*/ 1345042 h 1575910"/>
              <a:gd name="connsiteX7" fmla="*/ 2044212 w 2202284"/>
              <a:gd name="connsiteY7" fmla="*/ 1286060 h 1575910"/>
              <a:gd name="connsiteX8" fmla="*/ 1942856 w 2202284"/>
              <a:gd name="connsiteY8" fmla="*/ 1049583 h 1575910"/>
              <a:gd name="connsiteX9" fmla="*/ 1977048 w 2202284"/>
              <a:gd name="connsiteY9" fmla="*/ 1106001 h 1575910"/>
              <a:gd name="connsiteX10" fmla="*/ 1945298 w 2202284"/>
              <a:gd name="connsiteY10" fmla="*/ 1125234 h 1575910"/>
              <a:gd name="connsiteX11" fmla="*/ 1912327 w 2202284"/>
              <a:gd name="connsiteY11" fmla="*/ 1071381 h 1575910"/>
              <a:gd name="connsiteX12" fmla="*/ 1792782 w 2202284"/>
              <a:gd name="connsiteY12" fmla="*/ 846259 h 1575910"/>
              <a:gd name="connsiteX13" fmla="*/ 1834141 w 2202284"/>
              <a:gd name="connsiteY13" fmla="*/ 893482 h 1575910"/>
              <a:gd name="connsiteX14" fmla="*/ 1804061 w 2202284"/>
              <a:gd name="connsiteY14" fmla="*/ 916487 h 1575910"/>
              <a:gd name="connsiteX15" fmla="*/ 1763955 w 2202284"/>
              <a:gd name="connsiteY15" fmla="*/ 869265 h 1575910"/>
              <a:gd name="connsiteX16" fmla="*/ 1619033 w 2202284"/>
              <a:gd name="connsiteY16" fmla="*/ 653929 h 1575910"/>
              <a:gd name="connsiteX17" fmla="*/ 1663831 w 2202284"/>
              <a:gd name="connsiteY17" fmla="*/ 697517 h 1575910"/>
              <a:gd name="connsiteX18" fmla="*/ 1637194 w 2202284"/>
              <a:gd name="connsiteY18" fmla="*/ 724154 h 1575910"/>
              <a:gd name="connsiteX19" fmla="*/ 1593606 w 2202284"/>
              <a:gd name="connsiteY19" fmla="*/ 680566 h 1575910"/>
              <a:gd name="connsiteX20" fmla="*/ 1424352 w 2202284"/>
              <a:gd name="connsiteY20" fmla="*/ 489074 h 1575910"/>
              <a:gd name="connsiteX21" fmla="*/ 1476923 w 2202284"/>
              <a:gd name="connsiteY21" fmla="*/ 528619 h 1575910"/>
              <a:gd name="connsiteX22" fmla="*/ 1451279 w 2202284"/>
              <a:gd name="connsiteY22" fmla="*/ 559235 h 1575910"/>
              <a:gd name="connsiteX23" fmla="*/ 1401272 w 2202284"/>
              <a:gd name="connsiteY23" fmla="*/ 518414 h 1575910"/>
              <a:gd name="connsiteX24" fmla="*/ 1212971 w 2202284"/>
              <a:gd name="connsiteY24" fmla="*/ 346199 h 1575910"/>
              <a:gd name="connsiteX25" fmla="*/ 1268106 w 2202284"/>
              <a:gd name="connsiteY25" fmla="*/ 379170 h 1575910"/>
              <a:gd name="connsiteX26" fmla="*/ 1247591 w 2202284"/>
              <a:gd name="connsiteY26" fmla="*/ 410920 h 1575910"/>
              <a:gd name="connsiteX27" fmla="*/ 1192455 w 2202284"/>
              <a:gd name="connsiteY27" fmla="*/ 377949 h 1575910"/>
              <a:gd name="connsiteX28" fmla="*/ 990304 w 2202284"/>
              <a:gd name="connsiteY28" fmla="*/ 225304 h 1575910"/>
              <a:gd name="connsiteX29" fmla="*/ 1048319 w 2202284"/>
              <a:gd name="connsiteY29" fmla="*/ 251900 h 1575910"/>
              <a:gd name="connsiteX30" fmla="*/ 1030662 w 2202284"/>
              <a:gd name="connsiteY30" fmla="*/ 284540 h 1575910"/>
              <a:gd name="connsiteX31" fmla="*/ 972647 w 2202284"/>
              <a:gd name="connsiteY31" fmla="*/ 257945 h 1575910"/>
              <a:gd name="connsiteX32" fmla="*/ 753958 w 2202284"/>
              <a:gd name="connsiteY32" fmla="*/ 126391 h 1575910"/>
              <a:gd name="connsiteX33" fmla="*/ 812077 w 2202284"/>
              <a:gd name="connsiteY33" fmla="*/ 149540 h 1575910"/>
              <a:gd name="connsiteX34" fmla="*/ 799969 w 2202284"/>
              <a:gd name="connsiteY34" fmla="*/ 185550 h 1575910"/>
              <a:gd name="connsiteX35" fmla="*/ 741849 w 2202284"/>
              <a:gd name="connsiteY35" fmla="*/ 163687 h 1575910"/>
              <a:gd name="connsiteX36" fmla="*/ 507581 w 2202284"/>
              <a:gd name="connsiteY36" fmla="*/ 54952 h 1575910"/>
              <a:gd name="connsiteX37" fmla="*/ 570247 w 2202284"/>
              <a:gd name="connsiteY37" fmla="*/ 70288 h 1575910"/>
              <a:gd name="connsiteX38" fmla="*/ 560220 w 2202284"/>
              <a:gd name="connsiteY38" fmla="*/ 108626 h 1575910"/>
              <a:gd name="connsiteX39" fmla="*/ 500061 w 2202284"/>
              <a:gd name="connsiteY39" fmla="*/ 93291 h 1575910"/>
              <a:gd name="connsiteX40" fmla="*/ 251109 w 2202284"/>
              <a:gd name="connsiteY40" fmla="*/ 16487 h 1575910"/>
              <a:gd name="connsiteX41" fmla="*/ 317446 w 2202284"/>
              <a:gd name="connsiteY41" fmla="*/ 24296 h 1575910"/>
              <a:gd name="connsiteX42" fmla="*/ 311067 w 2202284"/>
              <a:gd name="connsiteY42" fmla="*/ 64641 h 1575910"/>
              <a:gd name="connsiteX43" fmla="*/ 247282 w 2202284"/>
              <a:gd name="connsiteY43" fmla="*/ 56832 h 1575910"/>
              <a:gd name="connsiteX44" fmla="*/ 0 w 2202284"/>
              <a:gd name="connsiteY44" fmla="*/ 0 h 1575910"/>
              <a:gd name="connsiteX45" fmla="*/ 64674 w 2202284"/>
              <a:gd name="connsiteY45" fmla="*/ 1202 h 1575910"/>
              <a:gd name="connsiteX46" fmla="*/ 63406 w 2202284"/>
              <a:gd name="connsiteY46" fmla="*/ 37266 h 1575910"/>
              <a:gd name="connsiteX47" fmla="*/ 0 w 2202284"/>
              <a:gd name="connsiteY47" fmla="*/ 37266 h 15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02284" h="1575910">
                <a:moveTo>
                  <a:pt x="2179135" y="1505682"/>
                </a:moveTo>
                <a:cubicBezTo>
                  <a:pt x="2188137" y="1523845"/>
                  <a:pt x="2195854" y="1544429"/>
                  <a:pt x="2202284" y="1563802"/>
                </a:cubicBezTo>
                <a:lnTo>
                  <a:pt x="2164988" y="1575910"/>
                </a:lnTo>
                <a:cubicBezTo>
                  <a:pt x="2158558" y="1556537"/>
                  <a:pt x="2150842" y="1537164"/>
                  <a:pt x="2143125" y="1519001"/>
                </a:cubicBezTo>
                <a:close/>
                <a:moveTo>
                  <a:pt x="2079123" y="1269391"/>
                </a:moveTo>
                <a:cubicBezTo>
                  <a:pt x="2089467" y="1288624"/>
                  <a:pt x="2099810" y="1307858"/>
                  <a:pt x="2108861" y="1327091"/>
                </a:cubicBezTo>
                <a:lnTo>
                  <a:pt x="2072658" y="1345042"/>
                </a:lnTo>
                <a:cubicBezTo>
                  <a:pt x="2063607" y="1325809"/>
                  <a:pt x="2054556" y="1305293"/>
                  <a:pt x="2044212" y="1286060"/>
                </a:cubicBezTo>
                <a:close/>
                <a:moveTo>
                  <a:pt x="1942856" y="1049583"/>
                </a:moveTo>
                <a:cubicBezTo>
                  <a:pt x="1955067" y="1067534"/>
                  <a:pt x="1966058" y="1086768"/>
                  <a:pt x="1977048" y="1106001"/>
                </a:cubicBezTo>
                <a:lnTo>
                  <a:pt x="1945298" y="1125234"/>
                </a:lnTo>
                <a:cubicBezTo>
                  <a:pt x="1934308" y="1107283"/>
                  <a:pt x="1923318" y="1089332"/>
                  <a:pt x="1912327" y="1071381"/>
                </a:cubicBezTo>
                <a:close/>
                <a:moveTo>
                  <a:pt x="1792782" y="846259"/>
                </a:moveTo>
                <a:cubicBezTo>
                  <a:pt x="1806568" y="862000"/>
                  <a:pt x="1820354" y="877741"/>
                  <a:pt x="1834141" y="893482"/>
                </a:cubicBezTo>
                <a:lnTo>
                  <a:pt x="1804061" y="916487"/>
                </a:lnTo>
                <a:cubicBezTo>
                  <a:pt x="1790275" y="900747"/>
                  <a:pt x="1777742" y="885006"/>
                  <a:pt x="1763955" y="869265"/>
                </a:cubicBezTo>
                <a:close/>
                <a:moveTo>
                  <a:pt x="1619033" y="653929"/>
                </a:moveTo>
                <a:cubicBezTo>
                  <a:pt x="1633562" y="668459"/>
                  <a:pt x="1648091" y="682988"/>
                  <a:pt x="1663831" y="697517"/>
                </a:cubicBezTo>
                <a:lnTo>
                  <a:pt x="1637194" y="724154"/>
                </a:lnTo>
                <a:cubicBezTo>
                  <a:pt x="1622665" y="708414"/>
                  <a:pt x="1608136" y="695096"/>
                  <a:pt x="1593606" y="680566"/>
                </a:cubicBezTo>
                <a:close/>
                <a:moveTo>
                  <a:pt x="1424352" y="489074"/>
                </a:moveTo>
                <a:cubicBezTo>
                  <a:pt x="1442303" y="501831"/>
                  <a:pt x="1458972" y="515863"/>
                  <a:pt x="1476923" y="528619"/>
                </a:cubicBezTo>
                <a:lnTo>
                  <a:pt x="1451279" y="559235"/>
                </a:lnTo>
                <a:cubicBezTo>
                  <a:pt x="1435892" y="545203"/>
                  <a:pt x="1417941" y="532446"/>
                  <a:pt x="1401272" y="518414"/>
                </a:cubicBezTo>
                <a:close/>
                <a:moveTo>
                  <a:pt x="1212971" y="346199"/>
                </a:moveTo>
                <a:cubicBezTo>
                  <a:pt x="1232204" y="355968"/>
                  <a:pt x="1250155" y="368180"/>
                  <a:pt x="1268106" y="379170"/>
                </a:cubicBezTo>
                <a:lnTo>
                  <a:pt x="1247591" y="410920"/>
                </a:lnTo>
                <a:cubicBezTo>
                  <a:pt x="1229640" y="399930"/>
                  <a:pt x="1211688" y="388939"/>
                  <a:pt x="1192455" y="377949"/>
                </a:cubicBezTo>
                <a:close/>
                <a:moveTo>
                  <a:pt x="990304" y="225304"/>
                </a:moveTo>
                <a:cubicBezTo>
                  <a:pt x="1009222" y="233767"/>
                  <a:pt x="1029401" y="242229"/>
                  <a:pt x="1048319" y="251900"/>
                </a:cubicBezTo>
                <a:lnTo>
                  <a:pt x="1030662" y="284540"/>
                </a:lnTo>
                <a:cubicBezTo>
                  <a:pt x="1011744" y="276078"/>
                  <a:pt x="992826" y="267616"/>
                  <a:pt x="972647" y="257945"/>
                </a:cubicBezTo>
                <a:close/>
                <a:moveTo>
                  <a:pt x="753958" y="126391"/>
                </a:moveTo>
                <a:cubicBezTo>
                  <a:pt x="773331" y="134108"/>
                  <a:pt x="792704" y="140538"/>
                  <a:pt x="812077" y="149540"/>
                </a:cubicBezTo>
                <a:lnTo>
                  <a:pt x="799969" y="185550"/>
                </a:lnTo>
                <a:cubicBezTo>
                  <a:pt x="780596" y="177834"/>
                  <a:pt x="761223" y="171403"/>
                  <a:pt x="741849" y="163687"/>
                </a:cubicBezTo>
                <a:close/>
                <a:moveTo>
                  <a:pt x="507581" y="54952"/>
                </a:moveTo>
                <a:cubicBezTo>
                  <a:pt x="528888" y="58786"/>
                  <a:pt x="548941" y="63898"/>
                  <a:pt x="570247" y="70288"/>
                </a:cubicBezTo>
                <a:lnTo>
                  <a:pt x="560220" y="108626"/>
                </a:lnTo>
                <a:cubicBezTo>
                  <a:pt x="540167" y="102237"/>
                  <a:pt x="518861" y="97125"/>
                  <a:pt x="500061" y="93291"/>
                </a:cubicBezTo>
                <a:close/>
                <a:moveTo>
                  <a:pt x="251109" y="16487"/>
                </a:moveTo>
                <a:cubicBezTo>
                  <a:pt x="272796" y="19090"/>
                  <a:pt x="294483" y="21693"/>
                  <a:pt x="317446" y="24296"/>
                </a:cubicBezTo>
                <a:lnTo>
                  <a:pt x="311067" y="64641"/>
                </a:lnTo>
                <a:cubicBezTo>
                  <a:pt x="289380" y="62038"/>
                  <a:pt x="268969" y="59435"/>
                  <a:pt x="247282" y="56832"/>
                </a:cubicBezTo>
                <a:close/>
                <a:moveTo>
                  <a:pt x="0" y="0"/>
                </a:moveTo>
                <a:cubicBezTo>
                  <a:pt x="21558" y="0"/>
                  <a:pt x="43116" y="0"/>
                  <a:pt x="64674" y="1202"/>
                </a:cubicBezTo>
                <a:lnTo>
                  <a:pt x="63406" y="37266"/>
                </a:lnTo>
                <a:cubicBezTo>
                  <a:pt x="41848" y="37266"/>
                  <a:pt x="20290" y="37266"/>
                  <a:pt x="0" y="37266"/>
                </a:cubicBezTo>
                <a:close/>
              </a:path>
            </a:pathLst>
          </a:custGeom>
          <a:solidFill>
            <a:schemeClr val="accent1"/>
          </a:solidFill>
          <a:ln>
            <a:noFill/>
          </a:ln>
          <a:effectLst/>
        </p:spPr>
        <p:txBody>
          <a:bodyPr wrap="square" anchor="ctr">
            <a:noAutofit/>
          </a:bodyPr>
          <a:lstStyle/>
          <a:p>
            <a:endParaRPr lang="en-US" sz="1600"/>
          </a:p>
        </p:txBody>
      </p:sp>
      <p:sp>
        <p:nvSpPr>
          <p:cNvPr id="90" name="Freeform: Shape 607">
            <a:extLst>
              <a:ext uri="{FF2B5EF4-FFF2-40B4-BE49-F238E27FC236}">
                <a16:creationId xmlns:a16="http://schemas.microsoft.com/office/drawing/2014/main" id="{B73952D1-F7FD-4768-A06A-2C58EC81E061}"/>
              </a:ext>
            </a:extLst>
          </p:cNvPr>
          <p:cNvSpPr>
            <a:spLocks noChangeArrowheads="1"/>
          </p:cNvSpPr>
          <p:nvPr/>
        </p:nvSpPr>
        <p:spPr bwMode="auto">
          <a:xfrm>
            <a:off x="2587695" y="3010569"/>
            <a:ext cx="1935234" cy="695673"/>
          </a:xfrm>
          <a:custGeom>
            <a:avLst/>
            <a:gdLst>
              <a:gd name="connsiteX0" fmla="*/ 2181590 w 4383905"/>
              <a:gd name="connsiteY0" fmla="*/ 1538654 h 1575917"/>
              <a:gd name="connsiteX1" fmla="*/ 2244996 w 4383905"/>
              <a:gd name="connsiteY1" fmla="*/ 1538654 h 1575917"/>
              <a:gd name="connsiteX2" fmla="*/ 2246264 w 4383905"/>
              <a:gd name="connsiteY2" fmla="*/ 1574715 h 1575917"/>
              <a:gd name="connsiteX3" fmla="*/ 2181590 w 4383905"/>
              <a:gd name="connsiteY3" fmla="*/ 1575917 h 1575917"/>
              <a:gd name="connsiteX4" fmla="*/ 1926914 w 4383905"/>
              <a:gd name="connsiteY4" fmla="*/ 1527663 h 1575917"/>
              <a:gd name="connsiteX5" fmla="*/ 1988060 w 4383905"/>
              <a:gd name="connsiteY5" fmla="*/ 1532548 h 1575917"/>
              <a:gd name="connsiteX6" fmla="*/ 1984463 w 4383905"/>
              <a:gd name="connsiteY6" fmla="*/ 1570404 h 1575917"/>
              <a:gd name="connsiteX7" fmla="*/ 1923317 w 4383905"/>
              <a:gd name="connsiteY7" fmla="*/ 1564298 h 1575917"/>
              <a:gd name="connsiteX8" fmla="*/ 2488822 w 4383905"/>
              <a:gd name="connsiteY8" fmla="*/ 1516673 h 1575917"/>
              <a:gd name="connsiteX9" fmla="*/ 2493618 w 4383905"/>
              <a:gd name="connsiteY9" fmla="*/ 1557018 h 1575917"/>
              <a:gd name="connsiteX10" fmla="*/ 2432472 w 4383905"/>
              <a:gd name="connsiteY10" fmla="*/ 1564827 h 1575917"/>
              <a:gd name="connsiteX11" fmla="*/ 2428875 w 4383905"/>
              <a:gd name="connsiteY11" fmla="*/ 1525783 h 1575917"/>
              <a:gd name="connsiteX12" fmla="*/ 2488822 w 4383905"/>
              <a:gd name="connsiteY12" fmla="*/ 1516673 h 1575917"/>
              <a:gd name="connsiteX13" fmla="*/ 1679312 w 4383905"/>
              <a:gd name="connsiteY13" fmla="*/ 1483702 h 1575917"/>
              <a:gd name="connsiteX14" fmla="*/ 1740722 w 4383905"/>
              <a:gd name="connsiteY14" fmla="*/ 1495764 h 1575917"/>
              <a:gd name="connsiteX15" fmla="*/ 1733202 w 4383905"/>
              <a:gd name="connsiteY15" fmla="*/ 1531951 h 1575917"/>
              <a:gd name="connsiteX16" fmla="*/ 1670539 w 4383905"/>
              <a:gd name="connsiteY16" fmla="*/ 1519889 h 1575917"/>
              <a:gd name="connsiteX17" fmla="*/ 2742005 w 4383905"/>
              <a:gd name="connsiteY17" fmla="*/ 1467214 h 1575917"/>
              <a:gd name="connsiteX18" fmla="*/ 2751858 w 4383905"/>
              <a:gd name="connsiteY18" fmla="*/ 1505553 h 1575917"/>
              <a:gd name="connsiteX19" fmla="*/ 2689044 w 4383905"/>
              <a:gd name="connsiteY19" fmla="*/ 1520888 h 1575917"/>
              <a:gd name="connsiteX20" fmla="*/ 2681654 w 4383905"/>
              <a:gd name="connsiteY20" fmla="*/ 1482549 h 1575917"/>
              <a:gd name="connsiteX21" fmla="*/ 2742005 w 4383905"/>
              <a:gd name="connsiteY21" fmla="*/ 1467214 h 1575917"/>
              <a:gd name="connsiteX22" fmla="*/ 1436572 w 4383905"/>
              <a:gd name="connsiteY22" fmla="*/ 1417759 h 1575917"/>
              <a:gd name="connsiteX23" fmla="*/ 1493481 w 4383905"/>
              <a:gd name="connsiteY23" fmla="*/ 1436076 h 1575917"/>
              <a:gd name="connsiteX24" fmla="*/ 1482584 w 4383905"/>
              <a:gd name="connsiteY24" fmla="*/ 1471490 h 1575917"/>
              <a:gd name="connsiteX25" fmla="*/ 1423253 w 4383905"/>
              <a:gd name="connsiteY25" fmla="*/ 1451951 h 1575917"/>
              <a:gd name="connsiteX26" fmla="*/ 2980350 w 4383905"/>
              <a:gd name="connsiteY26" fmla="*/ 1395779 h 1575917"/>
              <a:gd name="connsiteX27" fmla="*/ 2993668 w 4383905"/>
              <a:gd name="connsiteY27" fmla="*/ 1433075 h 1575917"/>
              <a:gd name="connsiteX28" fmla="*/ 2935551 w 4383905"/>
              <a:gd name="connsiteY28" fmla="*/ 1454938 h 1575917"/>
              <a:gd name="connsiteX29" fmla="*/ 2923443 w 4383905"/>
              <a:gd name="connsiteY29" fmla="*/ 1417642 h 1575917"/>
              <a:gd name="connsiteX30" fmla="*/ 2980350 w 4383905"/>
              <a:gd name="connsiteY30" fmla="*/ 1395779 h 1575917"/>
              <a:gd name="connsiteX31" fmla="*/ 1203631 w 4383905"/>
              <a:gd name="connsiteY31" fmla="*/ 1324339 h 1575917"/>
              <a:gd name="connsiteX32" fmla="*/ 1262613 w 4383905"/>
              <a:gd name="connsiteY32" fmla="*/ 1348519 h 1575917"/>
              <a:gd name="connsiteX33" fmla="*/ 1247226 w 4383905"/>
              <a:gd name="connsiteY33" fmla="*/ 1383579 h 1575917"/>
              <a:gd name="connsiteX34" fmla="*/ 1186962 w 4383905"/>
              <a:gd name="connsiteY34" fmla="*/ 1356981 h 1575917"/>
              <a:gd name="connsiteX35" fmla="*/ 3211941 w 4383905"/>
              <a:gd name="connsiteY35" fmla="*/ 1296865 h 1575917"/>
              <a:gd name="connsiteX36" fmla="*/ 3229892 w 4383905"/>
              <a:gd name="connsiteY36" fmla="*/ 1328296 h 1575917"/>
              <a:gd name="connsiteX37" fmla="*/ 3170910 w 4383905"/>
              <a:gd name="connsiteY37" fmla="*/ 1356101 h 1575917"/>
              <a:gd name="connsiteX38" fmla="*/ 3154241 w 4383905"/>
              <a:gd name="connsiteY38" fmla="*/ 1323461 h 1575917"/>
              <a:gd name="connsiteX39" fmla="*/ 3211941 w 4383905"/>
              <a:gd name="connsiteY39" fmla="*/ 1296865 h 1575917"/>
              <a:gd name="connsiteX40" fmla="*/ 982172 w 4383905"/>
              <a:gd name="connsiteY40" fmla="*/ 1203445 h 1575917"/>
              <a:gd name="connsiteX41" fmla="*/ 1037308 w 4383905"/>
              <a:gd name="connsiteY41" fmla="*/ 1234550 h 1575917"/>
              <a:gd name="connsiteX42" fmla="*/ 1018075 w 4383905"/>
              <a:gd name="connsiteY42" fmla="*/ 1268143 h 1575917"/>
              <a:gd name="connsiteX43" fmla="*/ 961657 w 4383905"/>
              <a:gd name="connsiteY43" fmla="*/ 1235794 h 1575917"/>
              <a:gd name="connsiteX44" fmla="*/ 3428279 w 4383905"/>
              <a:gd name="connsiteY44" fmla="*/ 1170474 h 1575917"/>
              <a:gd name="connsiteX45" fmla="*/ 3449720 w 4383905"/>
              <a:gd name="connsiteY45" fmla="*/ 1201003 h 1575917"/>
              <a:gd name="connsiteX46" fmla="*/ 3394227 w 4383905"/>
              <a:gd name="connsiteY46" fmla="*/ 1235195 h 1575917"/>
              <a:gd name="connsiteX47" fmla="*/ 3374048 w 4383905"/>
              <a:gd name="connsiteY47" fmla="*/ 1203445 h 1575917"/>
              <a:gd name="connsiteX48" fmla="*/ 3428279 w 4383905"/>
              <a:gd name="connsiteY48" fmla="*/ 1170474 h 1575917"/>
              <a:gd name="connsiteX49" fmla="*/ 775920 w 4383905"/>
              <a:gd name="connsiteY49" fmla="*/ 1060570 h 1575917"/>
              <a:gd name="connsiteX50" fmla="*/ 828491 w 4383905"/>
              <a:gd name="connsiteY50" fmla="*/ 1098841 h 1575917"/>
              <a:gd name="connsiteX51" fmla="*/ 805411 w 4383905"/>
              <a:gd name="connsiteY51" fmla="*/ 1130733 h 1575917"/>
              <a:gd name="connsiteX52" fmla="*/ 752840 w 4383905"/>
              <a:gd name="connsiteY52" fmla="*/ 1091187 h 1575917"/>
              <a:gd name="connsiteX53" fmla="*/ 3630086 w 4383905"/>
              <a:gd name="connsiteY53" fmla="*/ 1016609 h 1575917"/>
              <a:gd name="connsiteX54" fmla="*/ 3653091 w 4383905"/>
              <a:gd name="connsiteY54" fmla="*/ 1046689 h 1575917"/>
              <a:gd name="connsiteX55" fmla="*/ 3605871 w 4383905"/>
              <a:gd name="connsiteY55" fmla="*/ 1086795 h 1575917"/>
              <a:gd name="connsiteX56" fmla="*/ 3582866 w 4383905"/>
              <a:gd name="connsiteY56" fmla="*/ 1056715 h 1575917"/>
              <a:gd name="connsiteX57" fmla="*/ 3630086 w 4383905"/>
              <a:gd name="connsiteY57" fmla="*/ 1016609 h 1575917"/>
              <a:gd name="connsiteX58" fmla="*/ 580440 w 4383905"/>
              <a:gd name="connsiteY58" fmla="*/ 895714 h 1575917"/>
              <a:gd name="connsiteX59" fmla="*/ 625241 w 4383905"/>
              <a:gd name="connsiteY59" fmla="*/ 938824 h 1575917"/>
              <a:gd name="connsiteX60" fmla="*/ 601024 w 4383905"/>
              <a:gd name="connsiteY60" fmla="*/ 965922 h 1575917"/>
              <a:gd name="connsiteX61" fmla="*/ 555013 w 4383905"/>
              <a:gd name="connsiteY61" fmla="*/ 922812 h 1575917"/>
              <a:gd name="connsiteX62" fmla="*/ 3819997 w 4383905"/>
              <a:gd name="connsiteY62" fmla="*/ 851753 h 1575917"/>
              <a:gd name="connsiteX63" fmla="*/ 3845424 w 4383905"/>
              <a:gd name="connsiteY63" fmla="*/ 877181 h 1575917"/>
              <a:gd name="connsiteX64" fmla="*/ 3801834 w 4383905"/>
              <a:gd name="connsiteY64" fmla="*/ 921981 h 1575917"/>
              <a:gd name="connsiteX65" fmla="*/ 3775196 w 4383905"/>
              <a:gd name="connsiteY65" fmla="*/ 895343 h 1575917"/>
              <a:gd name="connsiteX66" fmla="*/ 3819997 w 4383905"/>
              <a:gd name="connsiteY66" fmla="*/ 851753 h 1575917"/>
              <a:gd name="connsiteX67" fmla="*/ 413488 w 4383905"/>
              <a:gd name="connsiteY67" fmla="*/ 708878 h 1575917"/>
              <a:gd name="connsiteX68" fmla="*/ 454845 w 4383905"/>
              <a:gd name="connsiteY68" fmla="*/ 754890 h 1575917"/>
              <a:gd name="connsiteX69" fmla="*/ 426020 w 4383905"/>
              <a:gd name="connsiteY69" fmla="*/ 779106 h 1575917"/>
              <a:gd name="connsiteX70" fmla="*/ 384663 w 4383905"/>
              <a:gd name="connsiteY70" fmla="*/ 731884 h 1575917"/>
              <a:gd name="connsiteX71" fmla="*/ 3985652 w 4383905"/>
              <a:gd name="connsiteY71" fmla="*/ 659423 h 1575917"/>
              <a:gd name="connsiteX72" fmla="*/ 4015731 w 4383905"/>
              <a:gd name="connsiteY72" fmla="*/ 683785 h 1575917"/>
              <a:gd name="connsiteX73" fmla="*/ 3974373 w 4383905"/>
              <a:gd name="connsiteY73" fmla="*/ 735074 h 1575917"/>
              <a:gd name="connsiteX74" fmla="*/ 3945548 w 4383905"/>
              <a:gd name="connsiteY74" fmla="*/ 710712 h 1575917"/>
              <a:gd name="connsiteX75" fmla="*/ 3985652 w 4383905"/>
              <a:gd name="connsiteY75" fmla="*/ 659423 h 1575917"/>
              <a:gd name="connsiteX76" fmla="*/ 260771 w 4383905"/>
              <a:gd name="connsiteY76" fmla="*/ 511051 h 1575917"/>
              <a:gd name="connsiteX77" fmla="*/ 295541 w 4383905"/>
              <a:gd name="connsiteY77" fmla="*/ 563622 h 1575917"/>
              <a:gd name="connsiteX78" fmla="*/ 265567 w 4383905"/>
              <a:gd name="connsiteY78" fmla="*/ 586702 h 1575917"/>
              <a:gd name="connsiteX79" fmla="*/ 230798 w 4383905"/>
              <a:gd name="connsiteY79" fmla="*/ 532849 h 1575917"/>
              <a:gd name="connsiteX80" fmla="*/ 4126888 w 4383905"/>
              <a:gd name="connsiteY80" fmla="*/ 456099 h 1575917"/>
              <a:gd name="connsiteX81" fmla="*/ 4158638 w 4383905"/>
              <a:gd name="connsiteY81" fmla="*/ 476278 h 1575917"/>
              <a:gd name="connsiteX82" fmla="*/ 4124446 w 4383905"/>
              <a:gd name="connsiteY82" fmla="*/ 531771 h 1575917"/>
              <a:gd name="connsiteX83" fmla="*/ 4093917 w 4383905"/>
              <a:gd name="connsiteY83" fmla="*/ 510331 h 1575917"/>
              <a:gd name="connsiteX84" fmla="*/ 4126888 w 4383905"/>
              <a:gd name="connsiteY84" fmla="*/ 456099 h 1575917"/>
              <a:gd name="connsiteX85" fmla="*/ 133152 w 4383905"/>
              <a:gd name="connsiteY85" fmla="*/ 291243 h 1575917"/>
              <a:gd name="connsiteX86" fmla="*/ 163587 w 4383905"/>
              <a:gd name="connsiteY86" fmla="*/ 347997 h 1575917"/>
              <a:gd name="connsiteX87" fmla="*/ 129348 w 4383905"/>
              <a:gd name="connsiteY87" fmla="*/ 366915 h 1575917"/>
              <a:gd name="connsiteX88" fmla="*/ 98913 w 4383905"/>
              <a:gd name="connsiteY88" fmla="*/ 308900 h 1575917"/>
              <a:gd name="connsiteX89" fmla="*/ 4254248 w 4383905"/>
              <a:gd name="connsiteY89" fmla="*/ 236291 h 1575917"/>
              <a:gd name="connsiteX90" fmla="*/ 4290451 w 4383905"/>
              <a:gd name="connsiteY90" fmla="*/ 252960 h 1575917"/>
              <a:gd name="connsiteX91" fmla="*/ 4260712 w 4383905"/>
              <a:gd name="connsiteY91" fmla="*/ 311942 h 1575917"/>
              <a:gd name="connsiteX92" fmla="*/ 4225802 w 4383905"/>
              <a:gd name="connsiteY92" fmla="*/ 293991 h 1575917"/>
              <a:gd name="connsiteX93" fmla="*/ 4254248 w 4383905"/>
              <a:gd name="connsiteY93" fmla="*/ 236291 h 1575917"/>
              <a:gd name="connsiteX94" fmla="*/ 35259 w 4383905"/>
              <a:gd name="connsiteY94" fmla="*/ 60445 h 1575917"/>
              <a:gd name="connsiteX95" fmla="*/ 59185 w 4383905"/>
              <a:gd name="connsiteY95" fmla="*/ 120709 h 1575917"/>
              <a:gd name="connsiteX96" fmla="*/ 23926 w 4383905"/>
              <a:gd name="connsiteY96" fmla="*/ 136096 h 1575917"/>
              <a:gd name="connsiteX97" fmla="*/ 0 w 4383905"/>
              <a:gd name="connsiteY97" fmla="*/ 74550 h 1575917"/>
              <a:gd name="connsiteX98" fmla="*/ 4346124 w 4383905"/>
              <a:gd name="connsiteY98" fmla="*/ 0 h 1575917"/>
              <a:gd name="connsiteX99" fmla="*/ 4383905 w 4383905"/>
              <a:gd name="connsiteY99" fmla="*/ 12108 h 1575917"/>
              <a:gd name="connsiteX100" fmla="*/ 4361236 w 4383905"/>
              <a:gd name="connsiteY100" fmla="*/ 70225 h 1575917"/>
              <a:gd name="connsiteX101" fmla="*/ 4324715 w 4383905"/>
              <a:gd name="connsiteY101" fmla="*/ 56907 h 1575917"/>
              <a:gd name="connsiteX102" fmla="*/ 4346124 w 4383905"/>
              <a:gd name="connsiteY102" fmla="*/ 0 h 157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383905" h="1575917">
                <a:moveTo>
                  <a:pt x="2181590" y="1538654"/>
                </a:moveTo>
                <a:cubicBezTo>
                  <a:pt x="2203148" y="1538654"/>
                  <a:pt x="2224706" y="1538654"/>
                  <a:pt x="2244996" y="1538654"/>
                </a:cubicBezTo>
                <a:lnTo>
                  <a:pt x="2246264" y="1574715"/>
                </a:lnTo>
                <a:cubicBezTo>
                  <a:pt x="2224706" y="1575917"/>
                  <a:pt x="2203148" y="1575917"/>
                  <a:pt x="2181590" y="1575917"/>
                </a:cubicBezTo>
                <a:close/>
                <a:moveTo>
                  <a:pt x="1926914" y="1527663"/>
                </a:moveTo>
                <a:cubicBezTo>
                  <a:pt x="1947296" y="1530105"/>
                  <a:pt x="1966479" y="1531327"/>
                  <a:pt x="1988060" y="1532548"/>
                </a:cubicBezTo>
                <a:lnTo>
                  <a:pt x="1984463" y="1570404"/>
                </a:lnTo>
                <a:cubicBezTo>
                  <a:pt x="1964081" y="1569183"/>
                  <a:pt x="1943699" y="1566740"/>
                  <a:pt x="1923317" y="1564298"/>
                </a:cubicBezTo>
                <a:close/>
                <a:moveTo>
                  <a:pt x="2488822" y="1516673"/>
                </a:moveTo>
                <a:lnTo>
                  <a:pt x="2493618" y="1557018"/>
                </a:lnTo>
                <a:cubicBezTo>
                  <a:pt x="2473236" y="1559621"/>
                  <a:pt x="2452854" y="1562224"/>
                  <a:pt x="2432472" y="1564827"/>
                </a:cubicBezTo>
                <a:lnTo>
                  <a:pt x="2428875" y="1525783"/>
                </a:lnTo>
                <a:cubicBezTo>
                  <a:pt x="2448058" y="1523180"/>
                  <a:pt x="2468440" y="1520577"/>
                  <a:pt x="2488822" y="1516673"/>
                </a:cubicBezTo>
                <a:close/>
                <a:moveTo>
                  <a:pt x="1679312" y="1483702"/>
                </a:moveTo>
                <a:cubicBezTo>
                  <a:pt x="1699364" y="1488527"/>
                  <a:pt x="1720670" y="1492146"/>
                  <a:pt x="1740722" y="1495764"/>
                </a:cubicBezTo>
                <a:lnTo>
                  <a:pt x="1733202" y="1531951"/>
                </a:lnTo>
                <a:cubicBezTo>
                  <a:pt x="1713150" y="1528332"/>
                  <a:pt x="1691844" y="1524713"/>
                  <a:pt x="1670539" y="1519889"/>
                </a:cubicBezTo>
                <a:close/>
                <a:moveTo>
                  <a:pt x="2742005" y="1467214"/>
                </a:moveTo>
                <a:lnTo>
                  <a:pt x="2751858" y="1505553"/>
                </a:lnTo>
                <a:cubicBezTo>
                  <a:pt x="2730920" y="1510664"/>
                  <a:pt x="2709982" y="1515776"/>
                  <a:pt x="2689044" y="1520888"/>
                </a:cubicBezTo>
                <a:lnTo>
                  <a:pt x="2681654" y="1482549"/>
                </a:lnTo>
                <a:cubicBezTo>
                  <a:pt x="2701360" y="1477438"/>
                  <a:pt x="2722299" y="1472326"/>
                  <a:pt x="2742005" y="1467214"/>
                </a:cubicBezTo>
                <a:close/>
                <a:moveTo>
                  <a:pt x="1436572" y="1417759"/>
                </a:moveTo>
                <a:cubicBezTo>
                  <a:pt x="1454735" y="1423865"/>
                  <a:pt x="1474108" y="1429971"/>
                  <a:pt x="1493481" y="1436076"/>
                </a:cubicBezTo>
                <a:lnTo>
                  <a:pt x="1482584" y="1471490"/>
                </a:lnTo>
                <a:cubicBezTo>
                  <a:pt x="1463210" y="1465384"/>
                  <a:pt x="1443837" y="1459278"/>
                  <a:pt x="1423253" y="1451951"/>
                </a:cubicBezTo>
                <a:close/>
                <a:moveTo>
                  <a:pt x="2980350" y="1395779"/>
                </a:moveTo>
                <a:lnTo>
                  <a:pt x="2993668" y="1433075"/>
                </a:lnTo>
                <a:cubicBezTo>
                  <a:pt x="2974296" y="1440791"/>
                  <a:pt x="2954923" y="1448508"/>
                  <a:pt x="2935551" y="1454938"/>
                </a:cubicBezTo>
                <a:lnTo>
                  <a:pt x="2923443" y="1417642"/>
                </a:lnTo>
                <a:cubicBezTo>
                  <a:pt x="2942815" y="1411212"/>
                  <a:pt x="2962188" y="1403495"/>
                  <a:pt x="2980350" y="1395779"/>
                </a:cubicBezTo>
                <a:close/>
                <a:moveTo>
                  <a:pt x="1203631" y="1324339"/>
                </a:moveTo>
                <a:cubicBezTo>
                  <a:pt x="1222864" y="1332802"/>
                  <a:pt x="1242097" y="1341265"/>
                  <a:pt x="1262613" y="1348519"/>
                </a:cubicBezTo>
                <a:lnTo>
                  <a:pt x="1247226" y="1383579"/>
                </a:lnTo>
                <a:cubicBezTo>
                  <a:pt x="1226711" y="1375116"/>
                  <a:pt x="1206195" y="1365444"/>
                  <a:pt x="1186962" y="1356981"/>
                </a:cubicBezTo>
                <a:close/>
                <a:moveTo>
                  <a:pt x="3211941" y="1296865"/>
                </a:moveTo>
                <a:lnTo>
                  <a:pt x="3229892" y="1328296"/>
                </a:lnTo>
                <a:cubicBezTo>
                  <a:pt x="3209376" y="1339177"/>
                  <a:pt x="3190143" y="1347639"/>
                  <a:pt x="3170910" y="1356101"/>
                </a:cubicBezTo>
                <a:lnTo>
                  <a:pt x="3154241" y="1323461"/>
                </a:lnTo>
                <a:cubicBezTo>
                  <a:pt x="3173474" y="1313790"/>
                  <a:pt x="3192708" y="1305327"/>
                  <a:pt x="3211941" y="1296865"/>
                </a:cubicBezTo>
                <a:close/>
                <a:moveTo>
                  <a:pt x="982172" y="1203445"/>
                </a:moveTo>
                <a:cubicBezTo>
                  <a:pt x="1000124" y="1213399"/>
                  <a:pt x="1019357" y="1224596"/>
                  <a:pt x="1037308" y="1234550"/>
                </a:cubicBezTo>
                <a:lnTo>
                  <a:pt x="1018075" y="1268143"/>
                </a:lnTo>
                <a:cubicBezTo>
                  <a:pt x="998841" y="1258189"/>
                  <a:pt x="980890" y="1246992"/>
                  <a:pt x="961657" y="1235794"/>
                </a:cubicBezTo>
                <a:close/>
                <a:moveTo>
                  <a:pt x="3428279" y="1170474"/>
                </a:moveTo>
                <a:lnTo>
                  <a:pt x="3449720" y="1201003"/>
                </a:lnTo>
                <a:cubicBezTo>
                  <a:pt x="3432063" y="1213214"/>
                  <a:pt x="3413145" y="1224205"/>
                  <a:pt x="3394227" y="1235195"/>
                </a:cubicBezTo>
                <a:lnTo>
                  <a:pt x="3374048" y="1203445"/>
                </a:lnTo>
                <a:cubicBezTo>
                  <a:pt x="3391705" y="1192455"/>
                  <a:pt x="3410623" y="1181464"/>
                  <a:pt x="3428279" y="1170474"/>
                </a:cubicBezTo>
                <a:close/>
                <a:moveTo>
                  <a:pt x="775920" y="1060570"/>
                </a:moveTo>
                <a:cubicBezTo>
                  <a:pt x="793871" y="1073327"/>
                  <a:pt x="810540" y="1086084"/>
                  <a:pt x="828491" y="1098841"/>
                </a:cubicBezTo>
                <a:lnTo>
                  <a:pt x="805411" y="1130733"/>
                </a:lnTo>
                <a:cubicBezTo>
                  <a:pt x="787460" y="1117977"/>
                  <a:pt x="770791" y="1105220"/>
                  <a:pt x="752840" y="1091187"/>
                </a:cubicBezTo>
                <a:close/>
                <a:moveTo>
                  <a:pt x="3630086" y="1016609"/>
                </a:moveTo>
                <a:lnTo>
                  <a:pt x="3653091" y="1046689"/>
                </a:lnTo>
                <a:cubicBezTo>
                  <a:pt x="3638562" y="1060475"/>
                  <a:pt x="3621611" y="1074262"/>
                  <a:pt x="3605871" y="1086795"/>
                </a:cubicBezTo>
                <a:lnTo>
                  <a:pt x="3582866" y="1056715"/>
                </a:lnTo>
                <a:cubicBezTo>
                  <a:pt x="3598606" y="1044182"/>
                  <a:pt x="3614346" y="1030396"/>
                  <a:pt x="3630086" y="1016609"/>
                </a:cubicBezTo>
                <a:close/>
                <a:moveTo>
                  <a:pt x="580440" y="895714"/>
                </a:moveTo>
                <a:cubicBezTo>
                  <a:pt x="596181" y="909263"/>
                  <a:pt x="610711" y="924044"/>
                  <a:pt x="625241" y="938824"/>
                </a:cubicBezTo>
                <a:lnTo>
                  <a:pt x="601024" y="965922"/>
                </a:lnTo>
                <a:cubicBezTo>
                  <a:pt x="585284" y="952373"/>
                  <a:pt x="569543" y="936361"/>
                  <a:pt x="555013" y="922812"/>
                </a:cubicBezTo>
                <a:close/>
                <a:moveTo>
                  <a:pt x="3819997" y="851753"/>
                </a:moveTo>
                <a:lnTo>
                  <a:pt x="3845424" y="877181"/>
                </a:lnTo>
                <a:cubicBezTo>
                  <a:pt x="3830894" y="892921"/>
                  <a:pt x="3816364" y="907451"/>
                  <a:pt x="3801834" y="921981"/>
                </a:cubicBezTo>
                <a:lnTo>
                  <a:pt x="3775196" y="895343"/>
                </a:lnTo>
                <a:cubicBezTo>
                  <a:pt x="3790937" y="882024"/>
                  <a:pt x="3804256" y="866283"/>
                  <a:pt x="3819997" y="851753"/>
                </a:cubicBezTo>
                <a:close/>
                <a:moveTo>
                  <a:pt x="413488" y="708878"/>
                </a:moveTo>
                <a:cubicBezTo>
                  <a:pt x="427274" y="723408"/>
                  <a:pt x="441060" y="739149"/>
                  <a:pt x="454845" y="754890"/>
                </a:cubicBezTo>
                <a:lnTo>
                  <a:pt x="426020" y="779106"/>
                </a:lnTo>
                <a:cubicBezTo>
                  <a:pt x="412235" y="763366"/>
                  <a:pt x="398449" y="747625"/>
                  <a:pt x="384663" y="731884"/>
                </a:cubicBezTo>
                <a:close/>
                <a:moveTo>
                  <a:pt x="3985652" y="659423"/>
                </a:moveTo>
                <a:lnTo>
                  <a:pt x="4015731" y="683785"/>
                </a:lnTo>
                <a:cubicBezTo>
                  <a:pt x="4001945" y="701736"/>
                  <a:pt x="3988159" y="718405"/>
                  <a:pt x="3974373" y="735074"/>
                </a:cubicBezTo>
                <a:lnTo>
                  <a:pt x="3945548" y="710712"/>
                </a:lnTo>
                <a:cubicBezTo>
                  <a:pt x="3959334" y="694043"/>
                  <a:pt x="3973120" y="677374"/>
                  <a:pt x="3985652" y="659423"/>
                </a:cubicBezTo>
                <a:close/>
                <a:moveTo>
                  <a:pt x="260771" y="511051"/>
                </a:moveTo>
                <a:cubicBezTo>
                  <a:pt x="272761" y="527720"/>
                  <a:pt x="283551" y="546953"/>
                  <a:pt x="295541" y="563622"/>
                </a:cubicBezTo>
                <a:lnTo>
                  <a:pt x="265567" y="586702"/>
                </a:lnTo>
                <a:cubicBezTo>
                  <a:pt x="253578" y="568751"/>
                  <a:pt x="242787" y="550800"/>
                  <a:pt x="230798" y="532849"/>
                </a:cubicBezTo>
                <a:close/>
                <a:moveTo>
                  <a:pt x="4126888" y="456099"/>
                </a:moveTo>
                <a:lnTo>
                  <a:pt x="4158638" y="476278"/>
                </a:lnTo>
                <a:cubicBezTo>
                  <a:pt x="4147648" y="495196"/>
                  <a:pt x="4135436" y="512853"/>
                  <a:pt x="4124446" y="531771"/>
                </a:cubicBezTo>
                <a:lnTo>
                  <a:pt x="4093917" y="510331"/>
                </a:lnTo>
                <a:cubicBezTo>
                  <a:pt x="4104907" y="491413"/>
                  <a:pt x="4115898" y="473756"/>
                  <a:pt x="4126888" y="456099"/>
                </a:cubicBezTo>
                <a:close/>
                <a:moveTo>
                  <a:pt x="133152" y="291243"/>
                </a:moveTo>
                <a:cubicBezTo>
                  <a:pt x="143297" y="310161"/>
                  <a:pt x="153442" y="329079"/>
                  <a:pt x="163587" y="347997"/>
                </a:cubicBezTo>
                <a:lnTo>
                  <a:pt x="129348" y="366915"/>
                </a:lnTo>
                <a:cubicBezTo>
                  <a:pt x="119203" y="347997"/>
                  <a:pt x="109058" y="329079"/>
                  <a:pt x="98913" y="308900"/>
                </a:cubicBezTo>
                <a:close/>
                <a:moveTo>
                  <a:pt x="4254248" y="236291"/>
                </a:moveTo>
                <a:lnTo>
                  <a:pt x="4290451" y="252960"/>
                </a:lnTo>
                <a:cubicBezTo>
                  <a:pt x="4281400" y="273476"/>
                  <a:pt x="4271056" y="292709"/>
                  <a:pt x="4260712" y="311942"/>
                </a:cubicBezTo>
                <a:lnTo>
                  <a:pt x="4225802" y="293991"/>
                </a:lnTo>
                <a:cubicBezTo>
                  <a:pt x="4236146" y="276040"/>
                  <a:pt x="4245197" y="255524"/>
                  <a:pt x="4254248" y="236291"/>
                </a:cubicBezTo>
                <a:close/>
                <a:moveTo>
                  <a:pt x="35259" y="60445"/>
                </a:moveTo>
                <a:cubicBezTo>
                  <a:pt x="42815" y="79678"/>
                  <a:pt x="51630" y="100194"/>
                  <a:pt x="59185" y="120709"/>
                </a:cubicBezTo>
                <a:lnTo>
                  <a:pt x="23926" y="136096"/>
                </a:lnTo>
                <a:cubicBezTo>
                  <a:pt x="15111" y="115581"/>
                  <a:pt x="7555" y="95065"/>
                  <a:pt x="0" y="74550"/>
                </a:cubicBezTo>
                <a:close/>
                <a:moveTo>
                  <a:pt x="4346124" y="0"/>
                </a:moveTo>
                <a:lnTo>
                  <a:pt x="4383905" y="12108"/>
                </a:lnTo>
                <a:cubicBezTo>
                  <a:pt x="4376349" y="32691"/>
                  <a:pt x="4368792" y="52064"/>
                  <a:pt x="4361236" y="70225"/>
                </a:cubicBezTo>
                <a:lnTo>
                  <a:pt x="4324715" y="56907"/>
                </a:lnTo>
                <a:cubicBezTo>
                  <a:pt x="4332271" y="38745"/>
                  <a:pt x="4339827" y="19373"/>
                  <a:pt x="4346124" y="0"/>
                </a:cubicBezTo>
                <a:close/>
              </a:path>
            </a:pathLst>
          </a:custGeom>
          <a:solidFill>
            <a:schemeClr val="accent2"/>
          </a:solidFill>
          <a:ln>
            <a:noFill/>
          </a:ln>
          <a:effectLst/>
        </p:spPr>
        <p:txBody>
          <a:bodyPr wrap="square" anchor="ctr">
            <a:noAutofit/>
          </a:bodyPr>
          <a:lstStyle/>
          <a:p>
            <a:endParaRPr lang="en-US" sz="1600"/>
          </a:p>
        </p:txBody>
      </p:sp>
      <p:sp>
        <p:nvSpPr>
          <p:cNvPr id="91" name="Freeform: Shape 609">
            <a:extLst>
              <a:ext uri="{FF2B5EF4-FFF2-40B4-BE49-F238E27FC236}">
                <a16:creationId xmlns:a16="http://schemas.microsoft.com/office/drawing/2014/main" id="{AAE822FB-BD91-44FC-9F3B-9655A8A59285}"/>
              </a:ext>
            </a:extLst>
          </p:cNvPr>
          <p:cNvSpPr>
            <a:spLocks noChangeArrowheads="1"/>
          </p:cNvSpPr>
          <p:nvPr/>
        </p:nvSpPr>
        <p:spPr bwMode="auto">
          <a:xfrm>
            <a:off x="6665465" y="3010569"/>
            <a:ext cx="974613" cy="695673"/>
          </a:xfrm>
          <a:custGeom>
            <a:avLst/>
            <a:gdLst>
              <a:gd name="connsiteX0" fmla="*/ 2144396 w 2207800"/>
              <a:gd name="connsiteY0" fmla="*/ 1538654 h 1575917"/>
              <a:gd name="connsiteX1" fmla="*/ 2207800 w 2207800"/>
              <a:gd name="connsiteY1" fmla="*/ 1538654 h 1575917"/>
              <a:gd name="connsiteX2" fmla="*/ 2207800 w 2207800"/>
              <a:gd name="connsiteY2" fmla="*/ 1575917 h 1575917"/>
              <a:gd name="connsiteX3" fmla="*/ 2143128 w 2207800"/>
              <a:gd name="connsiteY3" fmla="*/ 1574715 h 1575917"/>
              <a:gd name="connsiteX4" fmla="*/ 1889956 w 2207800"/>
              <a:gd name="connsiteY4" fmla="*/ 1516673 h 1575917"/>
              <a:gd name="connsiteX5" fmla="*/ 1955014 w 2207800"/>
              <a:gd name="connsiteY5" fmla="*/ 1523802 h 1575917"/>
              <a:gd name="connsiteX6" fmla="*/ 1951188 w 2207800"/>
              <a:gd name="connsiteY6" fmla="*/ 1559447 h 1575917"/>
              <a:gd name="connsiteX7" fmla="*/ 1884854 w 2207800"/>
              <a:gd name="connsiteY7" fmla="*/ 1552318 h 1575917"/>
              <a:gd name="connsiteX8" fmla="*/ 1641928 w 2207800"/>
              <a:gd name="connsiteY8" fmla="*/ 1467214 h 1575917"/>
              <a:gd name="connsiteX9" fmla="*/ 1702280 w 2207800"/>
              <a:gd name="connsiteY9" fmla="*/ 1482549 h 1575917"/>
              <a:gd name="connsiteX10" fmla="*/ 1693658 w 2207800"/>
              <a:gd name="connsiteY10" fmla="*/ 1520888 h 1575917"/>
              <a:gd name="connsiteX11" fmla="*/ 1632076 w 2207800"/>
              <a:gd name="connsiteY11" fmla="*/ 1505553 h 1575917"/>
              <a:gd name="connsiteX12" fmla="*/ 1404392 w 2207800"/>
              <a:gd name="connsiteY12" fmla="*/ 1395779 h 1575917"/>
              <a:gd name="connsiteX13" fmla="*/ 1465938 w 2207800"/>
              <a:gd name="connsiteY13" fmla="*/ 1418928 h 1575917"/>
              <a:gd name="connsiteX14" fmla="*/ 1453116 w 2207800"/>
              <a:gd name="connsiteY14" fmla="*/ 1454938 h 1575917"/>
              <a:gd name="connsiteX15" fmla="*/ 1390288 w 2207800"/>
              <a:gd name="connsiteY15" fmla="*/ 1433075 h 1575917"/>
              <a:gd name="connsiteX16" fmla="*/ 1171944 w 2207800"/>
              <a:gd name="connsiteY16" fmla="*/ 1296865 h 1575917"/>
              <a:gd name="connsiteX17" fmla="*/ 1229642 w 2207800"/>
              <a:gd name="connsiteY17" fmla="*/ 1323461 h 1575917"/>
              <a:gd name="connsiteX18" fmla="*/ 1212974 w 2207800"/>
              <a:gd name="connsiteY18" fmla="*/ 1356101 h 1575917"/>
              <a:gd name="connsiteX19" fmla="*/ 1153992 w 2207800"/>
              <a:gd name="connsiteY19" fmla="*/ 1328296 h 1575917"/>
              <a:gd name="connsiteX20" fmla="*/ 955624 w 2207800"/>
              <a:gd name="connsiteY20" fmla="*/ 1170474 h 1575917"/>
              <a:gd name="connsiteX21" fmla="*/ 1009856 w 2207800"/>
              <a:gd name="connsiteY21" fmla="*/ 1203445 h 1575917"/>
              <a:gd name="connsiteX22" fmla="*/ 988416 w 2207800"/>
              <a:gd name="connsiteY22" fmla="*/ 1235195 h 1575917"/>
              <a:gd name="connsiteX23" fmla="*/ 934184 w 2207800"/>
              <a:gd name="connsiteY23" fmla="*/ 1201003 h 1575917"/>
              <a:gd name="connsiteX24" fmla="*/ 751012 w 2207800"/>
              <a:gd name="connsiteY24" fmla="*/ 1016609 h 1575917"/>
              <a:gd name="connsiteX25" fmla="*/ 801018 w 2207800"/>
              <a:gd name="connsiteY25" fmla="*/ 1056715 h 1575917"/>
              <a:gd name="connsiteX26" fmla="*/ 776656 w 2207800"/>
              <a:gd name="connsiteY26" fmla="*/ 1086795 h 1575917"/>
              <a:gd name="connsiteX27" fmla="*/ 725368 w 2207800"/>
              <a:gd name="connsiteY27" fmla="*/ 1046689 h 1575917"/>
              <a:gd name="connsiteX28" fmla="*/ 565168 w 2207800"/>
              <a:gd name="connsiteY28" fmla="*/ 851753 h 1575917"/>
              <a:gd name="connsiteX29" fmla="*/ 608758 w 2207800"/>
              <a:gd name="connsiteY29" fmla="*/ 895343 h 1575917"/>
              <a:gd name="connsiteX30" fmla="*/ 583330 w 2207800"/>
              <a:gd name="connsiteY30" fmla="*/ 921981 h 1575917"/>
              <a:gd name="connsiteX31" fmla="*/ 538530 w 2207800"/>
              <a:gd name="connsiteY31" fmla="*/ 877181 h 1575917"/>
              <a:gd name="connsiteX32" fmla="*/ 398260 w 2207800"/>
              <a:gd name="connsiteY32" fmla="*/ 659423 h 1575917"/>
              <a:gd name="connsiteX33" fmla="*/ 438364 w 2207800"/>
              <a:gd name="connsiteY33" fmla="*/ 710712 h 1575917"/>
              <a:gd name="connsiteX34" fmla="*/ 408286 w 2207800"/>
              <a:gd name="connsiteY34" fmla="*/ 735074 h 1575917"/>
              <a:gd name="connsiteX35" fmla="*/ 368180 w 2207800"/>
              <a:gd name="connsiteY35" fmla="*/ 683785 h 1575917"/>
              <a:gd name="connsiteX36" fmla="*/ 251558 w 2207800"/>
              <a:gd name="connsiteY36" fmla="*/ 456099 h 1575917"/>
              <a:gd name="connsiteX37" fmla="*/ 284530 w 2207800"/>
              <a:gd name="connsiteY37" fmla="*/ 511235 h 1575917"/>
              <a:gd name="connsiteX38" fmla="*/ 254002 w 2207800"/>
              <a:gd name="connsiteY38" fmla="*/ 531750 h 1575917"/>
              <a:gd name="connsiteX39" fmla="*/ 219808 w 2207800"/>
              <a:gd name="connsiteY39" fmla="*/ 476615 h 1575917"/>
              <a:gd name="connsiteX40" fmla="*/ 135118 w 2207800"/>
              <a:gd name="connsiteY40" fmla="*/ 236291 h 1575917"/>
              <a:gd name="connsiteX41" fmla="*/ 163564 w 2207800"/>
              <a:gd name="connsiteY41" fmla="*/ 293991 h 1575917"/>
              <a:gd name="connsiteX42" fmla="*/ 128654 w 2207800"/>
              <a:gd name="connsiteY42" fmla="*/ 311942 h 1575917"/>
              <a:gd name="connsiteX43" fmla="*/ 98916 w 2207800"/>
              <a:gd name="connsiteY43" fmla="*/ 252960 h 1575917"/>
              <a:gd name="connsiteX44" fmla="*/ 36014 w 2207800"/>
              <a:gd name="connsiteY44" fmla="*/ 0 h 1575917"/>
              <a:gd name="connsiteX45" fmla="*/ 59164 w 2207800"/>
              <a:gd name="connsiteY45" fmla="*/ 56907 h 1575917"/>
              <a:gd name="connsiteX46" fmla="*/ 21866 w 2207800"/>
              <a:gd name="connsiteY46" fmla="*/ 70225 h 1575917"/>
              <a:gd name="connsiteX47" fmla="*/ 0 w 2207800"/>
              <a:gd name="connsiteY47" fmla="*/ 12108 h 157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07800" h="1575917">
                <a:moveTo>
                  <a:pt x="2144396" y="1538654"/>
                </a:moveTo>
                <a:cubicBezTo>
                  <a:pt x="2165954" y="1538654"/>
                  <a:pt x="2186242" y="1538654"/>
                  <a:pt x="2207800" y="1538654"/>
                </a:cubicBezTo>
                <a:lnTo>
                  <a:pt x="2207800" y="1575917"/>
                </a:lnTo>
                <a:cubicBezTo>
                  <a:pt x="2186242" y="1575917"/>
                  <a:pt x="2164684" y="1575917"/>
                  <a:pt x="2143128" y="1574715"/>
                </a:cubicBezTo>
                <a:close/>
                <a:moveTo>
                  <a:pt x="1889956" y="1516673"/>
                </a:moveTo>
                <a:cubicBezTo>
                  <a:pt x="1911642" y="1519049"/>
                  <a:pt x="1933328" y="1521426"/>
                  <a:pt x="1955014" y="1523802"/>
                </a:cubicBezTo>
                <a:lnTo>
                  <a:pt x="1951188" y="1559447"/>
                </a:lnTo>
                <a:cubicBezTo>
                  <a:pt x="1928226" y="1557071"/>
                  <a:pt x="1906540" y="1554694"/>
                  <a:pt x="1884854" y="1552318"/>
                </a:cubicBezTo>
                <a:close/>
                <a:moveTo>
                  <a:pt x="1641928" y="1467214"/>
                </a:moveTo>
                <a:cubicBezTo>
                  <a:pt x="1661634" y="1473604"/>
                  <a:pt x="1682572" y="1477438"/>
                  <a:pt x="1702280" y="1482549"/>
                </a:cubicBezTo>
                <a:lnTo>
                  <a:pt x="1693658" y="1520888"/>
                </a:lnTo>
                <a:cubicBezTo>
                  <a:pt x="1673952" y="1515776"/>
                  <a:pt x="1653014" y="1510664"/>
                  <a:pt x="1632076" y="1505553"/>
                </a:cubicBezTo>
                <a:close/>
                <a:moveTo>
                  <a:pt x="1404392" y="1395779"/>
                </a:moveTo>
                <a:cubicBezTo>
                  <a:pt x="1424906" y="1403495"/>
                  <a:pt x="1445422" y="1411212"/>
                  <a:pt x="1465938" y="1418928"/>
                </a:cubicBezTo>
                <a:lnTo>
                  <a:pt x="1453116" y="1454938"/>
                </a:lnTo>
                <a:cubicBezTo>
                  <a:pt x="1431318" y="1448508"/>
                  <a:pt x="1410802" y="1440791"/>
                  <a:pt x="1390288" y="1433075"/>
                </a:cubicBezTo>
                <a:close/>
                <a:moveTo>
                  <a:pt x="1171944" y="1296865"/>
                </a:moveTo>
                <a:cubicBezTo>
                  <a:pt x="1189894" y="1305327"/>
                  <a:pt x="1210410" y="1313790"/>
                  <a:pt x="1229642" y="1323461"/>
                </a:cubicBezTo>
                <a:lnTo>
                  <a:pt x="1212974" y="1356101"/>
                </a:lnTo>
                <a:cubicBezTo>
                  <a:pt x="1193740" y="1347639"/>
                  <a:pt x="1173226" y="1339177"/>
                  <a:pt x="1153992" y="1328296"/>
                </a:cubicBezTo>
                <a:close/>
                <a:moveTo>
                  <a:pt x="955624" y="1170474"/>
                </a:moveTo>
                <a:cubicBezTo>
                  <a:pt x="973282" y="1181464"/>
                  <a:pt x="990938" y="1192455"/>
                  <a:pt x="1009856" y="1203445"/>
                </a:cubicBezTo>
                <a:lnTo>
                  <a:pt x="988416" y="1235195"/>
                </a:lnTo>
                <a:cubicBezTo>
                  <a:pt x="970758" y="1224205"/>
                  <a:pt x="951840" y="1213214"/>
                  <a:pt x="934184" y="1201003"/>
                </a:cubicBezTo>
                <a:close/>
                <a:moveTo>
                  <a:pt x="751012" y="1016609"/>
                </a:moveTo>
                <a:cubicBezTo>
                  <a:pt x="766398" y="1030396"/>
                  <a:pt x="784348" y="1042929"/>
                  <a:pt x="801018" y="1056715"/>
                </a:cubicBezTo>
                <a:lnTo>
                  <a:pt x="776656" y="1086795"/>
                </a:lnTo>
                <a:cubicBezTo>
                  <a:pt x="759986" y="1074262"/>
                  <a:pt x="742036" y="1060475"/>
                  <a:pt x="725368" y="1046689"/>
                </a:cubicBezTo>
                <a:close/>
                <a:moveTo>
                  <a:pt x="565168" y="851753"/>
                </a:moveTo>
                <a:cubicBezTo>
                  <a:pt x="579698" y="866283"/>
                  <a:pt x="594228" y="880813"/>
                  <a:pt x="608758" y="895343"/>
                </a:cubicBezTo>
                <a:lnTo>
                  <a:pt x="583330" y="921981"/>
                </a:lnTo>
                <a:cubicBezTo>
                  <a:pt x="568800" y="907451"/>
                  <a:pt x="553060" y="892921"/>
                  <a:pt x="538530" y="877181"/>
                </a:cubicBezTo>
                <a:close/>
                <a:moveTo>
                  <a:pt x="398260" y="659423"/>
                </a:moveTo>
                <a:cubicBezTo>
                  <a:pt x="410792" y="676092"/>
                  <a:pt x="424578" y="694043"/>
                  <a:pt x="438364" y="710712"/>
                </a:cubicBezTo>
                <a:lnTo>
                  <a:pt x="408286" y="735074"/>
                </a:lnTo>
                <a:cubicBezTo>
                  <a:pt x="394500" y="718405"/>
                  <a:pt x="380714" y="701736"/>
                  <a:pt x="368180" y="683785"/>
                </a:cubicBezTo>
                <a:close/>
                <a:moveTo>
                  <a:pt x="251558" y="456099"/>
                </a:moveTo>
                <a:cubicBezTo>
                  <a:pt x="262550" y="474050"/>
                  <a:pt x="273540" y="492001"/>
                  <a:pt x="284530" y="511235"/>
                </a:cubicBezTo>
                <a:lnTo>
                  <a:pt x="254002" y="531750"/>
                </a:lnTo>
                <a:cubicBezTo>
                  <a:pt x="241790" y="513799"/>
                  <a:pt x="230800" y="495848"/>
                  <a:pt x="219808" y="476615"/>
                </a:cubicBezTo>
                <a:close/>
                <a:moveTo>
                  <a:pt x="135118" y="236291"/>
                </a:moveTo>
                <a:cubicBezTo>
                  <a:pt x="144170" y="255524"/>
                  <a:pt x="153220" y="276040"/>
                  <a:pt x="163564" y="293991"/>
                </a:cubicBezTo>
                <a:lnTo>
                  <a:pt x="128654" y="311942"/>
                </a:lnTo>
                <a:cubicBezTo>
                  <a:pt x="118310" y="292709"/>
                  <a:pt x="107966" y="273476"/>
                  <a:pt x="98916" y="252960"/>
                </a:cubicBezTo>
                <a:close/>
                <a:moveTo>
                  <a:pt x="36014" y="0"/>
                </a:moveTo>
                <a:cubicBezTo>
                  <a:pt x="43730" y="19373"/>
                  <a:pt x="50160" y="38745"/>
                  <a:pt x="59164" y="56907"/>
                </a:cubicBezTo>
                <a:lnTo>
                  <a:pt x="21866" y="70225"/>
                </a:lnTo>
                <a:cubicBezTo>
                  <a:pt x="14148" y="52064"/>
                  <a:pt x="6432" y="32691"/>
                  <a:pt x="0" y="12108"/>
                </a:cubicBezTo>
                <a:close/>
              </a:path>
            </a:pathLst>
          </a:custGeom>
          <a:solidFill>
            <a:schemeClr val="accent4"/>
          </a:solidFill>
          <a:ln>
            <a:noFill/>
          </a:ln>
          <a:effectLst/>
        </p:spPr>
        <p:txBody>
          <a:bodyPr wrap="square" anchor="ctr">
            <a:noAutofit/>
          </a:bodyPr>
          <a:lstStyle/>
          <a:p>
            <a:endParaRPr lang="en-US" sz="1600"/>
          </a:p>
        </p:txBody>
      </p:sp>
      <p:sp>
        <p:nvSpPr>
          <p:cNvPr id="92" name="Freeform 123">
            <a:extLst>
              <a:ext uri="{FF2B5EF4-FFF2-40B4-BE49-F238E27FC236}">
                <a16:creationId xmlns:a16="http://schemas.microsoft.com/office/drawing/2014/main" id="{1E739F4A-5A71-43FA-AA65-2CA51996BF05}"/>
              </a:ext>
            </a:extLst>
          </p:cNvPr>
          <p:cNvSpPr>
            <a:spLocks noChangeArrowheads="1"/>
          </p:cNvSpPr>
          <p:nvPr/>
        </p:nvSpPr>
        <p:spPr bwMode="auto">
          <a:xfrm>
            <a:off x="467544" y="1639990"/>
            <a:ext cx="2074059" cy="2071634"/>
          </a:xfrm>
          <a:custGeom>
            <a:avLst/>
            <a:gdLst>
              <a:gd name="T0" fmla="*/ 1885 w 3770"/>
              <a:gd name="T1" fmla="*/ 3767 h 3768"/>
              <a:gd name="T2" fmla="*/ 1885 w 3770"/>
              <a:gd name="T3" fmla="*/ 3767 h 3768"/>
              <a:gd name="T4" fmla="*/ 0 w 3770"/>
              <a:gd name="T5" fmla="*/ 1884 h 3768"/>
              <a:gd name="T6" fmla="*/ 0 w 3770"/>
              <a:gd name="T7" fmla="*/ 1884 h 3768"/>
              <a:gd name="T8" fmla="*/ 1885 w 3770"/>
              <a:gd name="T9" fmla="*/ 0 h 3768"/>
              <a:gd name="T10" fmla="*/ 1885 w 3770"/>
              <a:gd name="T11" fmla="*/ 51 h 3768"/>
              <a:gd name="T12" fmla="*/ 1885 w 3770"/>
              <a:gd name="T13" fmla="*/ 51 h 3768"/>
              <a:gd name="T14" fmla="*/ 51 w 3770"/>
              <a:gd name="T15" fmla="*/ 1884 h 3768"/>
              <a:gd name="T16" fmla="*/ 51 w 3770"/>
              <a:gd name="T17" fmla="*/ 1884 h 3768"/>
              <a:gd name="T18" fmla="*/ 1885 w 3770"/>
              <a:gd name="T19" fmla="*/ 3717 h 3768"/>
              <a:gd name="T20" fmla="*/ 1885 w 3770"/>
              <a:gd name="T21" fmla="*/ 3717 h 3768"/>
              <a:gd name="T22" fmla="*/ 3717 w 3770"/>
              <a:gd name="T23" fmla="*/ 1884 h 3768"/>
              <a:gd name="T24" fmla="*/ 3769 w 3770"/>
              <a:gd name="T25" fmla="*/ 1884 h 3768"/>
              <a:gd name="T26" fmla="*/ 3769 w 3770"/>
              <a:gd name="T27" fmla="*/ 1884 h 3768"/>
              <a:gd name="T28" fmla="*/ 1885 w 3770"/>
              <a:gd name="T29" fmla="*/ 3767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70" h="3768">
                <a:moveTo>
                  <a:pt x="1885" y="3767"/>
                </a:moveTo>
                <a:lnTo>
                  <a:pt x="1885" y="3767"/>
                </a:lnTo>
                <a:cubicBezTo>
                  <a:pt x="846" y="3767"/>
                  <a:pt x="0" y="2922"/>
                  <a:pt x="0" y="1884"/>
                </a:cubicBezTo>
                <a:lnTo>
                  <a:pt x="0" y="1884"/>
                </a:lnTo>
                <a:cubicBezTo>
                  <a:pt x="0" y="845"/>
                  <a:pt x="846" y="0"/>
                  <a:pt x="1885" y="0"/>
                </a:cubicBezTo>
                <a:lnTo>
                  <a:pt x="1885" y="51"/>
                </a:lnTo>
                <a:lnTo>
                  <a:pt x="1885" y="51"/>
                </a:lnTo>
                <a:cubicBezTo>
                  <a:pt x="874" y="51"/>
                  <a:pt x="51" y="873"/>
                  <a:pt x="51" y="1884"/>
                </a:cubicBezTo>
                <a:lnTo>
                  <a:pt x="51" y="1884"/>
                </a:lnTo>
                <a:cubicBezTo>
                  <a:pt x="51" y="2894"/>
                  <a:pt x="874" y="3717"/>
                  <a:pt x="1885" y="3717"/>
                </a:cubicBezTo>
                <a:lnTo>
                  <a:pt x="1885" y="3717"/>
                </a:lnTo>
                <a:cubicBezTo>
                  <a:pt x="2895" y="3717"/>
                  <a:pt x="3717" y="2894"/>
                  <a:pt x="3717" y="1884"/>
                </a:cubicBezTo>
                <a:lnTo>
                  <a:pt x="3769" y="1884"/>
                </a:lnTo>
                <a:lnTo>
                  <a:pt x="3769" y="1884"/>
                </a:lnTo>
                <a:cubicBezTo>
                  <a:pt x="3769" y="2922"/>
                  <a:pt x="2924" y="3767"/>
                  <a:pt x="1885" y="3767"/>
                </a:cubicBezTo>
              </a:path>
            </a:pathLst>
          </a:custGeom>
          <a:solidFill>
            <a:schemeClr val="accent1"/>
          </a:solidFill>
          <a:ln>
            <a:noFill/>
          </a:ln>
          <a:effectLst/>
        </p:spPr>
        <p:txBody>
          <a:bodyPr wrap="none" anchor="ctr"/>
          <a:lstStyle/>
          <a:p>
            <a:endParaRPr lang="en-US" sz="1600"/>
          </a:p>
        </p:txBody>
      </p:sp>
      <p:sp>
        <p:nvSpPr>
          <p:cNvPr id="93" name="Freeform 124">
            <a:extLst>
              <a:ext uri="{FF2B5EF4-FFF2-40B4-BE49-F238E27FC236}">
                <a16:creationId xmlns:a16="http://schemas.microsoft.com/office/drawing/2014/main" id="{86A97776-C74B-4DDA-84B3-956D461B50CD}"/>
              </a:ext>
            </a:extLst>
          </p:cNvPr>
          <p:cNvSpPr>
            <a:spLocks noChangeArrowheads="1"/>
          </p:cNvSpPr>
          <p:nvPr/>
        </p:nvSpPr>
        <p:spPr bwMode="auto">
          <a:xfrm>
            <a:off x="2512494" y="1639990"/>
            <a:ext cx="2074061" cy="1035818"/>
          </a:xfrm>
          <a:custGeom>
            <a:avLst/>
            <a:gdLst>
              <a:gd name="T0" fmla="*/ 3768 w 3769"/>
              <a:gd name="T1" fmla="*/ 1884 h 1885"/>
              <a:gd name="T2" fmla="*/ 3718 w 3769"/>
              <a:gd name="T3" fmla="*/ 1884 h 1885"/>
              <a:gd name="T4" fmla="*/ 3718 w 3769"/>
              <a:gd name="T5" fmla="*/ 1884 h 1885"/>
              <a:gd name="T6" fmla="*/ 1884 w 3769"/>
              <a:gd name="T7" fmla="*/ 51 h 1885"/>
              <a:gd name="T8" fmla="*/ 1884 w 3769"/>
              <a:gd name="T9" fmla="*/ 51 h 1885"/>
              <a:gd name="T10" fmla="*/ 52 w 3769"/>
              <a:gd name="T11" fmla="*/ 1884 h 1885"/>
              <a:gd name="T12" fmla="*/ 0 w 3769"/>
              <a:gd name="T13" fmla="*/ 1884 h 1885"/>
              <a:gd name="T14" fmla="*/ 0 w 3769"/>
              <a:gd name="T15" fmla="*/ 1884 h 1885"/>
              <a:gd name="T16" fmla="*/ 1884 w 3769"/>
              <a:gd name="T17" fmla="*/ 0 h 1885"/>
              <a:gd name="T18" fmla="*/ 1884 w 3769"/>
              <a:gd name="T19" fmla="*/ 0 h 1885"/>
              <a:gd name="T20" fmla="*/ 3768 w 3769"/>
              <a:gd name="T21" fmla="*/ 1884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9" h="1885">
                <a:moveTo>
                  <a:pt x="3768" y="1884"/>
                </a:moveTo>
                <a:lnTo>
                  <a:pt x="3718" y="1884"/>
                </a:lnTo>
                <a:lnTo>
                  <a:pt x="3718" y="1884"/>
                </a:lnTo>
                <a:cubicBezTo>
                  <a:pt x="3718" y="873"/>
                  <a:pt x="2895" y="51"/>
                  <a:pt x="1884" y="51"/>
                </a:cubicBezTo>
                <a:lnTo>
                  <a:pt x="1884" y="51"/>
                </a:lnTo>
                <a:cubicBezTo>
                  <a:pt x="874" y="51"/>
                  <a:pt x="52" y="873"/>
                  <a:pt x="52" y="1884"/>
                </a:cubicBezTo>
                <a:lnTo>
                  <a:pt x="0" y="1884"/>
                </a:lnTo>
                <a:lnTo>
                  <a:pt x="0" y="1884"/>
                </a:lnTo>
                <a:cubicBezTo>
                  <a:pt x="0" y="845"/>
                  <a:pt x="845" y="0"/>
                  <a:pt x="1884" y="0"/>
                </a:cubicBezTo>
                <a:lnTo>
                  <a:pt x="1884" y="0"/>
                </a:lnTo>
                <a:cubicBezTo>
                  <a:pt x="2923" y="0"/>
                  <a:pt x="3768" y="845"/>
                  <a:pt x="3768" y="1884"/>
                </a:cubicBezTo>
              </a:path>
            </a:pathLst>
          </a:custGeom>
          <a:solidFill>
            <a:schemeClr val="accent2"/>
          </a:solidFill>
          <a:ln>
            <a:noFill/>
          </a:ln>
          <a:effectLst/>
        </p:spPr>
        <p:txBody>
          <a:bodyPr wrap="none" anchor="ctr"/>
          <a:lstStyle/>
          <a:p>
            <a:endParaRPr lang="en-US" sz="1600"/>
          </a:p>
        </p:txBody>
      </p:sp>
      <p:sp>
        <p:nvSpPr>
          <p:cNvPr id="94" name="Freeform 125">
            <a:extLst>
              <a:ext uri="{FF2B5EF4-FFF2-40B4-BE49-F238E27FC236}">
                <a16:creationId xmlns:a16="http://schemas.microsoft.com/office/drawing/2014/main" id="{C2A2B8D0-7F91-4C8F-8929-0756B7885ECB}"/>
              </a:ext>
            </a:extLst>
          </p:cNvPr>
          <p:cNvSpPr>
            <a:spLocks noChangeArrowheads="1"/>
          </p:cNvSpPr>
          <p:nvPr/>
        </p:nvSpPr>
        <p:spPr bwMode="auto">
          <a:xfrm>
            <a:off x="4557445" y="2675808"/>
            <a:ext cx="2071635" cy="1035816"/>
          </a:xfrm>
          <a:custGeom>
            <a:avLst/>
            <a:gdLst>
              <a:gd name="T0" fmla="*/ 1883 w 3768"/>
              <a:gd name="T1" fmla="*/ 1883 h 1884"/>
              <a:gd name="T2" fmla="*/ 1883 w 3768"/>
              <a:gd name="T3" fmla="*/ 1883 h 1884"/>
              <a:gd name="T4" fmla="*/ 0 w 3768"/>
              <a:gd name="T5" fmla="*/ 0 h 1884"/>
              <a:gd name="T6" fmla="*/ 50 w 3768"/>
              <a:gd name="T7" fmla="*/ 0 h 1884"/>
              <a:gd name="T8" fmla="*/ 50 w 3768"/>
              <a:gd name="T9" fmla="*/ 0 h 1884"/>
              <a:gd name="T10" fmla="*/ 1883 w 3768"/>
              <a:gd name="T11" fmla="*/ 1833 h 1884"/>
              <a:gd name="T12" fmla="*/ 1883 w 3768"/>
              <a:gd name="T13" fmla="*/ 1833 h 1884"/>
              <a:gd name="T14" fmla="*/ 3716 w 3768"/>
              <a:gd name="T15" fmla="*/ 0 h 1884"/>
              <a:gd name="T16" fmla="*/ 3767 w 3768"/>
              <a:gd name="T17" fmla="*/ 0 h 1884"/>
              <a:gd name="T18" fmla="*/ 3767 w 3768"/>
              <a:gd name="T19" fmla="*/ 0 h 1884"/>
              <a:gd name="T20" fmla="*/ 1883 w 3768"/>
              <a:gd name="T21" fmla="*/ 1883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8" h="1884">
                <a:moveTo>
                  <a:pt x="1883" y="1883"/>
                </a:moveTo>
                <a:lnTo>
                  <a:pt x="1883" y="1883"/>
                </a:lnTo>
                <a:cubicBezTo>
                  <a:pt x="844" y="1883"/>
                  <a:pt x="0" y="1038"/>
                  <a:pt x="0" y="0"/>
                </a:cubicBezTo>
                <a:lnTo>
                  <a:pt x="50" y="0"/>
                </a:lnTo>
                <a:lnTo>
                  <a:pt x="50" y="0"/>
                </a:lnTo>
                <a:cubicBezTo>
                  <a:pt x="50" y="1010"/>
                  <a:pt x="872" y="1833"/>
                  <a:pt x="1883" y="1833"/>
                </a:cubicBezTo>
                <a:lnTo>
                  <a:pt x="1883" y="1833"/>
                </a:lnTo>
                <a:cubicBezTo>
                  <a:pt x="2894" y="1833"/>
                  <a:pt x="3716" y="1010"/>
                  <a:pt x="3716" y="0"/>
                </a:cubicBezTo>
                <a:lnTo>
                  <a:pt x="3767" y="0"/>
                </a:lnTo>
                <a:lnTo>
                  <a:pt x="3767" y="0"/>
                </a:lnTo>
                <a:cubicBezTo>
                  <a:pt x="3767" y="1038"/>
                  <a:pt x="2922" y="1883"/>
                  <a:pt x="1883" y="1883"/>
                </a:cubicBezTo>
              </a:path>
            </a:pathLst>
          </a:custGeom>
          <a:solidFill>
            <a:schemeClr val="accent3"/>
          </a:solidFill>
          <a:ln>
            <a:noFill/>
          </a:ln>
          <a:effectLst/>
        </p:spPr>
        <p:txBody>
          <a:bodyPr wrap="none" anchor="ctr"/>
          <a:lstStyle/>
          <a:p>
            <a:endParaRPr lang="en-US" sz="1600"/>
          </a:p>
        </p:txBody>
      </p:sp>
      <p:sp>
        <p:nvSpPr>
          <p:cNvPr id="95" name="Freeform 126">
            <a:extLst>
              <a:ext uri="{FF2B5EF4-FFF2-40B4-BE49-F238E27FC236}">
                <a16:creationId xmlns:a16="http://schemas.microsoft.com/office/drawing/2014/main" id="{D2F9C81D-44A0-436E-9C9A-FD595A349B02}"/>
              </a:ext>
            </a:extLst>
          </p:cNvPr>
          <p:cNvSpPr>
            <a:spLocks noChangeArrowheads="1"/>
          </p:cNvSpPr>
          <p:nvPr/>
        </p:nvSpPr>
        <p:spPr bwMode="auto">
          <a:xfrm>
            <a:off x="6602395" y="1639990"/>
            <a:ext cx="2074061" cy="2071634"/>
          </a:xfrm>
          <a:custGeom>
            <a:avLst/>
            <a:gdLst>
              <a:gd name="T0" fmla="*/ 1884 w 3770"/>
              <a:gd name="T1" fmla="*/ 3767 h 3768"/>
              <a:gd name="T2" fmla="*/ 1884 w 3770"/>
              <a:gd name="T3" fmla="*/ 3717 h 3768"/>
              <a:gd name="T4" fmla="*/ 1884 w 3770"/>
              <a:gd name="T5" fmla="*/ 3717 h 3768"/>
              <a:gd name="T6" fmla="*/ 3717 w 3770"/>
              <a:gd name="T7" fmla="*/ 1884 h 3768"/>
              <a:gd name="T8" fmla="*/ 3717 w 3770"/>
              <a:gd name="T9" fmla="*/ 1884 h 3768"/>
              <a:gd name="T10" fmla="*/ 1884 w 3770"/>
              <a:gd name="T11" fmla="*/ 51 h 3768"/>
              <a:gd name="T12" fmla="*/ 1884 w 3770"/>
              <a:gd name="T13" fmla="*/ 51 h 3768"/>
              <a:gd name="T14" fmla="*/ 51 w 3770"/>
              <a:gd name="T15" fmla="*/ 1884 h 3768"/>
              <a:gd name="T16" fmla="*/ 0 w 3770"/>
              <a:gd name="T17" fmla="*/ 1884 h 3768"/>
              <a:gd name="T18" fmla="*/ 0 w 3770"/>
              <a:gd name="T19" fmla="*/ 1884 h 3768"/>
              <a:gd name="T20" fmla="*/ 1884 w 3770"/>
              <a:gd name="T21" fmla="*/ 0 h 3768"/>
              <a:gd name="T22" fmla="*/ 1884 w 3770"/>
              <a:gd name="T23" fmla="*/ 0 h 3768"/>
              <a:gd name="T24" fmla="*/ 3769 w 3770"/>
              <a:gd name="T25" fmla="*/ 1884 h 3768"/>
              <a:gd name="T26" fmla="*/ 3769 w 3770"/>
              <a:gd name="T27" fmla="*/ 1884 h 3768"/>
              <a:gd name="T28" fmla="*/ 1884 w 3770"/>
              <a:gd name="T29" fmla="*/ 3767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70" h="3768">
                <a:moveTo>
                  <a:pt x="1884" y="3767"/>
                </a:moveTo>
                <a:lnTo>
                  <a:pt x="1884" y="3717"/>
                </a:lnTo>
                <a:lnTo>
                  <a:pt x="1884" y="3717"/>
                </a:lnTo>
                <a:cubicBezTo>
                  <a:pt x="2895" y="3717"/>
                  <a:pt x="3717" y="2894"/>
                  <a:pt x="3717" y="1884"/>
                </a:cubicBezTo>
                <a:lnTo>
                  <a:pt x="3717" y="1884"/>
                </a:lnTo>
                <a:cubicBezTo>
                  <a:pt x="3717" y="873"/>
                  <a:pt x="2895" y="51"/>
                  <a:pt x="1884" y="51"/>
                </a:cubicBezTo>
                <a:lnTo>
                  <a:pt x="1884" y="51"/>
                </a:lnTo>
                <a:cubicBezTo>
                  <a:pt x="873" y="51"/>
                  <a:pt x="51" y="873"/>
                  <a:pt x="51" y="1884"/>
                </a:cubicBezTo>
                <a:lnTo>
                  <a:pt x="0" y="1884"/>
                </a:lnTo>
                <a:lnTo>
                  <a:pt x="0" y="1884"/>
                </a:lnTo>
                <a:cubicBezTo>
                  <a:pt x="0" y="845"/>
                  <a:pt x="845" y="0"/>
                  <a:pt x="1884" y="0"/>
                </a:cubicBezTo>
                <a:lnTo>
                  <a:pt x="1884" y="0"/>
                </a:lnTo>
                <a:cubicBezTo>
                  <a:pt x="2923" y="0"/>
                  <a:pt x="3769" y="845"/>
                  <a:pt x="3769" y="1884"/>
                </a:cubicBezTo>
                <a:lnTo>
                  <a:pt x="3769" y="1884"/>
                </a:lnTo>
                <a:cubicBezTo>
                  <a:pt x="3769" y="2922"/>
                  <a:pt x="2923" y="3767"/>
                  <a:pt x="1884" y="3767"/>
                </a:cubicBezTo>
              </a:path>
            </a:pathLst>
          </a:custGeom>
          <a:solidFill>
            <a:schemeClr val="accent4"/>
          </a:solidFill>
          <a:ln>
            <a:noFill/>
          </a:ln>
          <a:effectLst/>
        </p:spPr>
        <p:txBody>
          <a:bodyPr wrap="none" anchor="ctr"/>
          <a:lstStyle/>
          <a:p>
            <a:endParaRPr lang="en-US" sz="1600"/>
          </a:p>
        </p:txBody>
      </p:sp>
      <p:sp>
        <p:nvSpPr>
          <p:cNvPr id="96" name="Freeform: Shape 608">
            <a:extLst>
              <a:ext uri="{FF2B5EF4-FFF2-40B4-BE49-F238E27FC236}">
                <a16:creationId xmlns:a16="http://schemas.microsoft.com/office/drawing/2014/main" id="{19A02EB4-EF63-49B4-9B97-D0889177D240}"/>
              </a:ext>
            </a:extLst>
          </p:cNvPr>
          <p:cNvSpPr>
            <a:spLocks noChangeArrowheads="1"/>
          </p:cNvSpPr>
          <p:nvPr/>
        </p:nvSpPr>
        <p:spPr bwMode="auto">
          <a:xfrm>
            <a:off x="4620516" y="1644842"/>
            <a:ext cx="1937659" cy="695640"/>
          </a:xfrm>
          <a:custGeom>
            <a:avLst/>
            <a:gdLst>
              <a:gd name="connsiteX0" fmla="*/ 22667 w 4389398"/>
              <a:gd name="connsiteY0" fmla="*/ 1500189 h 1575840"/>
              <a:gd name="connsiteX1" fmla="*/ 59186 w 4389398"/>
              <a:gd name="connsiteY1" fmla="*/ 1514294 h 1575840"/>
              <a:gd name="connsiteX2" fmla="*/ 36519 w 4389398"/>
              <a:gd name="connsiteY2" fmla="*/ 1575840 h 1575840"/>
              <a:gd name="connsiteX3" fmla="*/ 0 w 4389398"/>
              <a:gd name="connsiteY3" fmla="*/ 1561736 h 1575840"/>
              <a:gd name="connsiteX4" fmla="*/ 22667 w 4389398"/>
              <a:gd name="connsiteY4" fmla="*/ 1500189 h 1575840"/>
              <a:gd name="connsiteX5" fmla="*/ 4365472 w 4389398"/>
              <a:gd name="connsiteY5" fmla="*/ 1445237 h 1575840"/>
              <a:gd name="connsiteX6" fmla="*/ 4389398 w 4389398"/>
              <a:gd name="connsiteY6" fmla="*/ 1506784 h 1575840"/>
              <a:gd name="connsiteX7" fmla="*/ 4354138 w 4389398"/>
              <a:gd name="connsiteY7" fmla="*/ 1520888 h 1575840"/>
              <a:gd name="connsiteX8" fmla="*/ 4330212 w 4389398"/>
              <a:gd name="connsiteY8" fmla="*/ 1460624 h 1575840"/>
              <a:gd name="connsiteX9" fmla="*/ 127359 w 4389398"/>
              <a:gd name="connsiteY9" fmla="*/ 1269391 h 1575840"/>
              <a:gd name="connsiteX10" fmla="*/ 163562 w 4389398"/>
              <a:gd name="connsiteY10" fmla="*/ 1287048 h 1575840"/>
              <a:gd name="connsiteX11" fmla="*/ 133823 w 4389398"/>
              <a:gd name="connsiteY11" fmla="*/ 1345063 h 1575840"/>
              <a:gd name="connsiteX12" fmla="*/ 98913 w 4389398"/>
              <a:gd name="connsiteY12" fmla="*/ 1328667 h 1575840"/>
              <a:gd name="connsiteX13" fmla="*/ 127359 w 4389398"/>
              <a:gd name="connsiteY13" fmla="*/ 1269391 h 1575840"/>
              <a:gd name="connsiteX14" fmla="*/ 4255218 w 4389398"/>
              <a:gd name="connsiteY14" fmla="*/ 1214439 h 1575840"/>
              <a:gd name="connsiteX15" fmla="*/ 4284957 w 4389398"/>
              <a:gd name="connsiteY15" fmla="*/ 1272139 h 1575840"/>
              <a:gd name="connsiteX16" fmla="*/ 4251340 w 4389398"/>
              <a:gd name="connsiteY16" fmla="*/ 1290090 h 1575840"/>
              <a:gd name="connsiteX17" fmla="*/ 4220308 w 4389398"/>
              <a:gd name="connsiteY17" fmla="*/ 1233672 h 1575840"/>
              <a:gd name="connsiteX18" fmla="*/ 258272 w 4389398"/>
              <a:gd name="connsiteY18" fmla="*/ 1049583 h 1575840"/>
              <a:gd name="connsiteX19" fmla="*/ 290022 w 4389398"/>
              <a:gd name="connsiteY19" fmla="*/ 1070099 h 1575840"/>
              <a:gd name="connsiteX20" fmla="*/ 257051 w 4389398"/>
              <a:gd name="connsiteY20" fmla="*/ 1125234 h 1575840"/>
              <a:gd name="connsiteX21" fmla="*/ 225301 w 4389398"/>
              <a:gd name="connsiteY21" fmla="*/ 1103436 h 1575840"/>
              <a:gd name="connsiteX22" fmla="*/ 258272 w 4389398"/>
              <a:gd name="connsiteY22" fmla="*/ 1049583 h 1575840"/>
              <a:gd name="connsiteX23" fmla="*/ 4118952 w 4389398"/>
              <a:gd name="connsiteY23" fmla="*/ 994631 h 1575840"/>
              <a:gd name="connsiteX24" fmla="*/ 4153144 w 4389398"/>
              <a:gd name="connsiteY24" fmla="*/ 1049767 h 1575840"/>
              <a:gd name="connsiteX25" fmla="*/ 4123836 w 4389398"/>
              <a:gd name="connsiteY25" fmla="*/ 1070282 h 1575840"/>
              <a:gd name="connsiteX26" fmla="*/ 4088423 w 4389398"/>
              <a:gd name="connsiteY26" fmla="*/ 1017711 h 1575840"/>
              <a:gd name="connsiteX27" fmla="*/ 409535 w 4389398"/>
              <a:gd name="connsiteY27" fmla="*/ 840766 h 1575840"/>
              <a:gd name="connsiteX28" fmla="*/ 438362 w 4389398"/>
              <a:gd name="connsiteY28" fmla="*/ 866411 h 1575840"/>
              <a:gd name="connsiteX29" fmla="*/ 398256 w 4389398"/>
              <a:gd name="connsiteY29" fmla="*/ 916417 h 1575840"/>
              <a:gd name="connsiteX30" fmla="*/ 368176 w 4389398"/>
              <a:gd name="connsiteY30" fmla="*/ 892055 h 1575840"/>
              <a:gd name="connsiteX31" fmla="*/ 409535 w 4389398"/>
              <a:gd name="connsiteY31" fmla="*/ 840766 h 1575840"/>
              <a:gd name="connsiteX32" fmla="*/ 3957887 w 4389398"/>
              <a:gd name="connsiteY32" fmla="*/ 796804 h 1575840"/>
              <a:gd name="connsiteX33" fmla="*/ 3999247 w 4389398"/>
              <a:gd name="connsiteY33" fmla="*/ 842814 h 1575840"/>
              <a:gd name="connsiteX34" fmla="*/ 3970420 w 4389398"/>
              <a:gd name="connsiteY34" fmla="*/ 867029 h 1575840"/>
              <a:gd name="connsiteX35" fmla="*/ 3929061 w 4389398"/>
              <a:gd name="connsiteY35" fmla="*/ 821020 h 1575840"/>
              <a:gd name="connsiteX36" fmla="*/ 582868 w 4389398"/>
              <a:gd name="connsiteY36" fmla="*/ 653929 h 1575840"/>
              <a:gd name="connsiteX37" fmla="*/ 608732 w 4389398"/>
              <a:gd name="connsiteY37" fmla="*/ 681026 h 1575840"/>
              <a:gd name="connsiteX38" fmla="*/ 564393 w 4389398"/>
              <a:gd name="connsiteY38" fmla="*/ 724134 h 1575840"/>
              <a:gd name="connsiteX39" fmla="*/ 538528 w 4389398"/>
              <a:gd name="connsiteY39" fmla="*/ 698269 h 1575840"/>
              <a:gd name="connsiteX40" fmla="*/ 582868 w 4389398"/>
              <a:gd name="connsiteY40" fmla="*/ 653929 h 1575840"/>
              <a:gd name="connsiteX41" fmla="*/ 3778642 w 4389398"/>
              <a:gd name="connsiteY41" fmla="*/ 609968 h 1575840"/>
              <a:gd name="connsiteX42" fmla="*/ 3823443 w 4389398"/>
              <a:gd name="connsiteY42" fmla="*/ 653076 h 1575840"/>
              <a:gd name="connsiteX43" fmla="*/ 3798016 w 4389398"/>
              <a:gd name="connsiteY43" fmla="*/ 680173 h 1575840"/>
              <a:gd name="connsiteX44" fmla="*/ 3753215 w 4389398"/>
              <a:gd name="connsiteY44" fmla="*/ 638296 h 1575840"/>
              <a:gd name="connsiteX45" fmla="*/ 776654 w 4389398"/>
              <a:gd name="connsiteY45" fmla="*/ 489074 h 1575840"/>
              <a:gd name="connsiteX46" fmla="*/ 801016 w 4389398"/>
              <a:gd name="connsiteY46" fmla="*/ 520406 h 1575840"/>
              <a:gd name="connsiteX47" fmla="*/ 749727 w 4389398"/>
              <a:gd name="connsiteY47" fmla="*/ 559257 h 1575840"/>
              <a:gd name="connsiteX48" fmla="*/ 725365 w 4389398"/>
              <a:gd name="connsiteY48" fmla="*/ 530432 h 1575840"/>
              <a:gd name="connsiteX49" fmla="*/ 776654 w 4389398"/>
              <a:gd name="connsiteY49" fmla="*/ 489074 h 1575840"/>
              <a:gd name="connsiteX50" fmla="*/ 3583965 w 4389398"/>
              <a:gd name="connsiteY50" fmla="*/ 450606 h 1575840"/>
              <a:gd name="connsiteX51" fmla="*/ 3636536 w 4389398"/>
              <a:gd name="connsiteY51" fmla="*/ 490153 h 1575840"/>
              <a:gd name="connsiteX52" fmla="*/ 3612174 w 4389398"/>
              <a:gd name="connsiteY52" fmla="*/ 520770 h 1575840"/>
              <a:gd name="connsiteX53" fmla="*/ 3560885 w 4389398"/>
              <a:gd name="connsiteY53" fmla="*/ 481223 h 1575840"/>
              <a:gd name="connsiteX54" fmla="*/ 989317 w 4389398"/>
              <a:gd name="connsiteY54" fmla="*/ 340702 h 1575840"/>
              <a:gd name="connsiteX55" fmla="*/ 1009833 w 4389398"/>
              <a:gd name="connsiteY55" fmla="*/ 372452 h 1575840"/>
              <a:gd name="connsiteX56" fmla="*/ 955980 w 4389398"/>
              <a:gd name="connsiteY56" fmla="*/ 405423 h 1575840"/>
              <a:gd name="connsiteX57" fmla="*/ 934182 w 4389398"/>
              <a:gd name="connsiteY57" fmla="*/ 374894 h 1575840"/>
              <a:gd name="connsiteX58" fmla="*/ 989317 w 4389398"/>
              <a:gd name="connsiteY58" fmla="*/ 340702 h 1575840"/>
              <a:gd name="connsiteX59" fmla="*/ 3365803 w 4389398"/>
              <a:gd name="connsiteY59" fmla="*/ 307731 h 1575840"/>
              <a:gd name="connsiteX60" fmla="*/ 3422221 w 4389398"/>
              <a:gd name="connsiteY60" fmla="*/ 339481 h 1575840"/>
              <a:gd name="connsiteX61" fmla="*/ 3401705 w 4389398"/>
              <a:gd name="connsiteY61" fmla="*/ 372452 h 1575840"/>
              <a:gd name="connsiteX62" fmla="*/ 3346570 w 4389398"/>
              <a:gd name="connsiteY62" fmla="*/ 339481 h 1575840"/>
              <a:gd name="connsiteX63" fmla="*/ 1212972 w 4389398"/>
              <a:gd name="connsiteY63" fmla="*/ 219807 h 1575840"/>
              <a:gd name="connsiteX64" fmla="*/ 1229641 w 4389398"/>
              <a:gd name="connsiteY64" fmla="*/ 252450 h 1575840"/>
              <a:gd name="connsiteX65" fmla="*/ 1171941 w 4389398"/>
              <a:gd name="connsiteY65" fmla="*/ 279047 h 1575840"/>
              <a:gd name="connsiteX66" fmla="*/ 1153990 w 4389398"/>
              <a:gd name="connsiteY66" fmla="*/ 246405 h 1575840"/>
              <a:gd name="connsiteX67" fmla="*/ 1212972 w 4389398"/>
              <a:gd name="connsiteY67" fmla="*/ 219807 h 1575840"/>
              <a:gd name="connsiteX68" fmla="*/ 3136656 w 4389398"/>
              <a:gd name="connsiteY68" fmla="*/ 197827 h 1575840"/>
              <a:gd name="connsiteX69" fmla="*/ 3196920 w 4389398"/>
              <a:gd name="connsiteY69" fmla="*/ 222500 h 1575840"/>
              <a:gd name="connsiteX70" fmla="*/ 3180251 w 4389398"/>
              <a:gd name="connsiteY70" fmla="*/ 257043 h 1575840"/>
              <a:gd name="connsiteX71" fmla="*/ 3121269 w 4389398"/>
              <a:gd name="connsiteY71" fmla="*/ 232370 h 1575840"/>
              <a:gd name="connsiteX72" fmla="*/ 1448402 w 4389398"/>
              <a:gd name="connsiteY72" fmla="*/ 126391 h 1575840"/>
              <a:gd name="connsiteX73" fmla="*/ 1460510 w 4389398"/>
              <a:gd name="connsiteY73" fmla="*/ 163687 h 1575840"/>
              <a:gd name="connsiteX74" fmla="*/ 1403601 w 4389398"/>
              <a:gd name="connsiteY74" fmla="*/ 185550 h 1575840"/>
              <a:gd name="connsiteX75" fmla="*/ 1390282 w 4389398"/>
              <a:gd name="connsiteY75" fmla="*/ 148254 h 1575840"/>
              <a:gd name="connsiteX76" fmla="*/ 1448402 w 4389398"/>
              <a:gd name="connsiteY76" fmla="*/ 126391 h 1575840"/>
              <a:gd name="connsiteX77" fmla="*/ 2900324 w 4389398"/>
              <a:gd name="connsiteY77" fmla="*/ 104410 h 1575840"/>
              <a:gd name="connsiteX78" fmla="*/ 2960675 w 4389398"/>
              <a:gd name="connsiteY78" fmla="*/ 123524 h 1575840"/>
              <a:gd name="connsiteX79" fmla="*/ 2948359 w 4389398"/>
              <a:gd name="connsiteY79" fmla="*/ 158168 h 1575840"/>
              <a:gd name="connsiteX80" fmla="*/ 2890471 w 4389398"/>
              <a:gd name="connsiteY80" fmla="*/ 139054 h 1575840"/>
              <a:gd name="connsiteX81" fmla="*/ 1693655 w 4389398"/>
              <a:gd name="connsiteY81" fmla="*/ 54952 h 1575840"/>
              <a:gd name="connsiteX82" fmla="*/ 1702277 w 4389398"/>
              <a:gd name="connsiteY82" fmla="*/ 93291 h 1575840"/>
              <a:gd name="connsiteX83" fmla="*/ 1640692 w 4389398"/>
              <a:gd name="connsiteY83" fmla="*/ 108626 h 1575840"/>
              <a:gd name="connsiteX84" fmla="*/ 1632070 w 4389398"/>
              <a:gd name="connsiteY84" fmla="*/ 70288 h 1575840"/>
              <a:gd name="connsiteX85" fmla="*/ 1693655 w 4389398"/>
              <a:gd name="connsiteY85" fmla="*/ 54952 h 1575840"/>
              <a:gd name="connsiteX86" fmla="*/ 2650576 w 4389398"/>
              <a:gd name="connsiteY86" fmla="*/ 43961 h 1575840"/>
              <a:gd name="connsiteX87" fmla="*/ 2713393 w 4389398"/>
              <a:gd name="connsiteY87" fmla="*/ 56024 h 1575840"/>
              <a:gd name="connsiteX88" fmla="*/ 2704771 w 4389398"/>
              <a:gd name="connsiteY88" fmla="*/ 92213 h 1575840"/>
              <a:gd name="connsiteX89" fmla="*/ 2643186 w 4389398"/>
              <a:gd name="connsiteY89" fmla="*/ 80150 h 1575840"/>
              <a:gd name="connsiteX90" fmla="*/ 1951185 w 4389398"/>
              <a:gd name="connsiteY90" fmla="*/ 16487 h 1575840"/>
              <a:gd name="connsiteX91" fmla="*/ 1955012 w 4389398"/>
              <a:gd name="connsiteY91" fmla="*/ 52132 h 1575840"/>
              <a:gd name="connsiteX92" fmla="*/ 1891227 w 4389398"/>
              <a:gd name="connsiteY92" fmla="*/ 59261 h 1575840"/>
              <a:gd name="connsiteX93" fmla="*/ 1884849 w 4389398"/>
              <a:gd name="connsiteY93" fmla="*/ 23616 h 1575840"/>
              <a:gd name="connsiteX94" fmla="*/ 1951185 w 4389398"/>
              <a:gd name="connsiteY94" fmla="*/ 16487 h 1575840"/>
              <a:gd name="connsiteX95" fmla="*/ 2399567 w 4389398"/>
              <a:gd name="connsiteY95" fmla="*/ 10990 h 1575840"/>
              <a:gd name="connsiteX96" fmla="*/ 2460625 w 4389398"/>
              <a:gd name="connsiteY96" fmla="*/ 17096 h 1575840"/>
              <a:gd name="connsiteX97" fmla="*/ 2458183 w 4389398"/>
              <a:gd name="connsiteY97" fmla="*/ 53731 h 1575840"/>
              <a:gd name="connsiteX98" fmla="*/ 2395904 w 4389398"/>
              <a:gd name="connsiteY98" fmla="*/ 47625 h 1575840"/>
              <a:gd name="connsiteX99" fmla="*/ 2143125 w 4389398"/>
              <a:gd name="connsiteY99" fmla="*/ 0 h 1575840"/>
              <a:gd name="connsiteX100" fmla="*/ 2207823 w 4389398"/>
              <a:gd name="connsiteY100" fmla="*/ 0 h 1575840"/>
              <a:gd name="connsiteX101" fmla="*/ 2207823 w 4389398"/>
              <a:gd name="connsiteY101" fmla="*/ 36064 h 1575840"/>
              <a:gd name="connsiteX102" fmla="*/ 2145613 w 4389398"/>
              <a:gd name="connsiteY102" fmla="*/ 37266 h 157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389398" h="1575840">
                <a:moveTo>
                  <a:pt x="22667" y="1500189"/>
                </a:moveTo>
                <a:lnTo>
                  <a:pt x="59186" y="1514294"/>
                </a:lnTo>
                <a:cubicBezTo>
                  <a:pt x="50371" y="1534809"/>
                  <a:pt x="44074" y="1555325"/>
                  <a:pt x="36519" y="1575840"/>
                </a:cubicBezTo>
                <a:lnTo>
                  <a:pt x="0" y="1561736"/>
                </a:lnTo>
                <a:cubicBezTo>
                  <a:pt x="7556" y="1541220"/>
                  <a:pt x="15111" y="1520705"/>
                  <a:pt x="22667" y="1500189"/>
                </a:cubicBezTo>
                <a:close/>
                <a:moveTo>
                  <a:pt x="4365472" y="1445237"/>
                </a:moveTo>
                <a:cubicBezTo>
                  <a:pt x="4374286" y="1465753"/>
                  <a:pt x="4381842" y="1486268"/>
                  <a:pt x="4389398" y="1506784"/>
                </a:cubicBezTo>
                <a:lnTo>
                  <a:pt x="4354138" y="1520888"/>
                </a:lnTo>
                <a:cubicBezTo>
                  <a:pt x="4345323" y="1500373"/>
                  <a:pt x="4337768" y="1479857"/>
                  <a:pt x="4330212" y="1460624"/>
                </a:cubicBezTo>
                <a:close/>
                <a:moveTo>
                  <a:pt x="127359" y="1269391"/>
                </a:moveTo>
                <a:lnTo>
                  <a:pt x="163562" y="1287048"/>
                </a:lnTo>
                <a:cubicBezTo>
                  <a:pt x="153218" y="1307227"/>
                  <a:pt x="144167" y="1326145"/>
                  <a:pt x="133823" y="1345063"/>
                </a:cubicBezTo>
                <a:lnTo>
                  <a:pt x="98913" y="1328667"/>
                </a:lnTo>
                <a:cubicBezTo>
                  <a:pt x="107964" y="1308488"/>
                  <a:pt x="118308" y="1288309"/>
                  <a:pt x="127359" y="1269391"/>
                </a:cubicBezTo>
                <a:close/>
                <a:moveTo>
                  <a:pt x="4255218" y="1214439"/>
                </a:moveTo>
                <a:cubicBezTo>
                  <a:pt x="4264269" y="1233672"/>
                  <a:pt x="4275906" y="1254188"/>
                  <a:pt x="4284957" y="1272139"/>
                </a:cubicBezTo>
                <a:lnTo>
                  <a:pt x="4251340" y="1290090"/>
                </a:lnTo>
                <a:cubicBezTo>
                  <a:pt x="4239703" y="1272139"/>
                  <a:pt x="4230652" y="1251624"/>
                  <a:pt x="4220308" y="1233672"/>
                </a:cubicBezTo>
                <a:close/>
                <a:moveTo>
                  <a:pt x="258272" y="1049583"/>
                </a:moveTo>
                <a:lnTo>
                  <a:pt x="290022" y="1070099"/>
                </a:lnTo>
                <a:cubicBezTo>
                  <a:pt x="277810" y="1088050"/>
                  <a:pt x="266820" y="1107283"/>
                  <a:pt x="257051" y="1125234"/>
                </a:cubicBezTo>
                <a:lnTo>
                  <a:pt x="225301" y="1103436"/>
                </a:lnTo>
                <a:cubicBezTo>
                  <a:pt x="235070" y="1085485"/>
                  <a:pt x="247282" y="1067534"/>
                  <a:pt x="258272" y="1049583"/>
                </a:cubicBezTo>
                <a:close/>
                <a:moveTo>
                  <a:pt x="4118952" y="994631"/>
                </a:moveTo>
                <a:cubicBezTo>
                  <a:pt x="4131163" y="1012582"/>
                  <a:pt x="4142154" y="1030533"/>
                  <a:pt x="4153144" y="1049767"/>
                </a:cubicBezTo>
                <a:lnTo>
                  <a:pt x="4123836" y="1070282"/>
                </a:lnTo>
                <a:cubicBezTo>
                  <a:pt x="4111625" y="1053613"/>
                  <a:pt x="4099413" y="1034380"/>
                  <a:pt x="4088423" y="1017711"/>
                </a:cubicBezTo>
                <a:close/>
                <a:moveTo>
                  <a:pt x="409535" y="840766"/>
                </a:moveTo>
                <a:lnTo>
                  <a:pt x="438362" y="866411"/>
                </a:lnTo>
                <a:cubicBezTo>
                  <a:pt x="424575" y="883079"/>
                  <a:pt x="410789" y="899748"/>
                  <a:pt x="398256" y="916417"/>
                </a:cubicBezTo>
                <a:lnTo>
                  <a:pt x="368176" y="892055"/>
                </a:lnTo>
                <a:cubicBezTo>
                  <a:pt x="380709" y="875386"/>
                  <a:pt x="394496" y="857435"/>
                  <a:pt x="409535" y="840766"/>
                </a:cubicBezTo>
                <a:close/>
                <a:moveTo>
                  <a:pt x="3957887" y="796804"/>
                </a:moveTo>
                <a:cubicBezTo>
                  <a:pt x="3971674" y="812544"/>
                  <a:pt x="3985460" y="828285"/>
                  <a:pt x="3999247" y="842814"/>
                </a:cubicBezTo>
                <a:lnTo>
                  <a:pt x="3970420" y="867029"/>
                </a:lnTo>
                <a:cubicBezTo>
                  <a:pt x="3956634" y="851289"/>
                  <a:pt x="3942847" y="835549"/>
                  <a:pt x="3929061" y="821020"/>
                </a:cubicBezTo>
                <a:close/>
                <a:moveTo>
                  <a:pt x="582868" y="653929"/>
                </a:moveTo>
                <a:lnTo>
                  <a:pt x="608732" y="681026"/>
                </a:lnTo>
                <a:cubicBezTo>
                  <a:pt x="593952" y="695806"/>
                  <a:pt x="579173" y="710585"/>
                  <a:pt x="564393" y="724134"/>
                </a:cubicBezTo>
                <a:lnTo>
                  <a:pt x="538528" y="698269"/>
                </a:lnTo>
                <a:cubicBezTo>
                  <a:pt x="552076" y="683489"/>
                  <a:pt x="568088" y="668709"/>
                  <a:pt x="582868" y="653929"/>
                </a:cubicBezTo>
                <a:close/>
                <a:moveTo>
                  <a:pt x="3778642" y="609968"/>
                </a:moveTo>
                <a:cubicBezTo>
                  <a:pt x="3794383" y="624748"/>
                  <a:pt x="3808913" y="638296"/>
                  <a:pt x="3823443" y="653076"/>
                </a:cubicBezTo>
                <a:lnTo>
                  <a:pt x="3798016" y="680173"/>
                </a:lnTo>
                <a:cubicBezTo>
                  <a:pt x="3783486" y="665393"/>
                  <a:pt x="3768956" y="651845"/>
                  <a:pt x="3753215" y="638296"/>
                </a:cubicBezTo>
                <a:close/>
                <a:moveTo>
                  <a:pt x="776654" y="489074"/>
                </a:moveTo>
                <a:lnTo>
                  <a:pt x="801016" y="520406"/>
                </a:lnTo>
                <a:cubicBezTo>
                  <a:pt x="784347" y="532938"/>
                  <a:pt x="766396" y="546724"/>
                  <a:pt x="749727" y="559257"/>
                </a:cubicBezTo>
                <a:lnTo>
                  <a:pt x="725365" y="530432"/>
                </a:lnTo>
                <a:cubicBezTo>
                  <a:pt x="742034" y="516646"/>
                  <a:pt x="759985" y="502860"/>
                  <a:pt x="776654" y="489074"/>
                </a:cubicBezTo>
                <a:close/>
                <a:moveTo>
                  <a:pt x="3583965" y="450606"/>
                </a:moveTo>
                <a:cubicBezTo>
                  <a:pt x="3601916" y="463363"/>
                  <a:pt x="3618585" y="476120"/>
                  <a:pt x="3636536" y="490153"/>
                </a:cubicBezTo>
                <a:lnTo>
                  <a:pt x="3612174" y="520770"/>
                </a:lnTo>
                <a:cubicBezTo>
                  <a:pt x="3595505" y="506737"/>
                  <a:pt x="3577554" y="495256"/>
                  <a:pt x="3560885" y="481223"/>
                </a:cubicBezTo>
                <a:close/>
                <a:moveTo>
                  <a:pt x="989317" y="340702"/>
                </a:moveTo>
                <a:lnTo>
                  <a:pt x="1009833" y="372452"/>
                </a:lnTo>
                <a:cubicBezTo>
                  <a:pt x="991882" y="383442"/>
                  <a:pt x="973931" y="394433"/>
                  <a:pt x="955980" y="405423"/>
                </a:cubicBezTo>
                <a:lnTo>
                  <a:pt x="934182" y="374894"/>
                </a:lnTo>
                <a:cubicBezTo>
                  <a:pt x="952133" y="362683"/>
                  <a:pt x="971366" y="351693"/>
                  <a:pt x="989317" y="340702"/>
                </a:cubicBezTo>
                <a:close/>
                <a:moveTo>
                  <a:pt x="3365803" y="307731"/>
                </a:moveTo>
                <a:cubicBezTo>
                  <a:pt x="3383754" y="317500"/>
                  <a:pt x="3402988" y="328491"/>
                  <a:pt x="3422221" y="339481"/>
                </a:cubicBezTo>
                <a:lnTo>
                  <a:pt x="3401705" y="372452"/>
                </a:lnTo>
                <a:cubicBezTo>
                  <a:pt x="3382472" y="360241"/>
                  <a:pt x="3364521" y="350471"/>
                  <a:pt x="3346570" y="339481"/>
                </a:cubicBezTo>
                <a:close/>
                <a:moveTo>
                  <a:pt x="1212972" y="219807"/>
                </a:moveTo>
                <a:lnTo>
                  <a:pt x="1229641" y="252450"/>
                </a:lnTo>
                <a:cubicBezTo>
                  <a:pt x="1210408" y="260913"/>
                  <a:pt x="1191174" y="270584"/>
                  <a:pt x="1171941" y="279047"/>
                </a:cubicBezTo>
                <a:lnTo>
                  <a:pt x="1153990" y="246405"/>
                </a:lnTo>
                <a:cubicBezTo>
                  <a:pt x="1174505" y="237942"/>
                  <a:pt x="1193739" y="228270"/>
                  <a:pt x="1212972" y="219807"/>
                </a:cubicBezTo>
                <a:close/>
                <a:moveTo>
                  <a:pt x="3136656" y="197827"/>
                </a:moveTo>
                <a:cubicBezTo>
                  <a:pt x="3157171" y="205229"/>
                  <a:pt x="3177687" y="215098"/>
                  <a:pt x="3196920" y="222500"/>
                </a:cubicBezTo>
                <a:lnTo>
                  <a:pt x="3180251" y="257043"/>
                </a:lnTo>
                <a:cubicBezTo>
                  <a:pt x="3161018" y="248407"/>
                  <a:pt x="3140502" y="239771"/>
                  <a:pt x="3121269" y="232370"/>
                </a:cubicBezTo>
                <a:close/>
                <a:moveTo>
                  <a:pt x="1448402" y="126391"/>
                </a:moveTo>
                <a:lnTo>
                  <a:pt x="1460510" y="163687"/>
                </a:lnTo>
                <a:cubicBezTo>
                  <a:pt x="1441137" y="170117"/>
                  <a:pt x="1421764" y="177834"/>
                  <a:pt x="1403601" y="185550"/>
                </a:cubicBezTo>
                <a:lnTo>
                  <a:pt x="1390282" y="148254"/>
                </a:lnTo>
                <a:cubicBezTo>
                  <a:pt x="1409655" y="140538"/>
                  <a:pt x="1429029" y="132822"/>
                  <a:pt x="1448402" y="126391"/>
                </a:cubicBezTo>
                <a:close/>
                <a:moveTo>
                  <a:pt x="2900324" y="104410"/>
                </a:moveTo>
                <a:cubicBezTo>
                  <a:pt x="2921262" y="110383"/>
                  <a:pt x="2940969" y="116356"/>
                  <a:pt x="2960675" y="123524"/>
                </a:cubicBezTo>
                <a:lnTo>
                  <a:pt x="2948359" y="158168"/>
                </a:lnTo>
                <a:cubicBezTo>
                  <a:pt x="2929884" y="151000"/>
                  <a:pt x="2910177" y="145027"/>
                  <a:pt x="2890471" y="139054"/>
                </a:cubicBezTo>
                <a:close/>
                <a:moveTo>
                  <a:pt x="1693655" y="54952"/>
                </a:moveTo>
                <a:lnTo>
                  <a:pt x="1702277" y="93291"/>
                </a:lnTo>
                <a:cubicBezTo>
                  <a:pt x="1681338" y="98403"/>
                  <a:pt x="1660399" y="103514"/>
                  <a:pt x="1640692" y="108626"/>
                </a:cubicBezTo>
                <a:lnTo>
                  <a:pt x="1632070" y="70288"/>
                </a:lnTo>
                <a:cubicBezTo>
                  <a:pt x="1653009" y="65176"/>
                  <a:pt x="1672716" y="60064"/>
                  <a:pt x="1693655" y="54952"/>
                </a:cubicBezTo>
                <a:close/>
                <a:moveTo>
                  <a:pt x="2650576" y="43961"/>
                </a:moveTo>
                <a:cubicBezTo>
                  <a:pt x="2671515" y="47580"/>
                  <a:pt x="2692454" y="52405"/>
                  <a:pt x="2713393" y="56024"/>
                </a:cubicBezTo>
                <a:lnTo>
                  <a:pt x="2704771" y="92213"/>
                </a:lnTo>
                <a:cubicBezTo>
                  <a:pt x="2683832" y="88594"/>
                  <a:pt x="2664125" y="83769"/>
                  <a:pt x="2643186" y="80150"/>
                </a:cubicBezTo>
                <a:close/>
                <a:moveTo>
                  <a:pt x="1951185" y="16487"/>
                </a:moveTo>
                <a:lnTo>
                  <a:pt x="1955012" y="52132"/>
                </a:lnTo>
                <a:cubicBezTo>
                  <a:pt x="1933325" y="54508"/>
                  <a:pt x="1911639" y="56885"/>
                  <a:pt x="1891227" y="59261"/>
                </a:cubicBezTo>
                <a:lnTo>
                  <a:pt x="1884849" y="23616"/>
                </a:lnTo>
                <a:cubicBezTo>
                  <a:pt x="1907812" y="21240"/>
                  <a:pt x="1929498" y="18863"/>
                  <a:pt x="1951185" y="16487"/>
                </a:cubicBezTo>
                <a:close/>
                <a:moveTo>
                  <a:pt x="2399567" y="10990"/>
                </a:moveTo>
                <a:cubicBezTo>
                  <a:pt x="2420327" y="13432"/>
                  <a:pt x="2441086" y="14654"/>
                  <a:pt x="2460625" y="17096"/>
                </a:cubicBezTo>
                <a:lnTo>
                  <a:pt x="2458183" y="53731"/>
                </a:lnTo>
                <a:cubicBezTo>
                  <a:pt x="2437423" y="51289"/>
                  <a:pt x="2416664" y="48846"/>
                  <a:pt x="2395904" y="47625"/>
                </a:cubicBezTo>
                <a:close/>
                <a:moveTo>
                  <a:pt x="2143125" y="0"/>
                </a:moveTo>
                <a:cubicBezTo>
                  <a:pt x="2165520" y="0"/>
                  <a:pt x="2186672" y="0"/>
                  <a:pt x="2207823" y="0"/>
                </a:cubicBezTo>
                <a:lnTo>
                  <a:pt x="2207823" y="36064"/>
                </a:lnTo>
                <a:cubicBezTo>
                  <a:pt x="2186672" y="36064"/>
                  <a:pt x="2165520" y="37266"/>
                  <a:pt x="2145613" y="37266"/>
                </a:cubicBezTo>
                <a:close/>
              </a:path>
            </a:pathLst>
          </a:custGeom>
          <a:solidFill>
            <a:schemeClr val="accent3"/>
          </a:solidFill>
          <a:ln>
            <a:noFill/>
          </a:ln>
          <a:effectLst/>
        </p:spPr>
        <p:txBody>
          <a:bodyPr wrap="square" anchor="ctr">
            <a:noAutofit/>
          </a:bodyPr>
          <a:lstStyle/>
          <a:p>
            <a:endParaRPr lang="en-US" sz="1600"/>
          </a:p>
        </p:txBody>
      </p:sp>
      <p:sp>
        <p:nvSpPr>
          <p:cNvPr id="97" name="Freeform 150">
            <a:extLst>
              <a:ext uri="{FF2B5EF4-FFF2-40B4-BE49-F238E27FC236}">
                <a16:creationId xmlns:a16="http://schemas.microsoft.com/office/drawing/2014/main" id="{FA69800D-B1BC-40AF-BD16-5E4128B12998}"/>
              </a:ext>
            </a:extLst>
          </p:cNvPr>
          <p:cNvSpPr>
            <a:spLocks noChangeArrowheads="1"/>
          </p:cNvSpPr>
          <p:nvPr/>
        </p:nvSpPr>
        <p:spPr bwMode="auto">
          <a:xfrm>
            <a:off x="1158897" y="1307657"/>
            <a:ext cx="693779" cy="693779"/>
          </a:xfrm>
          <a:custGeom>
            <a:avLst/>
            <a:gdLst>
              <a:gd name="T0" fmla="*/ 631 w 1262"/>
              <a:gd name="T1" fmla="*/ 0 h 1262"/>
              <a:gd name="T2" fmla="*/ 631 w 1262"/>
              <a:gd name="T3" fmla="*/ 0 h 1262"/>
              <a:gd name="T4" fmla="*/ 0 w 1262"/>
              <a:gd name="T5" fmla="*/ 630 h 1262"/>
              <a:gd name="T6" fmla="*/ 0 w 1262"/>
              <a:gd name="T7" fmla="*/ 630 h 1262"/>
              <a:gd name="T8" fmla="*/ 631 w 1262"/>
              <a:gd name="T9" fmla="*/ 1261 h 1262"/>
              <a:gd name="T10" fmla="*/ 631 w 1262"/>
              <a:gd name="T11" fmla="*/ 1261 h 1262"/>
              <a:gd name="T12" fmla="*/ 1261 w 1262"/>
              <a:gd name="T13" fmla="*/ 630 h 1262"/>
              <a:gd name="T14" fmla="*/ 1261 w 1262"/>
              <a:gd name="T15" fmla="*/ 630 h 1262"/>
              <a:gd name="T16" fmla="*/ 631 w 1262"/>
              <a:gd name="T17"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2" h="1262">
                <a:moveTo>
                  <a:pt x="631" y="0"/>
                </a:moveTo>
                <a:lnTo>
                  <a:pt x="631" y="0"/>
                </a:lnTo>
                <a:cubicBezTo>
                  <a:pt x="282" y="0"/>
                  <a:pt x="0" y="283"/>
                  <a:pt x="0" y="630"/>
                </a:cubicBezTo>
                <a:lnTo>
                  <a:pt x="0" y="630"/>
                </a:lnTo>
                <a:cubicBezTo>
                  <a:pt x="0" y="979"/>
                  <a:pt x="282" y="1261"/>
                  <a:pt x="631" y="1261"/>
                </a:cubicBezTo>
                <a:lnTo>
                  <a:pt x="631" y="1261"/>
                </a:lnTo>
                <a:cubicBezTo>
                  <a:pt x="978" y="1261"/>
                  <a:pt x="1261" y="979"/>
                  <a:pt x="1261" y="630"/>
                </a:cubicBezTo>
                <a:lnTo>
                  <a:pt x="1261" y="630"/>
                </a:lnTo>
                <a:cubicBezTo>
                  <a:pt x="1261" y="283"/>
                  <a:pt x="978" y="0"/>
                  <a:pt x="631" y="0"/>
                </a:cubicBezTo>
              </a:path>
            </a:pathLst>
          </a:custGeom>
          <a:solidFill>
            <a:schemeClr val="accent1"/>
          </a:solidFill>
          <a:ln>
            <a:noFill/>
          </a:ln>
          <a:effectLst/>
        </p:spPr>
        <p:txBody>
          <a:bodyPr wrap="none" anchor="ctr"/>
          <a:lstStyle/>
          <a:p>
            <a:endParaRPr lang="en-US" sz="1600"/>
          </a:p>
        </p:txBody>
      </p:sp>
      <p:sp>
        <p:nvSpPr>
          <p:cNvPr id="98" name="Freeform 153">
            <a:extLst>
              <a:ext uri="{FF2B5EF4-FFF2-40B4-BE49-F238E27FC236}">
                <a16:creationId xmlns:a16="http://schemas.microsoft.com/office/drawing/2014/main" id="{2F79A80C-B74F-4226-8046-A23E47B9A007}"/>
              </a:ext>
            </a:extLst>
          </p:cNvPr>
          <p:cNvSpPr>
            <a:spLocks noChangeArrowheads="1"/>
          </p:cNvSpPr>
          <p:nvPr/>
        </p:nvSpPr>
        <p:spPr bwMode="auto">
          <a:xfrm>
            <a:off x="3203848" y="3350180"/>
            <a:ext cx="693779" cy="693779"/>
          </a:xfrm>
          <a:custGeom>
            <a:avLst/>
            <a:gdLst>
              <a:gd name="T0" fmla="*/ 630 w 1262"/>
              <a:gd name="T1" fmla="*/ 0 h 1262"/>
              <a:gd name="T2" fmla="*/ 630 w 1262"/>
              <a:gd name="T3" fmla="*/ 0 h 1262"/>
              <a:gd name="T4" fmla="*/ 0 w 1262"/>
              <a:gd name="T5" fmla="*/ 630 h 1262"/>
              <a:gd name="T6" fmla="*/ 0 w 1262"/>
              <a:gd name="T7" fmla="*/ 630 h 1262"/>
              <a:gd name="T8" fmla="*/ 630 w 1262"/>
              <a:gd name="T9" fmla="*/ 1261 h 1262"/>
              <a:gd name="T10" fmla="*/ 630 w 1262"/>
              <a:gd name="T11" fmla="*/ 1261 h 1262"/>
              <a:gd name="T12" fmla="*/ 1261 w 1262"/>
              <a:gd name="T13" fmla="*/ 630 h 1262"/>
              <a:gd name="T14" fmla="*/ 1261 w 1262"/>
              <a:gd name="T15" fmla="*/ 630 h 1262"/>
              <a:gd name="T16" fmla="*/ 630 w 1262"/>
              <a:gd name="T17"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2" h="1262">
                <a:moveTo>
                  <a:pt x="630" y="0"/>
                </a:moveTo>
                <a:lnTo>
                  <a:pt x="630" y="0"/>
                </a:lnTo>
                <a:cubicBezTo>
                  <a:pt x="283" y="0"/>
                  <a:pt x="0" y="283"/>
                  <a:pt x="0" y="630"/>
                </a:cubicBezTo>
                <a:lnTo>
                  <a:pt x="0" y="630"/>
                </a:lnTo>
                <a:cubicBezTo>
                  <a:pt x="0" y="979"/>
                  <a:pt x="283" y="1261"/>
                  <a:pt x="630" y="1261"/>
                </a:cubicBezTo>
                <a:lnTo>
                  <a:pt x="630" y="1261"/>
                </a:lnTo>
                <a:cubicBezTo>
                  <a:pt x="979" y="1261"/>
                  <a:pt x="1261" y="979"/>
                  <a:pt x="1261" y="630"/>
                </a:cubicBezTo>
                <a:lnTo>
                  <a:pt x="1261" y="630"/>
                </a:lnTo>
                <a:cubicBezTo>
                  <a:pt x="1261" y="283"/>
                  <a:pt x="979" y="0"/>
                  <a:pt x="630" y="0"/>
                </a:cubicBezTo>
              </a:path>
            </a:pathLst>
          </a:custGeom>
          <a:solidFill>
            <a:schemeClr val="accent2"/>
          </a:solidFill>
          <a:ln>
            <a:noFill/>
          </a:ln>
          <a:effectLst/>
        </p:spPr>
        <p:txBody>
          <a:bodyPr wrap="none" anchor="ctr"/>
          <a:lstStyle/>
          <a:p>
            <a:endParaRPr lang="en-US" sz="1600"/>
          </a:p>
        </p:txBody>
      </p:sp>
      <p:sp>
        <p:nvSpPr>
          <p:cNvPr id="99" name="Freeform 156">
            <a:extLst>
              <a:ext uri="{FF2B5EF4-FFF2-40B4-BE49-F238E27FC236}">
                <a16:creationId xmlns:a16="http://schemas.microsoft.com/office/drawing/2014/main" id="{FEAFC1FC-1480-432D-8F7F-0C3F553B5BE4}"/>
              </a:ext>
            </a:extLst>
          </p:cNvPr>
          <p:cNvSpPr>
            <a:spLocks noChangeArrowheads="1"/>
          </p:cNvSpPr>
          <p:nvPr/>
        </p:nvSpPr>
        <p:spPr bwMode="auto">
          <a:xfrm>
            <a:off x="5246373" y="1307657"/>
            <a:ext cx="693779" cy="693779"/>
          </a:xfrm>
          <a:custGeom>
            <a:avLst/>
            <a:gdLst>
              <a:gd name="T0" fmla="*/ 630 w 1262"/>
              <a:gd name="T1" fmla="*/ 0 h 1262"/>
              <a:gd name="T2" fmla="*/ 630 w 1262"/>
              <a:gd name="T3" fmla="*/ 0 h 1262"/>
              <a:gd name="T4" fmla="*/ 0 w 1262"/>
              <a:gd name="T5" fmla="*/ 630 h 1262"/>
              <a:gd name="T6" fmla="*/ 0 w 1262"/>
              <a:gd name="T7" fmla="*/ 630 h 1262"/>
              <a:gd name="T8" fmla="*/ 630 w 1262"/>
              <a:gd name="T9" fmla="*/ 1261 h 1262"/>
              <a:gd name="T10" fmla="*/ 630 w 1262"/>
              <a:gd name="T11" fmla="*/ 1261 h 1262"/>
              <a:gd name="T12" fmla="*/ 1261 w 1262"/>
              <a:gd name="T13" fmla="*/ 630 h 1262"/>
              <a:gd name="T14" fmla="*/ 1261 w 1262"/>
              <a:gd name="T15" fmla="*/ 630 h 1262"/>
              <a:gd name="T16" fmla="*/ 630 w 1262"/>
              <a:gd name="T17"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2" h="1262">
                <a:moveTo>
                  <a:pt x="630" y="0"/>
                </a:moveTo>
                <a:lnTo>
                  <a:pt x="630" y="0"/>
                </a:lnTo>
                <a:cubicBezTo>
                  <a:pt x="282" y="0"/>
                  <a:pt x="0" y="283"/>
                  <a:pt x="0" y="630"/>
                </a:cubicBezTo>
                <a:lnTo>
                  <a:pt x="0" y="630"/>
                </a:lnTo>
                <a:cubicBezTo>
                  <a:pt x="0" y="979"/>
                  <a:pt x="282" y="1261"/>
                  <a:pt x="630" y="1261"/>
                </a:cubicBezTo>
                <a:lnTo>
                  <a:pt x="630" y="1261"/>
                </a:lnTo>
                <a:cubicBezTo>
                  <a:pt x="978" y="1261"/>
                  <a:pt x="1261" y="979"/>
                  <a:pt x="1261" y="630"/>
                </a:cubicBezTo>
                <a:lnTo>
                  <a:pt x="1261" y="630"/>
                </a:lnTo>
                <a:cubicBezTo>
                  <a:pt x="1261" y="283"/>
                  <a:pt x="978" y="0"/>
                  <a:pt x="630" y="0"/>
                </a:cubicBezTo>
              </a:path>
            </a:pathLst>
          </a:custGeom>
          <a:solidFill>
            <a:schemeClr val="accent3"/>
          </a:solidFill>
          <a:ln>
            <a:noFill/>
          </a:ln>
          <a:effectLst/>
        </p:spPr>
        <p:txBody>
          <a:bodyPr wrap="none" anchor="ctr"/>
          <a:lstStyle/>
          <a:p>
            <a:endParaRPr lang="en-US" sz="1600"/>
          </a:p>
        </p:txBody>
      </p:sp>
      <p:sp>
        <p:nvSpPr>
          <p:cNvPr id="100" name="Freeform 159">
            <a:extLst>
              <a:ext uri="{FF2B5EF4-FFF2-40B4-BE49-F238E27FC236}">
                <a16:creationId xmlns:a16="http://schemas.microsoft.com/office/drawing/2014/main" id="{E7920FD5-1E30-4721-BCFD-A626C079A389}"/>
              </a:ext>
            </a:extLst>
          </p:cNvPr>
          <p:cNvSpPr>
            <a:spLocks noChangeArrowheads="1"/>
          </p:cNvSpPr>
          <p:nvPr/>
        </p:nvSpPr>
        <p:spPr bwMode="auto">
          <a:xfrm>
            <a:off x="7291323" y="3350180"/>
            <a:ext cx="693779" cy="693779"/>
          </a:xfrm>
          <a:custGeom>
            <a:avLst/>
            <a:gdLst>
              <a:gd name="T0" fmla="*/ 630 w 1262"/>
              <a:gd name="T1" fmla="*/ 0 h 1262"/>
              <a:gd name="T2" fmla="*/ 630 w 1262"/>
              <a:gd name="T3" fmla="*/ 0 h 1262"/>
              <a:gd name="T4" fmla="*/ 0 w 1262"/>
              <a:gd name="T5" fmla="*/ 630 h 1262"/>
              <a:gd name="T6" fmla="*/ 0 w 1262"/>
              <a:gd name="T7" fmla="*/ 630 h 1262"/>
              <a:gd name="T8" fmla="*/ 630 w 1262"/>
              <a:gd name="T9" fmla="*/ 1261 h 1262"/>
              <a:gd name="T10" fmla="*/ 630 w 1262"/>
              <a:gd name="T11" fmla="*/ 1261 h 1262"/>
              <a:gd name="T12" fmla="*/ 1261 w 1262"/>
              <a:gd name="T13" fmla="*/ 630 h 1262"/>
              <a:gd name="T14" fmla="*/ 1261 w 1262"/>
              <a:gd name="T15" fmla="*/ 630 h 1262"/>
              <a:gd name="T16" fmla="*/ 630 w 1262"/>
              <a:gd name="T17"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2" h="1262">
                <a:moveTo>
                  <a:pt x="630" y="0"/>
                </a:moveTo>
                <a:lnTo>
                  <a:pt x="630" y="0"/>
                </a:lnTo>
                <a:cubicBezTo>
                  <a:pt x="283" y="0"/>
                  <a:pt x="0" y="283"/>
                  <a:pt x="0" y="630"/>
                </a:cubicBezTo>
                <a:lnTo>
                  <a:pt x="0" y="630"/>
                </a:lnTo>
                <a:cubicBezTo>
                  <a:pt x="0" y="979"/>
                  <a:pt x="283" y="1261"/>
                  <a:pt x="630" y="1261"/>
                </a:cubicBezTo>
                <a:lnTo>
                  <a:pt x="630" y="1261"/>
                </a:lnTo>
                <a:cubicBezTo>
                  <a:pt x="978" y="1261"/>
                  <a:pt x="1261" y="979"/>
                  <a:pt x="1261" y="630"/>
                </a:cubicBezTo>
                <a:lnTo>
                  <a:pt x="1261" y="630"/>
                </a:lnTo>
                <a:cubicBezTo>
                  <a:pt x="1261" y="283"/>
                  <a:pt x="978" y="0"/>
                  <a:pt x="630" y="0"/>
                </a:cubicBezTo>
              </a:path>
            </a:pathLst>
          </a:custGeom>
          <a:solidFill>
            <a:schemeClr val="accent4"/>
          </a:solidFill>
          <a:ln>
            <a:noFill/>
          </a:ln>
          <a:effectLst/>
        </p:spPr>
        <p:txBody>
          <a:bodyPr wrap="none" anchor="ctr"/>
          <a:lstStyle/>
          <a:p>
            <a:endParaRPr lang="en-US" sz="1600"/>
          </a:p>
        </p:txBody>
      </p:sp>
      <p:sp>
        <p:nvSpPr>
          <p:cNvPr id="101" name="TextBox 100">
            <a:extLst>
              <a:ext uri="{FF2B5EF4-FFF2-40B4-BE49-F238E27FC236}">
                <a16:creationId xmlns:a16="http://schemas.microsoft.com/office/drawing/2014/main" id="{59427A21-665E-4CD4-95C1-674D8B2EC0CD}"/>
              </a:ext>
            </a:extLst>
          </p:cNvPr>
          <p:cNvSpPr txBox="1"/>
          <p:nvPr/>
        </p:nvSpPr>
        <p:spPr>
          <a:xfrm>
            <a:off x="1249870" y="1275606"/>
            <a:ext cx="509406" cy="757876"/>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1</a:t>
            </a:r>
          </a:p>
        </p:txBody>
      </p:sp>
      <p:sp>
        <p:nvSpPr>
          <p:cNvPr id="102" name="TextBox 101">
            <a:extLst>
              <a:ext uri="{FF2B5EF4-FFF2-40B4-BE49-F238E27FC236}">
                <a16:creationId xmlns:a16="http://schemas.microsoft.com/office/drawing/2014/main" id="{18C66CDB-7203-4FDD-9EB4-CA695E299624}"/>
              </a:ext>
            </a:extLst>
          </p:cNvPr>
          <p:cNvSpPr txBox="1"/>
          <p:nvPr/>
        </p:nvSpPr>
        <p:spPr>
          <a:xfrm>
            <a:off x="3294819" y="3332684"/>
            <a:ext cx="509406" cy="757876"/>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2</a:t>
            </a:r>
          </a:p>
        </p:txBody>
      </p:sp>
      <p:sp>
        <p:nvSpPr>
          <p:cNvPr id="103" name="TextBox 102">
            <a:extLst>
              <a:ext uri="{FF2B5EF4-FFF2-40B4-BE49-F238E27FC236}">
                <a16:creationId xmlns:a16="http://schemas.microsoft.com/office/drawing/2014/main" id="{1C93F576-CA53-4652-ACAD-378F9386C1FD}"/>
              </a:ext>
            </a:extLst>
          </p:cNvPr>
          <p:cNvSpPr txBox="1"/>
          <p:nvPr/>
        </p:nvSpPr>
        <p:spPr>
          <a:xfrm>
            <a:off x="5339772" y="1275606"/>
            <a:ext cx="509406" cy="757876"/>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3</a:t>
            </a:r>
          </a:p>
        </p:txBody>
      </p:sp>
      <p:sp>
        <p:nvSpPr>
          <p:cNvPr id="104" name="TextBox 103">
            <a:extLst>
              <a:ext uri="{FF2B5EF4-FFF2-40B4-BE49-F238E27FC236}">
                <a16:creationId xmlns:a16="http://schemas.microsoft.com/office/drawing/2014/main" id="{EC74438A-7BCA-4A75-916E-ECF40F25B991}"/>
              </a:ext>
            </a:extLst>
          </p:cNvPr>
          <p:cNvSpPr txBox="1"/>
          <p:nvPr/>
        </p:nvSpPr>
        <p:spPr>
          <a:xfrm>
            <a:off x="7383507" y="3335376"/>
            <a:ext cx="509406" cy="757876"/>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4</a:t>
            </a:r>
          </a:p>
        </p:txBody>
      </p:sp>
      <p:sp>
        <p:nvSpPr>
          <p:cNvPr id="105" name="Subtitle 2">
            <a:extLst>
              <a:ext uri="{FF2B5EF4-FFF2-40B4-BE49-F238E27FC236}">
                <a16:creationId xmlns:a16="http://schemas.microsoft.com/office/drawing/2014/main" id="{4369026E-3B4A-4AAF-95FD-3E420B4E0EB0}"/>
              </a:ext>
            </a:extLst>
          </p:cNvPr>
          <p:cNvSpPr txBox="1">
            <a:spLocks/>
          </p:cNvSpPr>
          <p:nvPr/>
        </p:nvSpPr>
        <p:spPr>
          <a:xfrm>
            <a:off x="680349" y="2520109"/>
            <a:ext cx="1653243" cy="76944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Obtain the information by identifying the data sources, assembling the data</a:t>
            </a:r>
          </a:p>
        </p:txBody>
      </p:sp>
      <p:sp>
        <p:nvSpPr>
          <p:cNvPr id="106" name="TextBox 105">
            <a:extLst>
              <a:ext uri="{FF2B5EF4-FFF2-40B4-BE49-F238E27FC236}">
                <a16:creationId xmlns:a16="http://schemas.microsoft.com/office/drawing/2014/main" id="{EC9A3CFC-3808-4441-B612-B11764BC8DC9}"/>
              </a:ext>
            </a:extLst>
          </p:cNvPr>
          <p:cNvSpPr txBox="1"/>
          <p:nvPr/>
        </p:nvSpPr>
        <p:spPr>
          <a:xfrm>
            <a:off x="585472" y="2213425"/>
            <a:ext cx="1843005" cy="307777"/>
          </a:xfrm>
          <a:prstGeom prst="rect">
            <a:avLst/>
          </a:prstGeom>
          <a:noFill/>
        </p:spPr>
        <p:txBody>
          <a:bodyPr wrap="none" rtlCol="0" anchor="b" anchorCtr="0">
            <a:spAutoFit/>
          </a:bodyPr>
          <a:lstStyle/>
          <a:p>
            <a:pPr algn="ctr"/>
            <a:r>
              <a:rPr lang="en-US" sz="1400" b="1" dirty="0">
                <a:solidFill>
                  <a:schemeClr val="tx2"/>
                </a:solidFill>
                <a:latin typeface="Poppins" pitchFamily="2" charset="77"/>
                <a:ea typeface="League Spartan" charset="0"/>
                <a:cs typeface="Poppins" pitchFamily="2" charset="77"/>
              </a:rPr>
              <a:t>Identify and Assemble</a:t>
            </a:r>
          </a:p>
        </p:txBody>
      </p:sp>
      <p:sp>
        <p:nvSpPr>
          <p:cNvPr id="107" name="Subtitle 2">
            <a:extLst>
              <a:ext uri="{FF2B5EF4-FFF2-40B4-BE49-F238E27FC236}">
                <a16:creationId xmlns:a16="http://schemas.microsoft.com/office/drawing/2014/main" id="{073308D2-6DD9-4C9D-B712-9D89EB5B766A}"/>
              </a:ext>
            </a:extLst>
          </p:cNvPr>
          <p:cNvSpPr txBox="1">
            <a:spLocks/>
          </p:cNvSpPr>
          <p:nvPr/>
        </p:nvSpPr>
        <p:spPr>
          <a:xfrm>
            <a:off x="2725245" y="2520109"/>
            <a:ext cx="1653243" cy="76944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Clean the data and transform it based on our strategy and metrics</a:t>
            </a:r>
          </a:p>
        </p:txBody>
      </p:sp>
      <p:sp>
        <p:nvSpPr>
          <p:cNvPr id="108" name="TextBox 107">
            <a:extLst>
              <a:ext uri="{FF2B5EF4-FFF2-40B4-BE49-F238E27FC236}">
                <a16:creationId xmlns:a16="http://schemas.microsoft.com/office/drawing/2014/main" id="{FB82859F-C122-4A8A-8BEE-2F18F4CF10A7}"/>
              </a:ext>
            </a:extLst>
          </p:cNvPr>
          <p:cNvSpPr txBox="1"/>
          <p:nvPr/>
        </p:nvSpPr>
        <p:spPr>
          <a:xfrm>
            <a:off x="2695578" y="2213425"/>
            <a:ext cx="1712585" cy="307777"/>
          </a:xfrm>
          <a:prstGeom prst="rect">
            <a:avLst/>
          </a:prstGeom>
          <a:noFill/>
        </p:spPr>
        <p:txBody>
          <a:bodyPr wrap="none" rtlCol="0" anchor="b" anchorCtr="0">
            <a:spAutoFit/>
          </a:bodyPr>
          <a:lstStyle/>
          <a:p>
            <a:pPr algn="ctr"/>
            <a:r>
              <a:rPr lang="en-US" sz="1400" b="1" dirty="0">
                <a:solidFill>
                  <a:schemeClr val="tx2"/>
                </a:solidFill>
                <a:latin typeface="Poppins" pitchFamily="2" charset="77"/>
                <a:ea typeface="League Spartan" charset="0"/>
                <a:cs typeface="Poppins" pitchFamily="2" charset="77"/>
              </a:rPr>
              <a:t>Clean and Transform</a:t>
            </a:r>
          </a:p>
        </p:txBody>
      </p:sp>
      <p:sp>
        <p:nvSpPr>
          <p:cNvPr id="109" name="Subtitle 2">
            <a:extLst>
              <a:ext uri="{FF2B5EF4-FFF2-40B4-BE49-F238E27FC236}">
                <a16:creationId xmlns:a16="http://schemas.microsoft.com/office/drawing/2014/main" id="{36D671DF-16FD-4777-80DC-232FE3EB2E17}"/>
              </a:ext>
            </a:extLst>
          </p:cNvPr>
          <p:cNvSpPr txBox="1">
            <a:spLocks/>
          </p:cNvSpPr>
          <p:nvPr/>
        </p:nvSpPr>
        <p:spPr>
          <a:xfrm>
            <a:off x="4736050" y="2520109"/>
            <a:ext cx="1653243" cy="76944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Acknowledge database limitations, and trace a strategy to consider them</a:t>
            </a:r>
          </a:p>
        </p:txBody>
      </p:sp>
      <p:sp>
        <p:nvSpPr>
          <p:cNvPr id="110" name="TextBox 109">
            <a:extLst>
              <a:ext uri="{FF2B5EF4-FFF2-40B4-BE49-F238E27FC236}">
                <a16:creationId xmlns:a16="http://schemas.microsoft.com/office/drawing/2014/main" id="{641E459C-99D1-42AD-98F0-D38663DF5E7D}"/>
              </a:ext>
            </a:extLst>
          </p:cNvPr>
          <p:cNvSpPr txBox="1"/>
          <p:nvPr/>
        </p:nvSpPr>
        <p:spPr>
          <a:xfrm>
            <a:off x="4726325" y="2213425"/>
            <a:ext cx="1672702" cy="307777"/>
          </a:xfrm>
          <a:prstGeom prst="rect">
            <a:avLst/>
          </a:prstGeom>
          <a:noFill/>
        </p:spPr>
        <p:txBody>
          <a:bodyPr wrap="none" rtlCol="0" anchor="b" anchorCtr="0">
            <a:spAutoFit/>
          </a:bodyPr>
          <a:lstStyle/>
          <a:p>
            <a:pPr algn="ctr"/>
            <a:r>
              <a:rPr lang="en-US" sz="1400" b="1" dirty="0">
                <a:solidFill>
                  <a:schemeClr val="tx2"/>
                </a:solidFill>
                <a:latin typeface="Poppins" pitchFamily="2" charset="77"/>
                <a:ea typeface="League Spartan" charset="0"/>
                <a:cs typeface="Poppins" pitchFamily="2" charset="77"/>
              </a:rPr>
              <a:t>Observe Limitations</a:t>
            </a:r>
          </a:p>
        </p:txBody>
      </p:sp>
      <p:sp>
        <p:nvSpPr>
          <p:cNvPr id="111" name="Subtitle 2">
            <a:extLst>
              <a:ext uri="{FF2B5EF4-FFF2-40B4-BE49-F238E27FC236}">
                <a16:creationId xmlns:a16="http://schemas.microsoft.com/office/drawing/2014/main" id="{8C95DF48-2690-4EE6-8D21-83C2C6782E82}"/>
              </a:ext>
            </a:extLst>
          </p:cNvPr>
          <p:cNvSpPr txBox="1">
            <a:spLocks/>
          </p:cNvSpPr>
          <p:nvPr/>
        </p:nvSpPr>
        <p:spPr>
          <a:xfrm>
            <a:off x="6808039" y="2520109"/>
            <a:ext cx="1653243" cy="43088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Look for trends and get the questions answered</a:t>
            </a:r>
          </a:p>
        </p:txBody>
      </p:sp>
      <p:sp>
        <p:nvSpPr>
          <p:cNvPr id="112" name="TextBox 111">
            <a:extLst>
              <a:ext uri="{FF2B5EF4-FFF2-40B4-BE49-F238E27FC236}">
                <a16:creationId xmlns:a16="http://schemas.microsoft.com/office/drawing/2014/main" id="{E26660D5-A65C-4DD2-85F4-3CACB6605082}"/>
              </a:ext>
            </a:extLst>
          </p:cNvPr>
          <p:cNvSpPr txBox="1"/>
          <p:nvPr/>
        </p:nvSpPr>
        <p:spPr>
          <a:xfrm>
            <a:off x="6946168" y="2213425"/>
            <a:ext cx="1376980" cy="307777"/>
          </a:xfrm>
          <a:prstGeom prst="rect">
            <a:avLst/>
          </a:prstGeom>
          <a:noFill/>
        </p:spPr>
        <p:txBody>
          <a:bodyPr wrap="none" rtlCol="0" anchor="b" anchorCtr="0">
            <a:spAutoFit/>
          </a:bodyPr>
          <a:lstStyle/>
          <a:p>
            <a:pPr algn="ctr"/>
            <a:r>
              <a:rPr lang="en-US" sz="1400" b="1" dirty="0">
                <a:solidFill>
                  <a:schemeClr val="tx2"/>
                </a:solidFill>
                <a:latin typeface="Poppins" pitchFamily="2" charset="77"/>
                <a:ea typeface="League Spartan" charset="0"/>
                <a:cs typeface="Poppins" pitchFamily="2" charset="77"/>
              </a:rPr>
              <a:t>Get the answer!</a:t>
            </a:r>
          </a:p>
        </p:txBody>
      </p:sp>
    </p:spTree>
    <p:extLst>
      <p:ext uri="{BB962C8B-B14F-4D97-AF65-F5344CB8AC3E}">
        <p14:creationId xmlns:p14="http://schemas.microsoft.com/office/powerpoint/2010/main" val="193332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BA098DAB-C76E-41E9-94F1-7DE07160A0FC}"/>
              </a:ext>
            </a:extLst>
          </p:cNvPr>
          <p:cNvSpPr>
            <a:spLocks noGrp="1"/>
          </p:cNvSpPr>
          <p:nvPr>
            <p:ph type="pic" idx="1"/>
          </p:nvPr>
        </p:nvSpPr>
        <p:spPr/>
      </p:sp>
      <p:sp>
        <p:nvSpPr>
          <p:cNvPr id="11" name="TextBox 10"/>
          <p:cNvSpPr txBox="1"/>
          <p:nvPr/>
        </p:nvSpPr>
        <p:spPr>
          <a:xfrm>
            <a:off x="251520" y="961733"/>
            <a:ext cx="3793908"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World Bank website have 78 indicators for 264 nations around the world. Those indicators can be as simple as GDP – Gross Domestic Product, or complex such as Health nutrition and Population Statistics.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website has a tool which you can design you own report and export to CSV and other formats.</a:t>
            </a:r>
          </a:p>
        </p:txBody>
      </p:sp>
      <p:sp>
        <p:nvSpPr>
          <p:cNvPr id="12" name="TextBox 11"/>
          <p:cNvSpPr txBox="1"/>
          <p:nvPr/>
        </p:nvSpPr>
        <p:spPr>
          <a:xfrm>
            <a:off x="611560" y="3465106"/>
            <a:ext cx="273630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In our case, we designed a report to extract the historical GDP from all available nations, from 1990 to 2017, </a:t>
            </a:r>
            <a:r>
              <a:rPr lang="en-US" altLang="ko-KR" sz="1200" dirty="0">
                <a:solidFill>
                  <a:schemeClr val="accent1"/>
                </a:solidFill>
                <a:cs typeface="Arial" pitchFamily="34" charset="0"/>
              </a:rPr>
              <a:t>and exported it to a CSV file.</a:t>
            </a:r>
          </a:p>
        </p:txBody>
      </p:sp>
      <p:pic>
        <p:nvPicPr>
          <p:cNvPr id="4" name="Picture 3">
            <a:extLst>
              <a:ext uri="{FF2B5EF4-FFF2-40B4-BE49-F238E27FC236}">
                <a16:creationId xmlns:a16="http://schemas.microsoft.com/office/drawing/2014/main" id="{CBE5A927-BFA1-47E4-9897-490109119682}"/>
              </a:ext>
            </a:extLst>
          </p:cNvPr>
          <p:cNvPicPr>
            <a:picLocks noChangeAspect="1"/>
          </p:cNvPicPr>
          <p:nvPr/>
        </p:nvPicPr>
        <p:blipFill>
          <a:blip r:embed="rId2"/>
          <a:stretch>
            <a:fillRect/>
          </a:stretch>
        </p:blipFill>
        <p:spPr>
          <a:xfrm>
            <a:off x="179512" y="223601"/>
            <a:ext cx="2232248" cy="525235"/>
          </a:xfrm>
          <a:prstGeom prst="rect">
            <a:avLst/>
          </a:prstGeom>
        </p:spPr>
      </p:pic>
      <p:pic>
        <p:nvPicPr>
          <p:cNvPr id="9" name="Picture 8">
            <a:extLst>
              <a:ext uri="{FF2B5EF4-FFF2-40B4-BE49-F238E27FC236}">
                <a16:creationId xmlns:a16="http://schemas.microsoft.com/office/drawing/2014/main" id="{88E24316-C021-430C-B406-BCB792DF047E}"/>
              </a:ext>
            </a:extLst>
          </p:cNvPr>
          <p:cNvPicPr>
            <a:picLocks noChangeAspect="1"/>
          </p:cNvPicPr>
          <p:nvPr/>
        </p:nvPicPr>
        <p:blipFill rotWithShape="1">
          <a:blip r:embed="rId3"/>
          <a:srcRect r="37404"/>
          <a:stretch/>
        </p:blipFill>
        <p:spPr>
          <a:xfrm>
            <a:off x="4513480" y="1621792"/>
            <a:ext cx="3505876" cy="2562604"/>
          </a:xfrm>
          <a:prstGeom prst="rect">
            <a:avLst/>
          </a:prstGeom>
        </p:spPr>
      </p:pic>
      <p:pic>
        <p:nvPicPr>
          <p:cNvPr id="22" name="Picture 21">
            <a:extLst>
              <a:ext uri="{FF2B5EF4-FFF2-40B4-BE49-F238E27FC236}">
                <a16:creationId xmlns:a16="http://schemas.microsoft.com/office/drawing/2014/main" id="{0D0723AA-9E86-4887-935C-2E9E89C02877}"/>
              </a:ext>
            </a:extLst>
          </p:cNvPr>
          <p:cNvPicPr>
            <a:picLocks noChangeAspect="1"/>
          </p:cNvPicPr>
          <p:nvPr/>
        </p:nvPicPr>
        <p:blipFill>
          <a:blip r:embed="rId4"/>
          <a:stretch>
            <a:fillRect/>
          </a:stretch>
        </p:blipFill>
        <p:spPr>
          <a:xfrm>
            <a:off x="6588224" y="175915"/>
            <a:ext cx="620714" cy="637426"/>
          </a:xfrm>
          <a:prstGeom prst="rect">
            <a:avLst/>
          </a:prstGeom>
        </p:spPr>
      </p:pic>
      <p:sp>
        <p:nvSpPr>
          <p:cNvPr id="23" name="TextBox 22">
            <a:extLst>
              <a:ext uri="{FF2B5EF4-FFF2-40B4-BE49-F238E27FC236}">
                <a16:creationId xmlns:a16="http://schemas.microsoft.com/office/drawing/2014/main" id="{62B8ABC4-B22F-48CE-BA7E-F95A073BDCE4}"/>
              </a:ext>
            </a:extLst>
          </p:cNvPr>
          <p:cNvSpPr txBox="1"/>
          <p:nvPr/>
        </p:nvSpPr>
        <p:spPr>
          <a:xfrm>
            <a:off x="7208938" y="146498"/>
            <a:ext cx="197157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Do a quick scan to view the </a:t>
            </a:r>
            <a:r>
              <a:rPr lang="en-US" altLang="ko-KR" sz="1200" dirty="0" err="1">
                <a:solidFill>
                  <a:schemeClr val="tx1">
                    <a:lumMod val="75000"/>
                    <a:lumOff val="25000"/>
                  </a:schemeClr>
                </a:solidFill>
                <a:cs typeface="Arial" pitchFamily="34" charset="0"/>
              </a:rPr>
              <a:t>Jupyter</a:t>
            </a:r>
            <a:r>
              <a:rPr lang="en-US" altLang="ko-KR" sz="1200" dirty="0">
                <a:solidFill>
                  <a:schemeClr val="tx1">
                    <a:lumMod val="75000"/>
                    <a:lumOff val="25000"/>
                  </a:schemeClr>
                </a:solidFill>
                <a:cs typeface="Arial" pitchFamily="34" charset="0"/>
              </a:rPr>
              <a:t> Notebook for World Band Db</a:t>
            </a:r>
            <a:endParaRPr lang="en-US" altLang="ko-KR" sz="1200" dirty="0">
              <a:solidFill>
                <a:schemeClr val="accent1"/>
              </a:solidFill>
              <a:cs typeface="Arial" pitchFamily="34" charset="0"/>
            </a:endParaRPr>
          </a:p>
        </p:txBody>
      </p:sp>
    </p:spTree>
    <p:extLst>
      <p:ext uri="{BB962C8B-B14F-4D97-AF65-F5344CB8AC3E}">
        <p14:creationId xmlns:p14="http://schemas.microsoft.com/office/powerpoint/2010/main" val="231171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BA098DAB-C76E-41E9-94F1-7DE07160A0FC}"/>
              </a:ext>
            </a:extLst>
          </p:cNvPr>
          <p:cNvSpPr>
            <a:spLocks noGrp="1"/>
          </p:cNvSpPr>
          <p:nvPr>
            <p:ph type="pic" idx="1"/>
          </p:nvPr>
        </p:nvSpPr>
        <p:spPr/>
      </p:sp>
      <p:sp>
        <p:nvSpPr>
          <p:cNvPr id="11" name="TextBox 10"/>
          <p:cNvSpPr txBox="1"/>
          <p:nvPr/>
        </p:nvSpPr>
        <p:spPr>
          <a:xfrm>
            <a:off x="251520" y="961733"/>
            <a:ext cx="3793908"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United Nations development </a:t>
            </a:r>
            <a:r>
              <a:rPr lang="en-US" altLang="ko-KR" sz="1200" dirty="0" err="1">
                <a:solidFill>
                  <a:schemeClr val="tx1">
                    <a:lumMod val="75000"/>
                    <a:lumOff val="25000"/>
                  </a:schemeClr>
                </a:solidFill>
                <a:cs typeface="Arial" pitchFamily="34" charset="0"/>
              </a:rPr>
              <a:t>Programme</a:t>
            </a:r>
            <a:r>
              <a:rPr lang="en-US" altLang="ko-KR" sz="1200" dirty="0">
                <a:solidFill>
                  <a:schemeClr val="tx1">
                    <a:lumMod val="75000"/>
                    <a:lumOff val="25000"/>
                  </a:schemeClr>
                </a:solidFill>
                <a:cs typeface="Arial" pitchFamily="34" charset="0"/>
              </a:rPr>
              <a:t> for Human Development Reports has thousand of indicators. </a:t>
            </a:r>
          </a:p>
          <a:p>
            <a:r>
              <a:rPr lang="en-US" altLang="ko-KR" sz="1200" dirty="0">
                <a:solidFill>
                  <a:schemeClr val="tx1">
                    <a:lumMod val="75000"/>
                    <a:lumOff val="25000"/>
                  </a:schemeClr>
                </a:solidFill>
                <a:cs typeface="Arial" pitchFamily="34" charset="0"/>
              </a:rPr>
              <a:t>Examples: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HDI: Human development index (</a:t>
            </a:r>
            <a:r>
              <a:rPr lang="en-US" altLang="ko-KR" sz="1200" dirty="0" err="1">
                <a:solidFill>
                  <a:schemeClr val="tx1">
                    <a:lumMod val="75000"/>
                    <a:lumOff val="25000"/>
                  </a:schemeClr>
                </a:solidFill>
                <a:cs typeface="Arial" pitchFamily="34" charset="0"/>
              </a:rPr>
              <a:t>HDIg</a:t>
            </a:r>
            <a:r>
              <a:rPr lang="en-US" altLang="ko-KR" sz="1200" dirty="0">
                <a:solidFill>
                  <a:schemeClr val="tx1">
                    <a:lumMod val="75000"/>
                    <a:lumOff val="25000"/>
                  </a:schemeClr>
                </a:solidFill>
                <a:cs typeface="Arial" pitchFamily="34" charset="0"/>
              </a:rPr>
              <a: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Internet users (% of population)</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GII: Gender Inequality Index</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Mobile phone subscriptions (per 100 people)</a:t>
            </a:r>
          </a:p>
        </p:txBody>
      </p:sp>
      <p:sp>
        <p:nvSpPr>
          <p:cNvPr id="12" name="TextBox 11"/>
          <p:cNvSpPr txBox="1"/>
          <p:nvPr/>
        </p:nvSpPr>
        <p:spPr>
          <a:xfrm>
            <a:off x="611560" y="3465106"/>
            <a:ext cx="273630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In our case, set an API request to extract almost 1million records from the HDEV website, </a:t>
            </a:r>
            <a:r>
              <a:rPr lang="en-US" altLang="ko-KR" sz="1200" dirty="0">
                <a:solidFill>
                  <a:schemeClr val="accent1"/>
                </a:solidFill>
                <a:cs typeface="Arial" pitchFamily="34" charset="0"/>
              </a:rPr>
              <a:t>and transform them directly in python using pandas!</a:t>
            </a:r>
          </a:p>
        </p:txBody>
      </p:sp>
      <p:sp>
        <p:nvSpPr>
          <p:cNvPr id="23" name="TextBox 22">
            <a:extLst>
              <a:ext uri="{FF2B5EF4-FFF2-40B4-BE49-F238E27FC236}">
                <a16:creationId xmlns:a16="http://schemas.microsoft.com/office/drawing/2014/main" id="{62B8ABC4-B22F-48CE-BA7E-F95A073BDCE4}"/>
              </a:ext>
            </a:extLst>
          </p:cNvPr>
          <p:cNvSpPr txBox="1"/>
          <p:nvPr/>
        </p:nvSpPr>
        <p:spPr>
          <a:xfrm>
            <a:off x="7208938" y="146498"/>
            <a:ext cx="197157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Do a quick scan to view the </a:t>
            </a:r>
            <a:r>
              <a:rPr lang="en-US" altLang="ko-KR" sz="1200" dirty="0" err="1">
                <a:solidFill>
                  <a:schemeClr val="tx1">
                    <a:lumMod val="75000"/>
                    <a:lumOff val="25000"/>
                  </a:schemeClr>
                </a:solidFill>
                <a:cs typeface="Arial" pitchFamily="34" charset="0"/>
              </a:rPr>
              <a:t>Jupyter</a:t>
            </a:r>
            <a:r>
              <a:rPr lang="en-US" altLang="ko-KR" sz="1200" dirty="0">
                <a:solidFill>
                  <a:schemeClr val="tx1">
                    <a:lumMod val="75000"/>
                    <a:lumOff val="25000"/>
                  </a:schemeClr>
                </a:solidFill>
                <a:cs typeface="Arial" pitchFamily="34" charset="0"/>
              </a:rPr>
              <a:t> Notebook for HDEV Db</a:t>
            </a:r>
            <a:endParaRPr lang="en-US" altLang="ko-KR" sz="1200" dirty="0">
              <a:solidFill>
                <a:schemeClr val="accent1"/>
              </a:solidFill>
              <a:cs typeface="Arial" pitchFamily="34" charset="0"/>
            </a:endParaRPr>
          </a:p>
        </p:txBody>
      </p:sp>
      <p:pic>
        <p:nvPicPr>
          <p:cNvPr id="2" name="Picture 1">
            <a:extLst>
              <a:ext uri="{FF2B5EF4-FFF2-40B4-BE49-F238E27FC236}">
                <a16:creationId xmlns:a16="http://schemas.microsoft.com/office/drawing/2014/main" id="{07CE57DA-B638-4C8A-8AF3-8C5F8EB6A145}"/>
              </a:ext>
            </a:extLst>
          </p:cNvPr>
          <p:cNvPicPr>
            <a:picLocks noChangeAspect="1"/>
          </p:cNvPicPr>
          <p:nvPr/>
        </p:nvPicPr>
        <p:blipFill>
          <a:blip r:embed="rId2"/>
          <a:stretch>
            <a:fillRect/>
          </a:stretch>
        </p:blipFill>
        <p:spPr>
          <a:xfrm>
            <a:off x="107504" y="45160"/>
            <a:ext cx="4266667" cy="761905"/>
          </a:xfrm>
          <a:prstGeom prst="rect">
            <a:avLst/>
          </a:prstGeom>
        </p:spPr>
      </p:pic>
      <p:pic>
        <p:nvPicPr>
          <p:cNvPr id="3" name="Picture 2">
            <a:extLst>
              <a:ext uri="{FF2B5EF4-FFF2-40B4-BE49-F238E27FC236}">
                <a16:creationId xmlns:a16="http://schemas.microsoft.com/office/drawing/2014/main" id="{0176EFA0-EB5D-4B4C-B237-F30443D4B7E9}"/>
              </a:ext>
            </a:extLst>
          </p:cNvPr>
          <p:cNvPicPr>
            <a:picLocks noChangeAspect="1"/>
          </p:cNvPicPr>
          <p:nvPr/>
        </p:nvPicPr>
        <p:blipFill>
          <a:blip r:embed="rId3"/>
          <a:stretch>
            <a:fillRect/>
          </a:stretch>
        </p:blipFill>
        <p:spPr>
          <a:xfrm>
            <a:off x="6574125" y="169865"/>
            <a:ext cx="634813" cy="637200"/>
          </a:xfrm>
          <a:prstGeom prst="rect">
            <a:avLst/>
          </a:prstGeom>
        </p:spPr>
      </p:pic>
      <p:pic>
        <p:nvPicPr>
          <p:cNvPr id="5" name="Picture 4">
            <a:extLst>
              <a:ext uri="{FF2B5EF4-FFF2-40B4-BE49-F238E27FC236}">
                <a16:creationId xmlns:a16="http://schemas.microsoft.com/office/drawing/2014/main" id="{056C837B-2B2D-4A76-B37D-D2628C3465DF}"/>
              </a:ext>
            </a:extLst>
          </p:cNvPr>
          <p:cNvPicPr>
            <a:picLocks noChangeAspect="1"/>
          </p:cNvPicPr>
          <p:nvPr/>
        </p:nvPicPr>
        <p:blipFill rotWithShape="1">
          <a:blip r:embed="rId4"/>
          <a:srcRect r="14554"/>
          <a:stretch/>
        </p:blipFill>
        <p:spPr>
          <a:xfrm>
            <a:off x="4513480" y="1612020"/>
            <a:ext cx="3465217" cy="2576841"/>
          </a:xfrm>
          <a:prstGeom prst="rect">
            <a:avLst/>
          </a:prstGeom>
        </p:spPr>
      </p:pic>
    </p:spTree>
    <p:extLst>
      <p:ext uri="{BB962C8B-B14F-4D97-AF65-F5344CB8AC3E}">
        <p14:creationId xmlns:p14="http://schemas.microsoft.com/office/powerpoint/2010/main" val="150861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BA098DAB-C76E-41E9-94F1-7DE07160A0FC}"/>
              </a:ext>
            </a:extLst>
          </p:cNvPr>
          <p:cNvSpPr>
            <a:spLocks noGrp="1"/>
          </p:cNvSpPr>
          <p:nvPr>
            <p:ph type="pic" idx="1"/>
          </p:nvPr>
        </p:nvSpPr>
        <p:spPr/>
      </p:sp>
      <p:sp>
        <p:nvSpPr>
          <p:cNvPr id="11" name="TextBox 10"/>
          <p:cNvSpPr txBox="1"/>
          <p:nvPr/>
        </p:nvSpPr>
        <p:spPr>
          <a:xfrm>
            <a:off x="251520" y="961733"/>
            <a:ext cx="3793908"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CPI scores and ranks countries/territories based on how corrupt a country’s public sector is perceived to be by experts and business executives.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It is a composite index, a combination of 13 surveys and assessments of corruption, collected by a variety of reputable institutions.</a:t>
            </a:r>
          </a:p>
        </p:txBody>
      </p:sp>
      <p:sp>
        <p:nvSpPr>
          <p:cNvPr id="12" name="TextBox 11"/>
          <p:cNvSpPr txBox="1"/>
          <p:nvPr/>
        </p:nvSpPr>
        <p:spPr>
          <a:xfrm>
            <a:off x="611560" y="3465106"/>
            <a:ext cx="273630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In our case, the Transparency website has the database already in CSV, </a:t>
            </a:r>
            <a:r>
              <a:rPr lang="en-US" altLang="ko-KR" sz="1200" dirty="0">
                <a:solidFill>
                  <a:schemeClr val="accent1"/>
                </a:solidFill>
                <a:cs typeface="Arial" pitchFamily="34" charset="0"/>
              </a:rPr>
              <a:t>we loaded it in python using pandas!</a:t>
            </a:r>
          </a:p>
        </p:txBody>
      </p:sp>
      <p:sp>
        <p:nvSpPr>
          <p:cNvPr id="23" name="TextBox 22">
            <a:extLst>
              <a:ext uri="{FF2B5EF4-FFF2-40B4-BE49-F238E27FC236}">
                <a16:creationId xmlns:a16="http://schemas.microsoft.com/office/drawing/2014/main" id="{62B8ABC4-B22F-48CE-BA7E-F95A073BDCE4}"/>
              </a:ext>
            </a:extLst>
          </p:cNvPr>
          <p:cNvSpPr txBox="1"/>
          <p:nvPr/>
        </p:nvSpPr>
        <p:spPr>
          <a:xfrm>
            <a:off x="7208938" y="146498"/>
            <a:ext cx="197157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Do a quick scan to view the </a:t>
            </a:r>
            <a:r>
              <a:rPr lang="en-US" altLang="ko-KR" sz="1200" dirty="0" err="1">
                <a:solidFill>
                  <a:schemeClr val="tx1">
                    <a:lumMod val="75000"/>
                    <a:lumOff val="25000"/>
                  </a:schemeClr>
                </a:solidFill>
                <a:cs typeface="Arial" pitchFamily="34" charset="0"/>
              </a:rPr>
              <a:t>Jupyter</a:t>
            </a:r>
            <a:r>
              <a:rPr lang="en-US" altLang="ko-KR" sz="1200" dirty="0">
                <a:solidFill>
                  <a:schemeClr val="tx1">
                    <a:lumMod val="75000"/>
                    <a:lumOff val="25000"/>
                  </a:schemeClr>
                </a:solidFill>
                <a:cs typeface="Arial" pitchFamily="34" charset="0"/>
              </a:rPr>
              <a:t> Notebook for Corruption Index</a:t>
            </a:r>
            <a:endParaRPr lang="en-US" altLang="ko-KR" sz="1200" dirty="0">
              <a:solidFill>
                <a:schemeClr val="accent1"/>
              </a:solidFill>
              <a:cs typeface="Arial" pitchFamily="34" charset="0"/>
            </a:endParaRPr>
          </a:p>
        </p:txBody>
      </p:sp>
      <p:pic>
        <p:nvPicPr>
          <p:cNvPr id="4" name="Picture 3">
            <a:extLst>
              <a:ext uri="{FF2B5EF4-FFF2-40B4-BE49-F238E27FC236}">
                <a16:creationId xmlns:a16="http://schemas.microsoft.com/office/drawing/2014/main" id="{7D595D76-EA20-43FE-86BB-58AC0A054465}"/>
              </a:ext>
            </a:extLst>
          </p:cNvPr>
          <p:cNvPicPr>
            <a:picLocks noChangeAspect="1"/>
          </p:cNvPicPr>
          <p:nvPr/>
        </p:nvPicPr>
        <p:blipFill>
          <a:blip r:embed="rId2"/>
          <a:stretch>
            <a:fillRect/>
          </a:stretch>
        </p:blipFill>
        <p:spPr>
          <a:xfrm>
            <a:off x="265114" y="160139"/>
            <a:ext cx="2304762" cy="619048"/>
          </a:xfrm>
          <a:prstGeom prst="rect">
            <a:avLst/>
          </a:prstGeom>
        </p:spPr>
      </p:pic>
      <p:pic>
        <p:nvPicPr>
          <p:cNvPr id="6" name="Picture 5">
            <a:extLst>
              <a:ext uri="{FF2B5EF4-FFF2-40B4-BE49-F238E27FC236}">
                <a16:creationId xmlns:a16="http://schemas.microsoft.com/office/drawing/2014/main" id="{590661FA-B2BE-4FB9-BA85-4AEA5E54FE81}"/>
              </a:ext>
            </a:extLst>
          </p:cNvPr>
          <p:cNvPicPr>
            <a:picLocks noChangeAspect="1"/>
          </p:cNvPicPr>
          <p:nvPr/>
        </p:nvPicPr>
        <p:blipFill>
          <a:blip r:embed="rId3"/>
          <a:stretch>
            <a:fillRect/>
          </a:stretch>
        </p:blipFill>
        <p:spPr>
          <a:xfrm>
            <a:off x="4513480" y="1626257"/>
            <a:ext cx="3465217" cy="2562605"/>
          </a:xfrm>
          <a:prstGeom prst="rect">
            <a:avLst/>
          </a:prstGeom>
        </p:spPr>
      </p:pic>
      <p:pic>
        <p:nvPicPr>
          <p:cNvPr id="7" name="Picture 6">
            <a:extLst>
              <a:ext uri="{FF2B5EF4-FFF2-40B4-BE49-F238E27FC236}">
                <a16:creationId xmlns:a16="http://schemas.microsoft.com/office/drawing/2014/main" id="{BBCF174E-E807-4B75-A88F-7567A3382C49}"/>
              </a:ext>
            </a:extLst>
          </p:cNvPr>
          <p:cNvPicPr>
            <a:picLocks noChangeAspect="1"/>
          </p:cNvPicPr>
          <p:nvPr/>
        </p:nvPicPr>
        <p:blipFill>
          <a:blip r:embed="rId4"/>
          <a:stretch>
            <a:fillRect/>
          </a:stretch>
        </p:blipFill>
        <p:spPr>
          <a:xfrm>
            <a:off x="6585581" y="171807"/>
            <a:ext cx="623357" cy="621022"/>
          </a:xfrm>
          <a:prstGeom prst="rect">
            <a:avLst/>
          </a:prstGeom>
        </p:spPr>
      </p:pic>
    </p:spTree>
    <p:extLst>
      <p:ext uri="{BB962C8B-B14F-4D97-AF65-F5344CB8AC3E}">
        <p14:creationId xmlns:p14="http://schemas.microsoft.com/office/powerpoint/2010/main" val="400150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gn="l"/>
            <a:r>
              <a:rPr lang="en-US" altLang="ko-KR" dirty="0"/>
              <a:t>Results and Findings</a:t>
            </a:r>
          </a:p>
        </p:txBody>
      </p:sp>
      <p:sp>
        <p:nvSpPr>
          <p:cNvPr id="3" name="Text Placeholder 2"/>
          <p:cNvSpPr>
            <a:spLocks noGrp="1"/>
          </p:cNvSpPr>
          <p:nvPr>
            <p:ph type="body" sz="quarter" idx="11"/>
          </p:nvPr>
        </p:nvSpPr>
        <p:spPr/>
        <p:txBody>
          <a:bodyPr/>
          <a:lstStyle/>
          <a:p>
            <a:pPr lvl="0" algn="l"/>
            <a:r>
              <a:rPr lang="en-US" altLang="ko-KR" dirty="0"/>
              <a:t>Some HDEV indexes are not measured in some countries…</a:t>
            </a:r>
          </a:p>
        </p:txBody>
      </p:sp>
      <p:pic>
        <p:nvPicPr>
          <p:cNvPr id="3074" name="Picture 2">
            <a:extLst>
              <a:ext uri="{FF2B5EF4-FFF2-40B4-BE49-F238E27FC236}">
                <a16:creationId xmlns:a16="http://schemas.microsoft.com/office/drawing/2014/main" id="{063F10F6-38F4-4649-AEB1-F3676CFDF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1590"/>
            <a:ext cx="9144000" cy="368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72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E71F85E6-FA05-4D81-95EB-F0014C31CDD5}"/>
              </a:ext>
            </a:extLst>
          </p:cNvPr>
          <p:cNvGraphicFramePr>
            <a:graphicFrameLocks noChangeAspect="1"/>
          </p:cNvGraphicFramePr>
          <p:nvPr>
            <p:custDataLst>
              <p:tags r:id="rId2"/>
            </p:custDataLst>
            <p:extLst>
              <p:ext uri="{D42A27DB-BD31-4B8C-83A1-F6EECF244321}">
                <p14:modId xmlns:p14="http://schemas.microsoft.com/office/powerpoint/2010/main" val="33659558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7" name="think-cell Slide" r:id="rId4" imgW="421" imgH="423" progId="TCLayout.ActiveDocument.1">
                  <p:embed/>
                </p:oleObj>
              </mc:Choice>
              <mc:Fallback>
                <p:oleObj name="think-cell Slide"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098" name="Picture 2">
            <a:extLst>
              <a:ext uri="{FF2B5EF4-FFF2-40B4-BE49-F238E27FC236}">
                <a16:creationId xmlns:a16="http://schemas.microsoft.com/office/drawing/2014/main" id="{BCC23002-C881-4F0E-8859-83142BFA45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443038"/>
            <a:ext cx="9144000" cy="2257425"/>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Oval 8">
            <a:extLst>
              <a:ext uri="{FF2B5EF4-FFF2-40B4-BE49-F238E27FC236}">
                <a16:creationId xmlns:a16="http://schemas.microsoft.com/office/drawing/2014/main" id="{B0E657F7-0561-4DF1-B401-3BB39A92CC66}"/>
              </a:ext>
            </a:extLst>
          </p:cNvPr>
          <p:cNvSpPr/>
          <p:nvPr/>
        </p:nvSpPr>
        <p:spPr>
          <a:xfrm>
            <a:off x="6228184" y="267494"/>
            <a:ext cx="1944216" cy="1872208"/>
          </a:xfrm>
          <a:prstGeom prst="wedgeEllipseCallout">
            <a:avLst>
              <a:gd name="adj1" fmla="val 36977"/>
              <a:gd name="adj2" fmla="val 82342"/>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ext Placeholder 1"/>
          <p:cNvSpPr>
            <a:spLocks noGrp="1"/>
          </p:cNvSpPr>
          <p:nvPr>
            <p:ph type="body" sz="quarter" idx="10"/>
          </p:nvPr>
        </p:nvSpPr>
        <p:spPr/>
        <p:txBody>
          <a:bodyPr/>
          <a:lstStyle/>
          <a:p>
            <a:pPr algn="l"/>
            <a:r>
              <a:rPr lang="en-US" altLang="ko-KR" dirty="0"/>
              <a:t>Results and Findings</a:t>
            </a:r>
          </a:p>
        </p:txBody>
      </p:sp>
      <p:sp>
        <p:nvSpPr>
          <p:cNvPr id="3" name="Text Placeholder 2"/>
          <p:cNvSpPr>
            <a:spLocks noGrp="1"/>
          </p:cNvSpPr>
          <p:nvPr>
            <p:ph type="body" sz="quarter" idx="11"/>
          </p:nvPr>
        </p:nvSpPr>
        <p:spPr/>
        <p:txBody>
          <a:bodyPr/>
          <a:lstStyle/>
          <a:p>
            <a:pPr lvl="0" algn="l"/>
            <a:r>
              <a:rPr lang="en-US" altLang="ko-KR" dirty="0"/>
              <a:t>And these countries are…</a:t>
            </a:r>
          </a:p>
        </p:txBody>
      </p:sp>
      <p:sp>
        <p:nvSpPr>
          <p:cNvPr id="8" name="TextBox 7">
            <a:extLst>
              <a:ext uri="{FF2B5EF4-FFF2-40B4-BE49-F238E27FC236}">
                <a16:creationId xmlns:a16="http://schemas.microsoft.com/office/drawing/2014/main" id="{FC7AA412-DB26-41B8-9DE4-3B640861ABD7}"/>
              </a:ext>
            </a:extLst>
          </p:cNvPr>
          <p:cNvSpPr txBox="1"/>
          <p:nvPr/>
        </p:nvSpPr>
        <p:spPr>
          <a:xfrm>
            <a:off x="0" y="3795886"/>
            <a:ext cx="396044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'IRQ', 'ARM', 'SVK', 'ROU', 'MUS', 'BFA', 'CHL', 'MNG', 'TZA', 'ECU', 'GEO', 'HND', 'HRV', 'SWZ', 'QAT', 'ITA', 'ARE', 'SRB', 'EGY', 'BIH', 'BLR', 'ARG', 'ZMB', 'PNG', 'MMR', 'MKD', 'UZB', 'VEN', 'MNE', 'CPV', 'SYR'</a:t>
            </a:r>
          </a:p>
        </p:txBody>
      </p:sp>
      <p:pic>
        <p:nvPicPr>
          <p:cNvPr id="4103" name="Picture 7">
            <a:extLst>
              <a:ext uri="{FF2B5EF4-FFF2-40B4-BE49-F238E27FC236}">
                <a16:creationId xmlns:a16="http://schemas.microsoft.com/office/drawing/2014/main" id="{7DF633F0-34FD-4A37-A49B-9F5C7134B182}"/>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10377" y="425203"/>
            <a:ext cx="1579830" cy="166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6581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TotalTime>
  <Words>950</Words>
  <Application>Microsoft Office PowerPoint</Application>
  <PresentationFormat>On-screen Show (16:9)</PresentationFormat>
  <Paragraphs>104</Paragraphs>
  <Slides>17</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Courier New</vt:lpstr>
      <vt:lpstr>Lato Light</vt:lpstr>
      <vt:lpstr>Poppins</vt:lpstr>
      <vt:lpstr>Cover and End Slide Master</vt:lpstr>
      <vt:lpstr>Contents Slide Master</vt:lpstr>
      <vt:lpstr>Section Break Slide Master</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Matheus Silva Mulinari Gratz</cp:lastModifiedBy>
  <cp:revision>82</cp:revision>
  <dcterms:created xsi:type="dcterms:W3CDTF">2016-12-05T23:26:54Z</dcterms:created>
  <dcterms:modified xsi:type="dcterms:W3CDTF">2020-09-12T14:53:59Z</dcterms:modified>
</cp:coreProperties>
</file>