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64" r:id="rId4"/>
    <p:sldId id="273" r:id="rId5"/>
    <p:sldId id="274" r:id="rId6"/>
    <p:sldId id="275" r:id="rId7"/>
    <p:sldId id="276" r:id="rId8"/>
    <p:sldId id="268" r:id="rId9"/>
    <p:sldId id="278" r:id="rId10"/>
  </p:sldIdLst>
  <p:sldSz cx="18288000" cy="10287000"/>
  <p:notesSz cx="6858000" cy="9144000"/>
  <p:embeddedFontLst>
    <p:embeddedFont>
      <p:font typeface="Archivo Narrow" panose="020B0604020202020204" charset="0"/>
      <p:regular r:id="rId12"/>
    </p:embeddedFont>
    <p:embeddedFont>
      <p:font typeface="Archivo Narrow Bold" panose="020B0604020202020204" charset="0"/>
      <p:regular r:id="rId13"/>
    </p:embeddedFont>
    <p:embeddedFont>
      <p:font typeface="Open Sauce Bold" panose="020B0604020202020204" charset="0"/>
      <p:regular r:id="rId14"/>
    </p:embeddedFont>
    <p:embeddedFont>
      <p:font typeface="Open Sauce Light" panose="020B0604020202020204" charset="0"/>
      <p:regular r:id="rId15"/>
    </p:embeddedFont>
    <p:embeddedFont>
      <p:font typeface="Open Sauce Medium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64"/>
    <a:srgbClr val="49958B"/>
    <a:srgbClr val="102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05BA61-3598-4D13-86C7-5DA293818148}" v="115" dt="2025-05-04T17:35:24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02251-AA2A-4FC4-A181-997A7496C941}" type="datetimeFigureOut">
              <a:rPr lang="it-IT" smtClean="0"/>
              <a:t>04/05/2025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E9B97-0639-4837-8F87-3644D569E7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050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E9B97-0639-4837-8F87-3644D569E79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5852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A0E6B-6A08-0B86-8745-75436F772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BF40D14-7809-1B9D-1E04-2DD9F3F86D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C45A9C1-3D5E-4AF7-F5ED-6DC361700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A86E2C1-A38D-71F1-E9A8-5D81F0FF2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E9B97-0639-4837-8F87-3644D569E79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5405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17788-2DA1-BEE3-3C6B-11E6EF2DE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53C2910-EF1D-4063-FEB9-113FB2E71C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0725519-85B4-55C7-DE83-EC2E71486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E273BC-5428-D32D-C20D-2F689F011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E9B97-0639-4837-8F87-3644D569E79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89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66920" y="3086100"/>
            <a:ext cx="13125480" cy="3275794"/>
            <a:chOff x="0" y="1377864"/>
            <a:chExt cx="13495051" cy="2566631"/>
          </a:xfrm>
        </p:grpSpPr>
        <p:sp>
          <p:nvSpPr>
            <p:cNvPr id="3" name="TextBox 3"/>
            <p:cNvSpPr txBox="1"/>
            <p:nvPr/>
          </p:nvSpPr>
          <p:spPr>
            <a:xfrm>
              <a:off x="0" y="1377864"/>
              <a:ext cx="13260217" cy="25666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733"/>
                </a:lnSpc>
              </a:pPr>
              <a:r>
                <a:rPr lang="en-US" sz="16100" dirty="0">
                  <a:solidFill>
                    <a:srgbClr val="FF7C64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HOMEWORK  2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34834" y="2938966"/>
              <a:ext cx="11115405" cy="2805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400" b="1" spc="105" dirty="0">
                  <a:solidFill>
                    <a:srgbClr val="FFFFFF"/>
                  </a:solidFill>
                  <a:latin typeface="Open Sauce Medium"/>
                  <a:ea typeface="Open Sauce Medium"/>
                  <a:cs typeface="Open Sauce Medium"/>
                  <a:sym typeface="Open Sauce Medium"/>
                </a:rPr>
                <a:t>ADRIANA MAUGERI - 1000064219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34834" y="3444250"/>
              <a:ext cx="13260217" cy="303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84"/>
                </a:lnSpc>
              </a:pPr>
              <a:r>
                <a:rPr lang="en-US" sz="2400" dirty="0">
                  <a:solidFill>
                    <a:srgbClr val="FFFF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Progetto di Machine Learning - </a:t>
              </a:r>
              <a:r>
                <a:rPr lang="en-US" sz="2400" dirty="0" err="1">
                  <a:solidFill>
                    <a:srgbClr val="FFFF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Ingegneria</a:t>
              </a:r>
              <a:r>
                <a:rPr lang="en-US" sz="2400" dirty="0">
                  <a:solidFill>
                    <a:srgbClr val="FFFF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 Informatica, </a:t>
              </a:r>
              <a:r>
                <a:rPr lang="en-US" sz="2400" dirty="0" err="1">
                  <a:solidFill>
                    <a:srgbClr val="FFFF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canale</a:t>
              </a:r>
              <a:r>
                <a:rPr lang="en-US" sz="2400" dirty="0">
                  <a:solidFill>
                    <a:srgbClr val="FFFF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 MZ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-3631752" y="7479061"/>
            <a:ext cx="6558303" cy="6522531"/>
          </a:xfrm>
          <a:custGeom>
            <a:avLst/>
            <a:gdLst/>
            <a:ahLst/>
            <a:cxnLst/>
            <a:rect l="l" t="t" r="r" b="b"/>
            <a:pathLst>
              <a:path w="6558303" h="6522531">
                <a:moveTo>
                  <a:pt x="0" y="0"/>
                </a:moveTo>
                <a:lnTo>
                  <a:pt x="6558303" y="0"/>
                </a:lnTo>
                <a:lnTo>
                  <a:pt x="6558303" y="6522530"/>
                </a:lnTo>
                <a:lnTo>
                  <a:pt x="0" y="6522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14769793" y="-614405"/>
            <a:ext cx="6558303" cy="6522531"/>
          </a:xfrm>
          <a:custGeom>
            <a:avLst/>
            <a:gdLst/>
            <a:ahLst/>
            <a:cxnLst/>
            <a:rect l="l" t="t" r="r" b="b"/>
            <a:pathLst>
              <a:path w="6558303" h="6522531">
                <a:moveTo>
                  <a:pt x="0" y="0"/>
                </a:moveTo>
                <a:lnTo>
                  <a:pt x="6558303" y="0"/>
                </a:lnTo>
                <a:lnTo>
                  <a:pt x="6558303" y="6522531"/>
                </a:lnTo>
                <a:lnTo>
                  <a:pt x="0" y="6522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10452215" y="-4852545"/>
            <a:ext cx="6558303" cy="6522531"/>
          </a:xfrm>
          <a:custGeom>
            <a:avLst/>
            <a:gdLst/>
            <a:ahLst/>
            <a:cxnLst/>
            <a:rect l="l" t="t" r="r" b="b"/>
            <a:pathLst>
              <a:path w="6558303" h="6522531">
                <a:moveTo>
                  <a:pt x="0" y="0"/>
                </a:moveTo>
                <a:lnTo>
                  <a:pt x="6558304" y="0"/>
                </a:lnTo>
                <a:lnTo>
                  <a:pt x="6558304" y="6522531"/>
                </a:lnTo>
                <a:lnTo>
                  <a:pt x="0" y="6522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4129FF1C-F1B7-A7C5-EDF3-846D6385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571404">
            <a:off x="15887699" y="412638"/>
            <a:ext cx="4800600" cy="4773830"/>
          </a:xfrm>
          <a:prstGeom prst="rect">
            <a:avLst/>
          </a:prstGeom>
        </p:spPr>
      </p:pic>
      <p:grpSp>
        <p:nvGrpSpPr>
          <p:cNvPr id="5" name="Group 2">
            <a:extLst>
              <a:ext uri="{FF2B5EF4-FFF2-40B4-BE49-F238E27FC236}">
                <a16:creationId xmlns:a16="http://schemas.microsoft.com/office/drawing/2014/main" id="{2B63FDF3-3F44-0E25-1E2F-D659DB806AC9}"/>
              </a:ext>
            </a:extLst>
          </p:cNvPr>
          <p:cNvGrpSpPr/>
          <p:nvPr/>
        </p:nvGrpSpPr>
        <p:grpSpPr>
          <a:xfrm>
            <a:off x="762000" y="1028700"/>
            <a:ext cx="17066198" cy="9380972"/>
            <a:chOff x="-403249" y="-884344"/>
            <a:chExt cx="20275722" cy="9721883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2D791FF0-0154-7BFE-2692-98AB20B035B0}"/>
                </a:ext>
              </a:extLst>
            </p:cNvPr>
            <p:cNvSpPr txBox="1"/>
            <p:nvPr/>
          </p:nvSpPr>
          <p:spPr>
            <a:xfrm>
              <a:off x="-41127" y="-884344"/>
              <a:ext cx="19913600" cy="11726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8759"/>
                </a:lnSpc>
              </a:pPr>
              <a:r>
                <a:rPr lang="it-IT" sz="7200" dirty="0">
                  <a:solidFill>
                    <a:srgbClr val="FF7C64"/>
                  </a:solidFill>
                  <a:latin typeface="Archivo Narrow"/>
                </a:rPr>
                <a:t>DESCRIZIONE DEL DATASET: CIFAR-10</a:t>
              </a:r>
              <a:endParaRPr lang="en-US" sz="7200" dirty="0">
                <a:solidFill>
                  <a:srgbClr val="FF7C64"/>
                </a:solidFill>
                <a:latin typeface="Archivo Narrow"/>
                <a:sym typeface="Archivo Narrow"/>
              </a:endParaRPr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159CE597-9B5F-DE09-2E43-3375C2274703}"/>
                </a:ext>
              </a:extLst>
            </p:cNvPr>
            <p:cNvSpPr txBox="1"/>
            <p:nvPr/>
          </p:nvSpPr>
          <p:spPr>
            <a:xfrm>
              <a:off x="-403249" y="537101"/>
              <a:ext cx="18263320" cy="830043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59080" lvl="1">
                <a:lnSpc>
                  <a:spcPts val="4224"/>
                </a:lnSpc>
              </a:pPr>
              <a:r>
                <a:rPr lang="it-IT" sz="2300" b="1" dirty="0">
                  <a:solidFill>
                    <a:srgbClr val="49958B"/>
                  </a:solidFill>
                  <a:latin typeface="Open Sauce Light"/>
                </a:rPr>
                <a:t>Il dataset CIFAR-10 è composto da 60.000 immagini a colori, ognuna delle quali ha una risoluzione di </a:t>
              </a:r>
            </a:p>
            <a:p>
              <a:pPr marL="259080" lvl="1">
                <a:lnSpc>
                  <a:spcPts val="4224"/>
                </a:lnSpc>
              </a:pPr>
              <a:r>
                <a:rPr lang="it-IT" sz="2300" b="1" dirty="0">
                  <a:solidFill>
                    <a:srgbClr val="49958B"/>
                  </a:solidFill>
                  <a:latin typeface="Open Sauce Light"/>
                </a:rPr>
                <a:t>32x32 pixel. Le immagini sono suddivise in 10 classi, che rappresentano una varietà di oggetti e animali come aerei, automobili, uccelli, gatti, cani, cavalli, navi, camion e anfibi. </a:t>
              </a:r>
            </a:p>
            <a:p>
              <a:pPr marL="259080" lvl="1">
                <a:lnSpc>
                  <a:spcPts val="4224"/>
                </a:lnSpc>
              </a:pPr>
              <a:endParaRPr lang="it-IT" sz="2200" dirty="0">
                <a:solidFill>
                  <a:schemeClr val="bg1"/>
                </a:solidFill>
                <a:latin typeface="Open Sauce Light"/>
              </a:endParaRPr>
            </a:p>
            <a:p>
              <a:pPr marL="716280" lvl="1" indent="-457200">
                <a:lnSpc>
                  <a:spcPts val="4224"/>
                </a:lnSpc>
                <a:buFont typeface="Courier New" panose="02070309020205020404" pitchFamily="49" charset="0"/>
                <a:buChar char="o"/>
              </a:pPr>
              <a:r>
                <a:rPr lang="it-IT" sz="2200" dirty="0">
                  <a:solidFill>
                    <a:schemeClr val="bg1"/>
                  </a:solidFill>
                  <a:latin typeface="Open Sauce Light"/>
                </a:rPr>
                <a:t>Le classi nel dataset sono bilanciate e ognuna contiene 6.000 immagini</a:t>
              </a:r>
            </a:p>
            <a:p>
              <a:pPr marL="716280" lvl="1" indent="-457200">
                <a:lnSpc>
                  <a:spcPts val="4224"/>
                </a:lnSpc>
                <a:buFont typeface="Courier New" panose="02070309020205020404" pitchFamily="49" charset="0"/>
                <a:buChar char="o"/>
              </a:pPr>
              <a:r>
                <a:rPr lang="it-IT" sz="2200" dirty="0">
                  <a:solidFill>
                    <a:schemeClr val="bg1"/>
                  </a:solidFill>
                  <a:latin typeface="Open Sauce Light"/>
                </a:rPr>
                <a:t>Il dataset è diviso in due sottogruppi principali: 50.000 immagini per il training e 10.000 per il test.</a:t>
              </a:r>
            </a:p>
            <a:p>
              <a:pPr marL="716280" lvl="1" indent="-457200">
                <a:lnSpc>
                  <a:spcPts val="4224"/>
                </a:lnSpc>
                <a:buFont typeface="Courier New" panose="02070309020205020404" pitchFamily="49" charset="0"/>
                <a:buChar char="o"/>
              </a:pPr>
              <a:r>
                <a:rPr lang="it-IT" sz="2200" dirty="0">
                  <a:solidFill>
                    <a:schemeClr val="bg1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Ogni immagine di CIFAR-10 è rappresentata come un array tridimensionale con dimensioni (32, 32, 3), in cui i primi due valori indicano la risoluzione dell'immagine (32x32 pixel), e il valore 3 si riferisce ai tre canali di colore: rosso (Red), verde (Green) e blu (Blue), che costituiscono il formato RGB delle immagini. </a:t>
              </a:r>
            </a:p>
            <a:p>
              <a:pPr marL="716280" lvl="1" indent="-457200">
                <a:lnSpc>
                  <a:spcPts val="4224"/>
                </a:lnSpc>
                <a:buFont typeface="Courier New" panose="02070309020205020404" pitchFamily="49" charset="0"/>
                <a:buChar char="o"/>
              </a:pPr>
              <a:r>
                <a:rPr lang="it-IT" sz="2200" dirty="0">
                  <a:solidFill>
                    <a:schemeClr val="bg1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Gli oggetti nelle immagini non sono centrati, ma posizionati in modi diversi, con angolazioni e scale variabili, il che rende il compito di classificazione più realistico e utile per testare modelli robusti.</a:t>
              </a:r>
            </a:p>
            <a:p>
              <a:pPr marL="716280" lvl="1" indent="-457200">
                <a:lnSpc>
                  <a:spcPts val="4224"/>
                </a:lnSpc>
                <a:buFont typeface="Courier New" panose="02070309020205020404" pitchFamily="49" charset="0"/>
                <a:buChar char="o"/>
              </a:pPr>
              <a:r>
                <a:rPr lang="it-IT" sz="2200" dirty="0">
                  <a:solidFill>
                    <a:schemeClr val="bg1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La variabilità dello sfondo rende il compito di classificazione più realistico, ma anche più difficile rispetto ad altri dataset più "puliti", come MNIST, che contiene solo immagini di numeri scritti a mano in bianco e nero.</a:t>
              </a:r>
            </a:p>
            <a:p>
              <a:pPr marL="716280" lvl="1" indent="-457200">
                <a:lnSpc>
                  <a:spcPts val="4224"/>
                </a:lnSpc>
                <a:buFont typeface="Courier New" panose="02070309020205020404" pitchFamily="49" charset="0"/>
                <a:buChar char="o"/>
              </a:pPr>
              <a:endParaRPr lang="it-IT" sz="2200" dirty="0">
                <a:solidFill>
                  <a:schemeClr val="bg1"/>
                </a:solidFill>
                <a:latin typeface="Open Sauce Light"/>
                <a:ea typeface="Open Sauce Light"/>
                <a:cs typeface="Open Sauce Light"/>
                <a:sym typeface="Open Sauce Light"/>
              </a:endParaRPr>
            </a:p>
            <a:p>
              <a:pPr marL="259080" lvl="1">
                <a:lnSpc>
                  <a:spcPts val="4224"/>
                </a:lnSpc>
              </a:pPr>
              <a:endPara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endParaRPr>
            </a:p>
          </p:txBody>
        </p:sp>
      </p:grpSp>
      <p:pic>
        <p:nvPicPr>
          <p:cNvPr id="13" name="Immagine 12">
            <a:extLst>
              <a:ext uri="{FF2B5EF4-FFF2-40B4-BE49-F238E27FC236}">
                <a16:creationId xmlns:a16="http://schemas.microsoft.com/office/drawing/2014/main" id="{0AD2E2AF-C418-CEEE-0486-A46635473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915532">
            <a:off x="14489955" y="-3695947"/>
            <a:ext cx="5462489" cy="54929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98208" y="1021556"/>
            <a:ext cx="11404772" cy="2146940"/>
            <a:chOff x="0" y="-9525"/>
            <a:chExt cx="15206363" cy="2862587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15206363" cy="19017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280"/>
                </a:lnSpc>
              </a:pPr>
              <a:r>
                <a:rPr lang="en-US" sz="8000" dirty="0" err="1">
                  <a:solidFill>
                    <a:srgbClr val="102B30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Metodologia</a:t>
              </a:r>
              <a:r>
                <a:rPr lang="en-US" sz="8000" b="1" dirty="0">
                  <a:solidFill>
                    <a:srgbClr val="102B30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 </a:t>
              </a:r>
              <a:r>
                <a:rPr lang="en-US" sz="8000" dirty="0" err="1">
                  <a:solidFill>
                    <a:srgbClr val="102B30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usata</a:t>
              </a:r>
              <a:endParaRPr lang="en-US" sz="8000" dirty="0">
                <a:solidFill>
                  <a:srgbClr val="102B30"/>
                </a:solidFill>
                <a:latin typeface="Archivo Narrow"/>
                <a:ea typeface="Archivo Narrow"/>
                <a:cs typeface="Archivo Narrow"/>
                <a:sym typeface="Archivo Narrow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41783"/>
              <a:ext cx="15206363" cy="611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74"/>
                </a:lnSpc>
              </a:pPr>
              <a:r>
                <a:rPr lang="en-US" sz="2499" b="1" dirty="0">
                  <a:solidFill>
                    <a:srgbClr val="FF7C64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FASE 1 : CARICAMENTO E PREPARAZIONE DEL DATASET </a:t>
              </a: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C0990A6-7A1C-2C70-1FE1-BE46BD52A1C3}"/>
              </a:ext>
            </a:extLst>
          </p:cNvPr>
          <p:cNvSpPr txBox="1"/>
          <p:nvPr/>
        </p:nvSpPr>
        <p:spPr>
          <a:xfrm>
            <a:off x="685800" y="3482231"/>
            <a:ext cx="16687800" cy="5414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6280" lvl="1" indent="-457200">
              <a:lnSpc>
                <a:spcPts val="4224"/>
              </a:lnSpc>
              <a:buFont typeface="Courier New" panose="02070309020205020404" pitchFamily="49" charset="0"/>
              <a:buChar char="o"/>
            </a:pPr>
            <a:r>
              <a:rPr lang="it-IT" sz="2400" b="1" dirty="0">
                <a:solidFill>
                  <a:srgbClr val="49958B"/>
                </a:solidFill>
                <a:latin typeface="Open Sauce Bold" panose="020B0604020202020204" charset="0"/>
                <a:ea typeface="Open Sauce Light"/>
                <a:cs typeface="Open Sauce Light"/>
                <a:sym typeface="Open Sauce Light"/>
              </a:rPr>
              <a:t>CARICAMENTO</a:t>
            </a:r>
            <a:r>
              <a:rPr lang="it-IT" sz="2400" b="1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: </a:t>
            </a:r>
            <a:r>
              <a:rPr lang="it-IT" sz="24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la funzione </a:t>
            </a:r>
            <a:r>
              <a:rPr lang="it-IT" sz="2400" b="1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cifar10.load_data() </a:t>
            </a:r>
            <a:r>
              <a:rPr lang="it-IT" sz="24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presente nella libreria </a:t>
            </a:r>
            <a:r>
              <a:rPr lang="it-IT" sz="24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tensorflow.keras.datasets</a:t>
            </a:r>
            <a:r>
              <a:rPr lang="it-IT" sz="24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permette di caricare automaticamente il dataset già suddiviso in training set e test set. Le immagini sono fornite come array </a:t>
            </a:r>
            <a:r>
              <a:rPr lang="it-IT" sz="24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NumPy</a:t>
            </a:r>
            <a:r>
              <a:rPr lang="it-IT" sz="24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di forma (</a:t>
            </a:r>
            <a:r>
              <a:rPr lang="it-IT" sz="24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num_immagini</a:t>
            </a:r>
            <a:r>
              <a:rPr lang="it-IT" sz="24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, 32, 32, 3) dove </a:t>
            </a:r>
            <a:r>
              <a:rPr lang="it-IT" sz="24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num_immagini</a:t>
            </a:r>
            <a:r>
              <a:rPr lang="it-IT" sz="24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è il numero di esempi, 32x32 è la dimensione dell’immagine e 3 sono i canali di colore RGB.</a:t>
            </a:r>
          </a:p>
          <a:p>
            <a:pPr marL="259080" lvl="1">
              <a:lnSpc>
                <a:spcPts val="4224"/>
              </a:lnSpc>
            </a:pPr>
            <a:endParaRPr lang="it-IT" sz="2400" dirty="0">
              <a:solidFill>
                <a:srgbClr val="102B30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  <a:p>
            <a:pPr marL="716280" lvl="1" indent="-457200">
              <a:lnSpc>
                <a:spcPts val="4224"/>
              </a:lnSpc>
              <a:buFont typeface="Courier New" panose="02070309020205020404" pitchFamily="49" charset="0"/>
              <a:buChar char="o"/>
            </a:pPr>
            <a:r>
              <a:rPr lang="it-IT" sz="2400" b="1" dirty="0">
                <a:solidFill>
                  <a:srgbClr val="49958B"/>
                </a:solidFill>
                <a:latin typeface="Open Sauce Bold" panose="020B0604020202020204" charset="0"/>
                <a:sym typeface="Open Sauce Light"/>
              </a:rPr>
              <a:t>APPIATTIMENTO DELLE ETICHETTE: </a:t>
            </a:r>
            <a:r>
              <a:rPr lang="it-IT" sz="24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Le etichette originali </a:t>
            </a:r>
            <a:r>
              <a:rPr lang="it-IT" sz="24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y_train</a:t>
            </a:r>
            <a:r>
              <a:rPr lang="it-IT" sz="24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 </a:t>
            </a:r>
            <a:r>
              <a:rPr lang="it-IT" sz="24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y_test</a:t>
            </a:r>
            <a:r>
              <a:rPr lang="it-IT" sz="24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hanno forma (n, 1), ovvero un array bidimensionale dove ogni riga contiene un numero da 0 a 9 (la classe dell’immagine). Con .</a:t>
            </a:r>
            <a:r>
              <a:rPr lang="it-IT" sz="24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flatten</a:t>
            </a:r>
            <a:r>
              <a:rPr lang="it-IT" sz="24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() trasformiamo queste etichette in un array monodimensionale di forma (n,), essenziale per l’utilizzo nei modelli di classificazione tradizionali (come SVM, </a:t>
            </a:r>
            <a:r>
              <a:rPr lang="it-IT" sz="24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Logistic</a:t>
            </a:r>
            <a:r>
              <a:rPr lang="it-IT" sz="24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it-IT" sz="24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Regression</a:t>
            </a:r>
            <a:r>
              <a:rPr lang="it-IT" sz="24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o KNN), che si aspettano target in questo formato.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B95118F7-6DD3-DA63-7955-199023E23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3200" y="-2704985"/>
            <a:ext cx="7467600" cy="7453081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A26316E2-4326-5B7F-F9AF-F338E6A2F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305623">
            <a:off x="10459619" y="-2903034"/>
            <a:ext cx="6303099" cy="62908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4D21C-D9FD-9FEF-9F80-1AC83840D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18559C02-DF3E-4CE1-394D-F2CE9DFE281D}"/>
              </a:ext>
            </a:extLst>
          </p:cNvPr>
          <p:cNvSpPr txBox="1"/>
          <p:nvPr/>
        </p:nvSpPr>
        <p:spPr>
          <a:xfrm>
            <a:off x="1143000" y="2227947"/>
            <a:ext cx="11404772" cy="458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499" b="1" dirty="0">
                <a:solidFill>
                  <a:srgbClr val="FF7C6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FASE 1 : CARICAMENTO E PREPARAZIONE DEL DATASET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C2FCABD-8CD7-7544-70F3-58845934B061}"/>
              </a:ext>
            </a:extLst>
          </p:cNvPr>
          <p:cNvSpPr txBox="1"/>
          <p:nvPr/>
        </p:nvSpPr>
        <p:spPr>
          <a:xfrm>
            <a:off x="990600" y="3009900"/>
            <a:ext cx="16002000" cy="7024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6280" lvl="1" indent="-457200">
              <a:lnSpc>
                <a:spcPts val="4224"/>
              </a:lnSpc>
              <a:buFont typeface="Courier New" panose="02070309020205020404" pitchFamily="49" charset="0"/>
              <a:buChar char="o"/>
            </a:pPr>
            <a:r>
              <a:rPr lang="it-IT" sz="2200" b="1" dirty="0">
                <a:solidFill>
                  <a:srgbClr val="49958B"/>
                </a:solidFill>
                <a:latin typeface="Open Sauce Bold" panose="020B0604020202020204" charset="0"/>
                <a:sym typeface="Open Sauce Light"/>
              </a:rPr>
              <a:t>SOTTOCAMPIONAMENTO: 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per ridurre i tempi di calcolo, lavoro solo su una frazione del dataset originale (20%). La funzione </a:t>
            </a:r>
            <a:r>
              <a:rPr lang="it-IT" sz="22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train_test_split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() mi ha permesso di fare un campionamento, mantenendo la distribuzione delle classi (</a:t>
            </a:r>
            <a:r>
              <a:rPr lang="it-IT" sz="22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stratify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=</a:t>
            </a:r>
            <a:r>
              <a:rPr lang="it-IT" sz="22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y_train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) e ottenendo sempre la stessa suddivisione dei dati (</a:t>
            </a:r>
            <a:r>
              <a:rPr lang="it-IT" sz="22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random_state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=42).</a:t>
            </a:r>
          </a:p>
          <a:p>
            <a:pPr marL="716280" lvl="1" indent="-457200">
              <a:lnSpc>
                <a:spcPts val="4224"/>
              </a:lnSpc>
              <a:buFont typeface="Courier New" panose="02070309020205020404" pitchFamily="49" charset="0"/>
              <a:buChar char="o"/>
            </a:pPr>
            <a:endParaRPr lang="it-IT" sz="2200" dirty="0">
              <a:solidFill>
                <a:srgbClr val="102B30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  <a:p>
            <a:pPr marL="716280" lvl="1" indent="-457200">
              <a:lnSpc>
                <a:spcPts val="4224"/>
              </a:lnSpc>
              <a:buFont typeface="Courier New" panose="02070309020205020404" pitchFamily="49" charset="0"/>
              <a:buChar char="o"/>
            </a:pPr>
            <a:r>
              <a:rPr lang="it-IT" sz="2200" b="1" dirty="0">
                <a:solidFill>
                  <a:srgbClr val="49958B"/>
                </a:solidFill>
                <a:latin typeface="Open Sauce Bold" panose="020B0604020202020204" charset="0"/>
                <a:sym typeface="Open Sauce Light"/>
              </a:rPr>
              <a:t>FLATTEN DELLE IMMAGINI: 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Ogni immagine è rappresentata da una matrice 3D. Tuttavia, i modelli di machine learning classici (Regressione Logistica, SVM , K-NN, </a:t>
            </a:r>
            <a:r>
              <a:rPr lang="it-IT" sz="22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Decision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Tree, ecc.) si aspettano che ogni esempio sia un vettore unidimensionale.  Attraverso la funzione .</a:t>
            </a:r>
            <a:r>
              <a:rPr lang="it-IT" sz="22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reshape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(), ogni immagine, che prima aveva dimensioni (32, 32, 3),  viene trasformata in un vettore 1D di 3072 valori (32 × 32 × 3 = 3072).</a:t>
            </a:r>
          </a:p>
          <a:p>
            <a:pPr marL="716280" lvl="1" indent="-457200">
              <a:lnSpc>
                <a:spcPts val="4224"/>
              </a:lnSpc>
              <a:buFont typeface="Courier New" panose="02070309020205020404" pitchFamily="49" charset="0"/>
              <a:buChar char="o"/>
            </a:pPr>
            <a:endParaRPr lang="it-IT" sz="2200" dirty="0">
              <a:solidFill>
                <a:srgbClr val="102B30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  <a:p>
            <a:pPr marL="716280" lvl="1" indent="-457200">
              <a:lnSpc>
                <a:spcPts val="4224"/>
              </a:lnSpc>
              <a:buFont typeface="Courier New" panose="02070309020205020404" pitchFamily="49" charset="0"/>
              <a:buChar char="o"/>
            </a:pPr>
            <a:r>
              <a:rPr lang="it-IT" sz="2200" b="1" dirty="0">
                <a:solidFill>
                  <a:srgbClr val="49958B"/>
                </a:solidFill>
                <a:latin typeface="Open Sauce Bold" panose="020B0604020202020204" charset="0"/>
                <a:sym typeface="Open Sauce Light"/>
              </a:rPr>
              <a:t>STANDARDIZZAZIONE DEI DATI E PCA:  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Poiché</a:t>
            </a:r>
            <a:r>
              <a:rPr lang="it-IT" sz="2200" b="1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le scale dei pixel (0-255) possono influenzare negativamente modelli sensibili alle distanze (come KNN o SVM), standardizzato i dati usando </a:t>
            </a:r>
            <a:r>
              <a:rPr lang="it-IT" sz="22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fit_transform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() che calcola la media e la deviazione standard sul training set e poi trasforma i dati e .</a:t>
            </a:r>
            <a:r>
              <a:rPr lang="it-IT" sz="22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transform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() che applica la stessa trasformazione ai dati di test. Applico la PCA, per mantenere la varianza al 90%. 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4F74692-DE75-BE24-483F-EF8D0DBD730B}"/>
              </a:ext>
            </a:extLst>
          </p:cNvPr>
          <p:cNvSpPr txBox="1"/>
          <p:nvPr/>
        </p:nvSpPr>
        <p:spPr>
          <a:xfrm>
            <a:off x="1143000" y="615791"/>
            <a:ext cx="11404772" cy="1426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80"/>
              </a:lnSpc>
            </a:pPr>
            <a:r>
              <a:rPr lang="en-US" sz="8000" dirty="0" err="1">
                <a:solidFill>
                  <a:srgbClr val="102B30"/>
                </a:solidFill>
                <a:latin typeface="Archivo Narrow"/>
                <a:sym typeface="Archivo Narrow"/>
              </a:rPr>
              <a:t>Metodologia</a:t>
            </a:r>
            <a:r>
              <a:rPr lang="en-US" sz="9400" dirty="0">
                <a:solidFill>
                  <a:srgbClr val="102B3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r>
              <a:rPr lang="en-US" sz="8000" dirty="0" err="1">
                <a:solidFill>
                  <a:srgbClr val="102B30"/>
                </a:solidFill>
                <a:latin typeface="Archivo Narrow"/>
                <a:sym typeface="Archivo Narrow"/>
              </a:rPr>
              <a:t>usata</a:t>
            </a:r>
            <a:endParaRPr lang="en-US" sz="8000" dirty="0">
              <a:solidFill>
                <a:srgbClr val="102B30"/>
              </a:solidFill>
              <a:latin typeface="Archivo Narrow"/>
              <a:sym typeface="Archivo Narrow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71422B5-A584-83CC-FF8A-CF4133F0D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2176" y="-4620057"/>
            <a:ext cx="9400847" cy="93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8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E49A7-CDCE-65CA-6359-3115C512A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38F7DC3-056C-CA52-EBFF-7F94772CC394}"/>
              </a:ext>
            </a:extLst>
          </p:cNvPr>
          <p:cNvGrpSpPr/>
          <p:nvPr/>
        </p:nvGrpSpPr>
        <p:grpSpPr>
          <a:xfrm>
            <a:off x="1245314" y="647700"/>
            <a:ext cx="11404772" cy="2146940"/>
            <a:chOff x="0" y="-9525"/>
            <a:chExt cx="15206363" cy="2862587"/>
          </a:xfrm>
        </p:grpSpPr>
        <p:sp>
          <p:nvSpPr>
            <p:cNvPr id="3" name="TextBox 3">
              <a:extLst>
                <a:ext uri="{FF2B5EF4-FFF2-40B4-BE49-F238E27FC236}">
                  <a16:creationId xmlns:a16="http://schemas.microsoft.com/office/drawing/2014/main" id="{1B050B29-54A3-11FB-B704-4EE3303DF255}"/>
                </a:ext>
              </a:extLst>
            </p:cNvPr>
            <p:cNvSpPr txBox="1"/>
            <p:nvPr/>
          </p:nvSpPr>
          <p:spPr>
            <a:xfrm>
              <a:off x="0" y="-9525"/>
              <a:ext cx="15206363" cy="19017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280"/>
                </a:lnSpc>
              </a:pPr>
              <a:r>
                <a:rPr lang="en-US" sz="9400" dirty="0" err="1">
                  <a:solidFill>
                    <a:srgbClr val="102B30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Metodologia</a:t>
              </a:r>
              <a:r>
                <a:rPr lang="en-US" sz="9400" dirty="0">
                  <a:solidFill>
                    <a:srgbClr val="102B30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 </a:t>
              </a:r>
              <a:r>
                <a:rPr lang="en-US" sz="9400" dirty="0" err="1">
                  <a:solidFill>
                    <a:srgbClr val="102B30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usata</a:t>
              </a:r>
              <a:endParaRPr lang="en-US" sz="9400" dirty="0">
                <a:solidFill>
                  <a:srgbClr val="102B30"/>
                </a:solidFill>
                <a:latin typeface="Archivo Narrow"/>
                <a:ea typeface="Archivo Narrow"/>
                <a:cs typeface="Archivo Narrow"/>
                <a:sym typeface="Archivo Narrow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4C9613F-09C3-B716-C5E4-EED3DA221222}"/>
                </a:ext>
              </a:extLst>
            </p:cNvPr>
            <p:cNvSpPr txBox="1"/>
            <p:nvPr/>
          </p:nvSpPr>
          <p:spPr>
            <a:xfrm>
              <a:off x="0" y="2241783"/>
              <a:ext cx="15206363" cy="611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74"/>
                </a:lnSpc>
              </a:pPr>
              <a:r>
                <a:rPr lang="en-US" sz="2499" b="1" dirty="0">
                  <a:solidFill>
                    <a:srgbClr val="FF7C64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FASE 2: DEFINIZIONE DEI MODELLI DA CONFRONTARE</a:t>
              </a: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DE3A8B2-7503-3DCB-4FAD-941BF5BAC1D2}"/>
              </a:ext>
            </a:extLst>
          </p:cNvPr>
          <p:cNvSpPr txBox="1"/>
          <p:nvPr/>
        </p:nvSpPr>
        <p:spPr>
          <a:xfrm>
            <a:off x="1066800" y="3045745"/>
            <a:ext cx="15544800" cy="6479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6280" lvl="1" indent="-457200">
              <a:lnSpc>
                <a:spcPts val="4224"/>
              </a:lnSpc>
              <a:buFont typeface="Courier New" panose="02070309020205020404" pitchFamily="49" charset="0"/>
              <a:buChar char="o"/>
            </a:pPr>
            <a:r>
              <a:rPr lang="it-IT" sz="2200" b="1" dirty="0">
                <a:solidFill>
                  <a:srgbClr val="49958B"/>
                </a:solidFill>
                <a:latin typeface="Open Sauce Bold" panose="020B0604020202020204" charset="0"/>
                <a:sym typeface="Open Sauce Light"/>
              </a:rPr>
              <a:t>DEFINIZIONE DEI MODELLI: 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definisco i modelli che verranno testati e confrontati: regressione logistica, Support </a:t>
            </a:r>
            <a:r>
              <a:rPr lang="it-IT" sz="22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Vector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Machine (SVC), k-</a:t>
            </a:r>
            <a:r>
              <a:rPr lang="it-IT" sz="22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Nearest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it-IT" sz="22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Neighbors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 </a:t>
            </a:r>
            <a:r>
              <a:rPr lang="it-IT" sz="22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Decision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Tree.</a:t>
            </a:r>
          </a:p>
          <a:p>
            <a:pPr marL="716280" lvl="1" indent="-457200">
              <a:lnSpc>
                <a:spcPts val="4224"/>
              </a:lnSpc>
              <a:buFont typeface="Courier New" panose="02070309020205020404" pitchFamily="49" charset="0"/>
              <a:buChar char="o"/>
            </a:pPr>
            <a:endParaRPr lang="it-IT" sz="2200" dirty="0">
              <a:solidFill>
                <a:srgbClr val="102B30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  <a:p>
            <a:pPr marL="716280" lvl="1" indent="-457200">
              <a:lnSpc>
                <a:spcPts val="4224"/>
              </a:lnSpc>
              <a:buFont typeface="Courier New" panose="02070309020205020404" pitchFamily="49" charset="0"/>
              <a:buChar char="o"/>
            </a:pPr>
            <a:r>
              <a:rPr lang="it-IT" sz="2200" b="1" dirty="0">
                <a:solidFill>
                  <a:srgbClr val="49958B"/>
                </a:solidFill>
                <a:latin typeface="Open Sauce Bold" panose="020B0604020202020204" charset="0"/>
                <a:sym typeface="Open Sauce Light"/>
              </a:rPr>
              <a:t>DEFINIZIONE DEGLI IPERPARAMETRI: 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Ogni modello ha una griglia di </a:t>
            </a:r>
            <a:r>
              <a:rPr lang="it-IT" sz="22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iperparametri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che rappresentano le configurazioni che vogliamo testare. </a:t>
            </a:r>
          </a:p>
          <a:p>
            <a:pPr marL="716280" lvl="1" indent="-457200">
              <a:lnSpc>
                <a:spcPts val="4224"/>
              </a:lnSpc>
              <a:buFont typeface="Courier New" panose="02070309020205020404" pitchFamily="49" charset="0"/>
              <a:buChar char="o"/>
            </a:pPr>
            <a:endParaRPr lang="it-IT" sz="2200" dirty="0">
              <a:solidFill>
                <a:srgbClr val="102B30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  <a:p>
            <a:pPr marL="259080" lvl="1">
              <a:lnSpc>
                <a:spcPts val="4224"/>
              </a:lnSpc>
            </a:pPr>
            <a:r>
              <a:rPr lang="it-IT" sz="2200" dirty="0">
                <a:solidFill>
                  <a:srgbClr val="102B30"/>
                </a:solidFill>
                <a:latin typeface="Open Sauce Light"/>
                <a:sym typeface="Open Sauce Light"/>
              </a:rPr>
              <a:t>Per</a:t>
            </a:r>
            <a:r>
              <a:rPr lang="it-IT" sz="2200" b="1" dirty="0">
                <a:solidFill>
                  <a:srgbClr val="FF7C64"/>
                </a:solidFill>
                <a:latin typeface="Open Sauce Bold"/>
                <a:sym typeface="Open Sauce Light"/>
              </a:rPr>
              <a:t> </a:t>
            </a:r>
            <a:r>
              <a:rPr lang="it-IT" sz="2200" b="1" dirty="0" err="1">
                <a:solidFill>
                  <a:srgbClr val="102B30"/>
                </a:solidFill>
                <a:latin typeface="Open Sauce Bold"/>
                <a:sym typeface="Open Sauce Light"/>
              </a:rPr>
              <a:t>LogisticRegression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:</a:t>
            </a:r>
          </a:p>
          <a:p>
            <a:pPr marL="716280" lvl="1" indent="-457200">
              <a:lnSpc>
                <a:spcPts val="4224"/>
              </a:lnSpc>
              <a:buFontTx/>
              <a:buChar char="-"/>
            </a:pPr>
            <a:r>
              <a:rPr lang="it-IT" sz="2200" b="1" dirty="0" err="1">
                <a:solidFill>
                  <a:srgbClr val="FF7C6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max_iter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: Specifica il numero massimo di iterazioni per l'algoritmo di ottimizzazione. </a:t>
            </a:r>
          </a:p>
          <a:p>
            <a:pPr marL="716280" lvl="1" indent="-457200">
              <a:lnSpc>
                <a:spcPts val="4224"/>
              </a:lnSpc>
              <a:buFontTx/>
              <a:buChar char="-"/>
            </a:pPr>
            <a:r>
              <a:rPr lang="it-IT" sz="2200" b="1" dirty="0">
                <a:solidFill>
                  <a:srgbClr val="49958B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: È l'inverso della regolarizzazione. Controlla il trade-off tra un margine ampio e la minimizzazione degli errori di classificazione. Un valore elevato di C penalizza fortemente gli errori, portando a un margine più stretto e potenzialmente a </a:t>
            </a:r>
            <a:r>
              <a:rPr lang="it-IT" sz="22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overfitting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. Un valore basso permette un margine più ampio, ma con più errori.</a:t>
            </a:r>
          </a:p>
          <a:p>
            <a:pPr marL="716280" lvl="1" indent="-457200">
              <a:lnSpc>
                <a:spcPts val="4224"/>
              </a:lnSpc>
              <a:buFontTx/>
              <a:buChar char="-"/>
            </a:pPr>
            <a:r>
              <a:rPr lang="it-IT" sz="2200" b="1" dirty="0">
                <a:solidFill>
                  <a:srgbClr val="49958B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solver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: Determina l'algoritmo utilizzato per l'ottimizzazione.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741B479-67FF-BEF4-D73C-F5AA80503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9567" y="-2552700"/>
            <a:ext cx="7024066" cy="70104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06A51EB-1EBE-5D77-5D35-11FA8273B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298193">
            <a:off x="9560814" y="-2828045"/>
            <a:ext cx="6237470" cy="622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2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66DFF-5E49-C43F-543B-9EDB17D17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C61A90C-79BC-0E38-11D1-4A3A6A21A468}"/>
              </a:ext>
            </a:extLst>
          </p:cNvPr>
          <p:cNvGrpSpPr/>
          <p:nvPr/>
        </p:nvGrpSpPr>
        <p:grpSpPr>
          <a:xfrm>
            <a:off x="1143000" y="666667"/>
            <a:ext cx="11404772" cy="1884773"/>
            <a:chOff x="101600" y="-187436"/>
            <a:chExt cx="15206363" cy="2513031"/>
          </a:xfrm>
        </p:grpSpPr>
        <p:sp>
          <p:nvSpPr>
            <p:cNvPr id="3" name="TextBox 3">
              <a:extLst>
                <a:ext uri="{FF2B5EF4-FFF2-40B4-BE49-F238E27FC236}">
                  <a16:creationId xmlns:a16="http://schemas.microsoft.com/office/drawing/2014/main" id="{DEF011A9-5057-5B09-06C1-0736560D80B9}"/>
                </a:ext>
              </a:extLst>
            </p:cNvPr>
            <p:cNvSpPr txBox="1"/>
            <p:nvPr/>
          </p:nvSpPr>
          <p:spPr>
            <a:xfrm>
              <a:off x="101600" y="-187436"/>
              <a:ext cx="15206363" cy="19017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280"/>
                </a:lnSpc>
              </a:pPr>
              <a:r>
                <a:rPr lang="en-US" sz="9400" dirty="0" err="1">
                  <a:solidFill>
                    <a:srgbClr val="102B30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Metodologia</a:t>
              </a:r>
              <a:r>
                <a:rPr lang="en-US" sz="9400" dirty="0">
                  <a:solidFill>
                    <a:srgbClr val="102B30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 </a:t>
              </a:r>
              <a:r>
                <a:rPr lang="en-US" sz="9400" dirty="0" err="1">
                  <a:solidFill>
                    <a:srgbClr val="102B30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usata</a:t>
              </a:r>
              <a:endParaRPr lang="en-US" sz="9400" dirty="0">
                <a:solidFill>
                  <a:srgbClr val="102B30"/>
                </a:solidFill>
                <a:latin typeface="Archivo Narrow"/>
                <a:ea typeface="Archivo Narrow"/>
                <a:cs typeface="Archivo Narrow"/>
                <a:sym typeface="Archivo Narrow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8E922CA-C0AC-9099-8E36-62B5B8394810}"/>
                </a:ext>
              </a:extLst>
            </p:cNvPr>
            <p:cNvSpPr txBox="1"/>
            <p:nvPr/>
          </p:nvSpPr>
          <p:spPr>
            <a:xfrm>
              <a:off x="101600" y="1714316"/>
              <a:ext cx="15206363" cy="611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74"/>
                </a:lnSpc>
              </a:pPr>
              <a:r>
                <a:rPr lang="en-US" sz="2499" b="1" dirty="0">
                  <a:solidFill>
                    <a:srgbClr val="FF7C64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FASE 2: DEFINIZIONE DEI MODELLI DA CONFRONTARE</a:t>
              </a: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6FBD6BE-F8A0-DD55-4CF1-C046161CC584}"/>
              </a:ext>
            </a:extLst>
          </p:cNvPr>
          <p:cNvSpPr txBox="1"/>
          <p:nvPr/>
        </p:nvSpPr>
        <p:spPr>
          <a:xfrm>
            <a:off x="1145458" y="2322210"/>
            <a:ext cx="15544800" cy="917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6280" lvl="1" indent="-457200">
              <a:lnSpc>
                <a:spcPts val="4224"/>
              </a:lnSpc>
              <a:buFont typeface="Courier New" panose="02070309020205020404" pitchFamily="49" charset="0"/>
              <a:buChar char="o"/>
            </a:pPr>
            <a:endParaRPr lang="it-IT" sz="2200" dirty="0">
              <a:solidFill>
                <a:srgbClr val="102B30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  <a:p>
            <a:pPr marL="259080" lvl="1">
              <a:lnSpc>
                <a:spcPts val="4224"/>
              </a:lnSpc>
            </a:pPr>
            <a:r>
              <a:rPr lang="it-IT" sz="2200" dirty="0">
                <a:solidFill>
                  <a:srgbClr val="102B30"/>
                </a:solidFill>
                <a:latin typeface="Open Sauce Light"/>
                <a:sym typeface="Open Sauce Light"/>
              </a:rPr>
              <a:t>Per</a:t>
            </a:r>
            <a:r>
              <a:rPr lang="it-IT" sz="2200" b="1" dirty="0">
                <a:solidFill>
                  <a:srgbClr val="FF7C64"/>
                </a:solidFill>
                <a:latin typeface="Open Sauce Bold"/>
                <a:sym typeface="Open Sauce Light"/>
              </a:rPr>
              <a:t> </a:t>
            </a:r>
            <a:r>
              <a:rPr lang="it-IT" sz="2200" b="1" dirty="0">
                <a:solidFill>
                  <a:srgbClr val="102B30"/>
                </a:solidFill>
                <a:latin typeface="Open Sauce Bold"/>
                <a:sym typeface="Open Sauce Light"/>
              </a:rPr>
              <a:t>Support </a:t>
            </a:r>
            <a:r>
              <a:rPr lang="it-IT" sz="2200" b="1" dirty="0" err="1">
                <a:solidFill>
                  <a:srgbClr val="102B30"/>
                </a:solidFill>
                <a:latin typeface="Open Sauce Bold"/>
                <a:sym typeface="Open Sauce Light"/>
              </a:rPr>
              <a:t>Vector</a:t>
            </a:r>
            <a:r>
              <a:rPr lang="it-IT" sz="2200" b="1" dirty="0">
                <a:solidFill>
                  <a:srgbClr val="102B30"/>
                </a:solidFill>
                <a:latin typeface="Open Sauce Bold"/>
                <a:sym typeface="Open Sauce Light"/>
              </a:rPr>
              <a:t> Machine (SVM)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:</a:t>
            </a:r>
          </a:p>
          <a:p>
            <a:pPr marL="716280" lvl="1" indent="-457200">
              <a:lnSpc>
                <a:spcPts val="4224"/>
              </a:lnSpc>
              <a:buFontTx/>
              <a:buChar char="-"/>
            </a:pP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C: È l'inverso della regolarizzazione Kernel.</a:t>
            </a:r>
          </a:p>
          <a:p>
            <a:pPr marL="259080" lvl="1">
              <a:lnSpc>
                <a:spcPts val="4224"/>
              </a:lnSpc>
            </a:pPr>
            <a:r>
              <a:rPr lang="it-IT" sz="2200" dirty="0">
                <a:solidFill>
                  <a:srgbClr val="102B30"/>
                </a:solidFill>
                <a:latin typeface="Open Sauce Light"/>
                <a:sym typeface="Open Sauce Light"/>
              </a:rPr>
              <a:t>Per</a:t>
            </a:r>
            <a:r>
              <a:rPr lang="it-IT" sz="2200" b="1" dirty="0">
                <a:solidFill>
                  <a:srgbClr val="FF7C64"/>
                </a:solidFill>
                <a:latin typeface="Open Sauce Bold"/>
                <a:sym typeface="Open Sauce Light"/>
              </a:rPr>
              <a:t>  </a:t>
            </a:r>
            <a:r>
              <a:rPr lang="it-IT" sz="2200" b="1" dirty="0">
                <a:solidFill>
                  <a:srgbClr val="102B30"/>
                </a:solidFill>
                <a:latin typeface="Open Sauce Bold"/>
                <a:sym typeface="Open Sauce Light"/>
              </a:rPr>
              <a:t>K-</a:t>
            </a:r>
            <a:r>
              <a:rPr lang="it-IT" sz="2200" b="1" dirty="0" err="1">
                <a:solidFill>
                  <a:srgbClr val="102B30"/>
                </a:solidFill>
                <a:latin typeface="Open Sauce Bold"/>
                <a:sym typeface="Open Sauce Light"/>
              </a:rPr>
              <a:t>Nearest</a:t>
            </a:r>
            <a:r>
              <a:rPr lang="it-IT" sz="2200" b="1" dirty="0">
                <a:solidFill>
                  <a:srgbClr val="102B30"/>
                </a:solidFill>
                <a:latin typeface="Open Sauce Bold"/>
                <a:sym typeface="Open Sauce Light"/>
              </a:rPr>
              <a:t> </a:t>
            </a:r>
            <a:r>
              <a:rPr lang="it-IT" sz="2200" b="1" dirty="0" err="1">
                <a:solidFill>
                  <a:srgbClr val="102B30"/>
                </a:solidFill>
                <a:latin typeface="Open Sauce Bold"/>
                <a:sym typeface="Open Sauce Light"/>
              </a:rPr>
              <a:t>Neighbors</a:t>
            </a:r>
            <a:r>
              <a:rPr lang="it-IT" sz="2200" b="1" dirty="0">
                <a:solidFill>
                  <a:srgbClr val="102B30"/>
                </a:solidFill>
                <a:latin typeface="Open Sauce Bold"/>
                <a:sym typeface="Open Sauce Light"/>
              </a:rPr>
              <a:t> (KNN)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:</a:t>
            </a:r>
          </a:p>
          <a:p>
            <a:pPr marL="716280" lvl="1" indent="-457200">
              <a:lnSpc>
                <a:spcPts val="4224"/>
              </a:lnSpc>
              <a:buFontTx/>
              <a:buChar char="-"/>
            </a:pPr>
            <a:r>
              <a:rPr lang="it-IT" sz="22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n_neighbors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: Determina il numero di vicini da considerare per la classificazione. </a:t>
            </a:r>
          </a:p>
          <a:p>
            <a:pPr marL="716280" lvl="1" indent="-457200">
              <a:lnSpc>
                <a:spcPts val="4224"/>
              </a:lnSpc>
              <a:buFontTx/>
              <a:buChar char="-"/>
            </a:pP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weights: Specifica come ponderare i vicini (</a:t>
            </a:r>
            <a:r>
              <a:rPr lang="it-IT" sz="22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uniform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: tutti i vicini hanno lo stesso peso o </a:t>
            </a:r>
            <a:r>
              <a:rPr lang="it-IT" sz="22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distance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: i vicini più vicini hanno un peso maggiore)</a:t>
            </a:r>
          </a:p>
          <a:p>
            <a:pPr marL="716280" lvl="1" indent="-457200">
              <a:lnSpc>
                <a:spcPts val="4224"/>
              </a:lnSpc>
              <a:buFontTx/>
              <a:buChar char="-"/>
            </a:pPr>
            <a:r>
              <a:rPr lang="it-IT" sz="22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metric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: Definisce la distanza utilizzata per trovare i vicini.</a:t>
            </a:r>
          </a:p>
          <a:p>
            <a:pPr marL="259080" lvl="1">
              <a:lnSpc>
                <a:spcPts val="4224"/>
              </a:lnSpc>
            </a:pPr>
            <a:r>
              <a:rPr lang="it-IT" sz="2200" dirty="0">
                <a:solidFill>
                  <a:srgbClr val="102B30"/>
                </a:solidFill>
                <a:latin typeface="Open Sauce Light"/>
                <a:sym typeface="Open Sauce Light"/>
              </a:rPr>
              <a:t>Per</a:t>
            </a:r>
            <a:r>
              <a:rPr lang="it-IT" sz="2200" b="1" dirty="0">
                <a:solidFill>
                  <a:srgbClr val="FF7C64"/>
                </a:solidFill>
                <a:latin typeface="Open Sauce Bold"/>
                <a:sym typeface="Open Sauce Light"/>
              </a:rPr>
              <a:t>  </a:t>
            </a:r>
            <a:r>
              <a:rPr lang="it-IT" sz="2200" b="1" dirty="0" err="1">
                <a:solidFill>
                  <a:srgbClr val="102B30"/>
                </a:solidFill>
                <a:latin typeface="Open Sauce Bold"/>
                <a:sym typeface="Open Sauce Light"/>
              </a:rPr>
              <a:t>Decision</a:t>
            </a:r>
            <a:r>
              <a:rPr lang="it-IT" sz="2200" b="1" dirty="0">
                <a:solidFill>
                  <a:srgbClr val="102B30"/>
                </a:solidFill>
                <a:latin typeface="Open Sauce Bold"/>
                <a:sym typeface="Open Sauce Light"/>
              </a:rPr>
              <a:t> Tree</a:t>
            </a:r>
            <a:endParaRPr lang="it-IT" sz="2200" dirty="0">
              <a:solidFill>
                <a:srgbClr val="102B30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  <a:p>
            <a:pPr marL="716280" lvl="1" indent="-457200">
              <a:lnSpc>
                <a:spcPts val="4224"/>
              </a:lnSpc>
              <a:buFontTx/>
              <a:buChar char="-"/>
            </a:pPr>
            <a:r>
              <a:rPr lang="it-IT" sz="22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max_depth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: Massima profondità dell’albero</a:t>
            </a:r>
          </a:p>
          <a:p>
            <a:pPr marL="716280" lvl="1" indent="-457200">
              <a:lnSpc>
                <a:spcPts val="4224"/>
              </a:lnSpc>
              <a:buFontTx/>
              <a:buChar char="-"/>
            </a:pPr>
            <a:r>
              <a:rPr lang="it-IT" sz="22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min_samples_split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: numero minimo di campioni richiesti per dividere il dataset</a:t>
            </a:r>
          </a:p>
          <a:p>
            <a:pPr marL="716280" lvl="1" indent="-457200">
              <a:lnSpc>
                <a:spcPts val="4224"/>
              </a:lnSpc>
              <a:buFontTx/>
              <a:buChar char="-"/>
            </a:pPr>
            <a:r>
              <a:rPr lang="it-IT" sz="22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min_samples_leaf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: numero minimo di campioni richiesti in un nodo foglia</a:t>
            </a:r>
          </a:p>
          <a:p>
            <a:pPr marL="716280" lvl="1" indent="-457200">
              <a:lnSpc>
                <a:spcPts val="4224"/>
              </a:lnSpc>
              <a:buFontTx/>
              <a:buChar char="-"/>
            </a:pPr>
            <a:r>
              <a:rPr lang="it-IT" sz="22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criterion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: Determina la funzione utilizzata per misurare la qualità di una divisione.</a:t>
            </a:r>
          </a:p>
          <a:p>
            <a:pPr marL="716280" lvl="1" indent="-457200">
              <a:lnSpc>
                <a:spcPts val="4224"/>
              </a:lnSpc>
              <a:buFontTx/>
              <a:buChar char="-"/>
            </a:pPr>
            <a:endParaRPr lang="it-IT" sz="2200" dirty="0">
              <a:solidFill>
                <a:srgbClr val="102B30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  <a:p>
            <a:pPr marL="716280" lvl="1" indent="-457200">
              <a:lnSpc>
                <a:spcPts val="4224"/>
              </a:lnSpc>
              <a:buFontTx/>
              <a:buChar char="-"/>
            </a:pPr>
            <a:endParaRPr lang="it-IT" sz="2200" dirty="0">
              <a:solidFill>
                <a:srgbClr val="102B30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  <a:p>
            <a:pPr marL="716280" lvl="1" indent="-457200">
              <a:lnSpc>
                <a:spcPts val="4224"/>
              </a:lnSpc>
              <a:buFontTx/>
              <a:buChar char="-"/>
            </a:pPr>
            <a:endParaRPr lang="it-IT" sz="2200" dirty="0">
              <a:solidFill>
                <a:srgbClr val="102B30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  <a:p>
            <a:pPr marL="716280" lvl="1" indent="-457200">
              <a:lnSpc>
                <a:spcPts val="4224"/>
              </a:lnSpc>
              <a:buFontTx/>
              <a:buChar char="-"/>
            </a:pPr>
            <a:endParaRPr lang="it-IT" sz="2200" dirty="0">
              <a:solidFill>
                <a:srgbClr val="102B30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B184D5F-C2D1-FD58-D12F-8D338F22B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9567" y="-2552700"/>
            <a:ext cx="7024066" cy="70104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B522CEB-AFB4-E6AF-A224-AF978A5F9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298193">
            <a:off x="9560814" y="-2828045"/>
            <a:ext cx="6237470" cy="622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5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01C2F-52CD-34FA-A455-CF97EFE27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864D412-4419-954C-BF13-582A5F9C54EA}"/>
              </a:ext>
            </a:extLst>
          </p:cNvPr>
          <p:cNvGrpSpPr/>
          <p:nvPr/>
        </p:nvGrpSpPr>
        <p:grpSpPr>
          <a:xfrm>
            <a:off x="1245314" y="647700"/>
            <a:ext cx="11404772" cy="2146940"/>
            <a:chOff x="0" y="-9525"/>
            <a:chExt cx="15206363" cy="2862587"/>
          </a:xfrm>
        </p:grpSpPr>
        <p:sp>
          <p:nvSpPr>
            <p:cNvPr id="3" name="TextBox 3">
              <a:extLst>
                <a:ext uri="{FF2B5EF4-FFF2-40B4-BE49-F238E27FC236}">
                  <a16:creationId xmlns:a16="http://schemas.microsoft.com/office/drawing/2014/main" id="{BDAF53CF-DCDA-1FDA-4BBE-48A80D63333C}"/>
                </a:ext>
              </a:extLst>
            </p:cNvPr>
            <p:cNvSpPr txBox="1"/>
            <p:nvPr/>
          </p:nvSpPr>
          <p:spPr>
            <a:xfrm>
              <a:off x="0" y="-9525"/>
              <a:ext cx="15206363" cy="19017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280"/>
                </a:lnSpc>
              </a:pPr>
              <a:r>
                <a:rPr lang="en-US" sz="9400" dirty="0" err="1">
                  <a:solidFill>
                    <a:srgbClr val="102B30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Metodologia</a:t>
              </a:r>
              <a:r>
                <a:rPr lang="en-US" sz="9400" dirty="0">
                  <a:solidFill>
                    <a:srgbClr val="102B30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 </a:t>
              </a:r>
              <a:r>
                <a:rPr lang="en-US" sz="9400" dirty="0" err="1">
                  <a:solidFill>
                    <a:srgbClr val="102B30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usata</a:t>
              </a:r>
              <a:endParaRPr lang="en-US" sz="9400" dirty="0">
                <a:solidFill>
                  <a:srgbClr val="102B30"/>
                </a:solidFill>
                <a:latin typeface="Archivo Narrow"/>
                <a:ea typeface="Archivo Narrow"/>
                <a:cs typeface="Archivo Narrow"/>
                <a:sym typeface="Archivo Narrow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BB9A15A-5B95-30C5-05F1-CC2193E8B0EC}"/>
                </a:ext>
              </a:extLst>
            </p:cNvPr>
            <p:cNvSpPr txBox="1"/>
            <p:nvPr/>
          </p:nvSpPr>
          <p:spPr>
            <a:xfrm>
              <a:off x="0" y="2241783"/>
              <a:ext cx="15206363" cy="611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74"/>
                </a:lnSpc>
              </a:pPr>
              <a:r>
                <a:rPr lang="en-US" sz="2499" b="1" dirty="0">
                  <a:solidFill>
                    <a:srgbClr val="FF7C64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FASE 3: ALLENAMENTO E OTTIMIZZAZIONE</a:t>
              </a: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A131E61-13DE-C110-4A84-6DF140296273}"/>
              </a:ext>
            </a:extLst>
          </p:cNvPr>
          <p:cNvSpPr txBox="1"/>
          <p:nvPr/>
        </p:nvSpPr>
        <p:spPr>
          <a:xfrm>
            <a:off x="1066800" y="3322634"/>
            <a:ext cx="15697200" cy="6485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6280" lvl="1" indent="-457200">
              <a:lnSpc>
                <a:spcPts val="4224"/>
              </a:lnSpc>
              <a:buFont typeface="Courier New" panose="02070309020205020404" pitchFamily="49" charset="0"/>
              <a:buChar char="o"/>
            </a:pPr>
            <a:r>
              <a:rPr lang="it-IT" sz="2200" b="1" dirty="0">
                <a:solidFill>
                  <a:srgbClr val="49958B"/>
                </a:solidFill>
                <a:latin typeface="Open Sauce Bold" panose="020B0604020202020204" charset="0"/>
                <a:sym typeface="Open Sauce Light"/>
              </a:rPr>
              <a:t>RICERCA DEI PARAMETRI OTTIMALI: </a:t>
            </a:r>
            <a:r>
              <a:rPr lang="it-IT" sz="22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GridSearchCV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esegue una ricerca su una griglia di parametri, utilizzando la cross-</a:t>
            </a:r>
            <a:r>
              <a:rPr lang="it-IT" sz="22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validation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. Il parametro cv=5 indica che si usa una validazione incrociata a 5 </a:t>
            </a:r>
            <a:r>
              <a:rPr lang="it-IT" sz="22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fold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(i dati di addestramento vengono divisi in 5 sottoinsiemi e ciascuna parte viene utilizzata per testare il modello mentre le altre vengono utilizzate per l'addestramento). Il parametro scoring='</a:t>
            </a:r>
            <a:r>
              <a:rPr lang="it-IT" sz="22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accuracy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' indica che si cerca di massimizzare l'accuratezza media. </a:t>
            </a:r>
          </a:p>
          <a:p>
            <a:pPr marL="716280" lvl="1" indent="-457200">
              <a:lnSpc>
                <a:spcPts val="4224"/>
              </a:lnSpc>
              <a:buFont typeface="Courier New" panose="02070309020205020404" pitchFamily="49" charset="0"/>
              <a:buChar char="o"/>
            </a:pPr>
            <a:endParaRPr lang="it-IT" sz="2200" dirty="0">
              <a:solidFill>
                <a:srgbClr val="102B30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  <a:p>
            <a:pPr marL="716280" lvl="1" indent="-457200">
              <a:lnSpc>
                <a:spcPts val="4224"/>
              </a:lnSpc>
              <a:buFont typeface="Courier New" panose="02070309020205020404" pitchFamily="49" charset="0"/>
              <a:buChar char="o"/>
            </a:pPr>
            <a:r>
              <a:rPr lang="it-IT" sz="2200" b="1" dirty="0">
                <a:solidFill>
                  <a:srgbClr val="49958B"/>
                </a:solidFill>
                <a:latin typeface="Open Sauce Bold" panose="020B0604020202020204" charset="0"/>
                <a:sym typeface="Open Sauce Light"/>
              </a:rPr>
              <a:t>VALUTAZIONE DEL MODELLO MIGLIORE: 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Dopo aver selezionato il miglior modello, viene effettuata la predizione sul test set. L'accuratezza finale del modello sui dati di test viene calcolata con </a:t>
            </a:r>
            <a:r>
              <a:rPr lang="it-IT" sz="22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accuracy_score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.</a:t>
            </a:r>
          </a:p>
          <a:p>
            <a:pPr marL="716280" lvl="1" indent="-457200">
              <a:lnSpc>
                <a:spcPts val="4224"/>
              </a:lnSpc>
              <a:buFont typeface="Courier New" panose="02070309020205020404" pitchFamily="49" charset="0"/>
              <a:buChar char="o"/>
            </a:pPr>
            <a:endParaRPr lang="it-IT" sz="2200" dirty="0">
              <a:solidFill>
                <a:srgbClr val="102B30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  <a:p>
            <a:pPr marL="716280" lvl="1" indent="-457200">
              <a:lnSpc>
                <a:spcPts val="4224"/>
              </a:lnSpc>
              <a:buFont typeface="Courier New" panose="02070309020205020404" pitchFamily="49" charset="0"/>
              <a:buChar char="o"/>
            </a:pPr>
            <a:r>
              <a:rPr lang="it-IT" sz="2200" b="1" dirty="0">
                <a:solidFill>
                  <a:srgbClr val="49958B"/>
                </a:solidFill>
                <a:latin typeface="Open Sauce Bold" panose="020B0604020202020204" charset="0"/>
                <a:sym typeface="Open Sauce Light"/>
              </a:rPr>
              <a:t>CONFRONTO DEI MODELLI: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Per ogni modello ottimizzato, vengono calcolate le metriche di valutazione sul test set (Precision, Recall, F1 Score e </a:t>
            </a:r>
            <a:r>
              <a:rPr lang="it-IT" sz="22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Accuracy</a:t>
            </a:r>
            <a:r>
              <a:rPr lang="it-IT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) e viene visualizzata la matrice di confusione. Viene creato un grafico a barre che visualizza l'accuratezza di ciascun modello.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8D9A245-0FF5-1A33-7E61-A97ED0F3B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298193">
            <a:off x="9560814" y="-2828045"/>
            <a:ext cx="6237470" cy="622533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9501AC0-8207-D60D-5E73-8ED19AF1B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9567" y="-2552700"/>
            <a:ext cx="7024066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9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15000" y="673067"/>
            <a:ext cx="16230600" cy="1131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75"/>
              </a:lnSpc>
            </a:pPr>
            <a:r>
              <a:rPr lang="en-US" sz="6554" b="1" dirty="0" err="1">
                <a:solidFill>
                  <a:srgbClr val="FF7C64"/>
                </a:solidFill>
                <a:latin typeface="Archivo Narrow Bold"/>
                <a:ea typeface="Archivo Narrow Bold"/>
                <a:cs typeface="Archivo Narrow Bold"/>
                <a:sym typeface="Archivo Narrow Bold"/>
              </a:rPr>
              <a:t>Risultati</a:t>
            </a:r>
            <a:r>
              <a:rPr lang="en-US" sz="6554" b="1" dirty="0">
                <a:solidFill>
                  <a:srgbClr val="FF7C64"/>
                </a:solidFill>
                <a:latin typeface="Archivo Narrow Bold"/>
                <a:ea typeface="Archivo Narrow Bold"/>
                <a:cs typeface="Archivo Narrow Bold"/>
                <a:sym typeface="Archivo Narrow Bold"/>
              </a:rPr>
              <a:t> </a:t>
            </a:r>
            <a:r>
              <a:rPr lang="en-US" sz="6554" b="1" dirty="0" err="1">
                <a:solidFill>
                  <a:srgbClr val="FF7C64"/>
                </a:solidFill>
                <a:latin typeface="Archivo Narrow Bold"/>
                <a:ea typeface="Archivo Narrow Bold"/>
                <a:cs typeface="Archivo Narrow Bold"/>
                <a:sym typeface="Archivo Narrow Bold"/>
              </a:rPr>
              <a:t>ottenuti</a:t>
            </a:r>
            <a:endParaRPr lang="en-US" sz="6554" b="1" dirty="0">
              <a:solidFill>
                <a:srgbClr val="FF7C64"/>
              </a:solidFill>
              <a:latin typeface="Archivo Narrow Bold"/>
              <a:ea typeface="Archivo Narrow Bold"/>
              <a:cs typeface="Archivo Narrow Bold"/>
              <a:sym typeface="Archivo Narrow Bold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465BEDB-E561-7B32-7A0B-57A358D6DD7B}"/>
              </a:ext>
            </a:extLst>
          </p:cNvPr>
          <p:cNvSpPr txBox="1"/>
          <p:nvPr/>
        </p:nvSpPr>
        <p:spPr>
          <a:xfrm>
            <a:off x="9971235" y="2680173"/>
            <a:ext cx="7935765" cy="5800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</a:pPr>
            <a:r>
              <a:rPr lang="it-IT" sz="20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Confrontando le </a:t>
            </a:r>
            <a:r>
              <a:rPr lang="it-IT" sz="20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confusion</a:t>
            </a:r>
            <a:r>
              <a:rPr lang="it-IT" sz="20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it-IT" sz="2000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matrix</a:t>
            </a:r>
            <a:r>
              <a:rPr lang="it-IT" sz="20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dei modelli, emerge che SVM presenta la diagonale più marcata, segno di una migliore capacità di discriminazione tra le classi, soprattutto quelle più distinte visivamente come i veicoli. </a:t>
            </a:r>
          </a:p>
          <a:p>
            <a:pPr algn="l">
              <a:lnSpc>
                <a:spcPts val="2800"/>
              </a:lnSpc>
            </a:pPr>
            <a:endParaRPr lang="it-IT" sz="2000" dirty="0">
              <a:solidFill>
                <a:srgbClr val="102B30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  <a:p>
            <a:pPr algn="l">
              <a:lnSpc>
                <a:spcPts val="2800"/>
              </a:lnSpc>
            </a:pPr>
            <a:r>
              <a:rPr lang="it-IT" sz="20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In generale, notiamo in tutte le matrici che: </a:t>
            </a:r>
          </a:p>
          <a:p>
            <a:pPr marL="285750" indent="-28575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endParaRPr lang="it-IT" sz="2000" dirty="0">
              <a:solidFill>
                <a:srgbClr val="102B30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  <a:p>
            <a:pPr marL="285750" indent="-28575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Le classi di veicoli </a:t>
            </a:r>
            <a:r>
              <a:rPr lang="it-IT" sz="2000" b="1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— </a:t>
            </a:r>
            <a:r>
              <a:rPr lang="it-IT" sz="2000" b="1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airplane</a:t>
            </a:r>
            <a:r>
              <a:rPr lang="it-IT" sz="2000" b="1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(0), automobile (1), truck (9) </a:t>
            </a:r>
            <a:r>
              <a:rPr lang="it-IT" sz="20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— risultano generalmente più facili da classificare correttamente, grazie a tratti visivi distintivi che facilitano la separazione nello spazio delle feature.</a:t>
            </a:r>
          </a:p>
          <a:p>
            <a:pPr marL="285750" indent="-28575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endParaRPr lang="it-IT" sz="2000" dirty="0">
              <a:solidFill>
                <a:srgbClr val="102B30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  <a:p>
            <a:pPr marL="285750" indent="-28575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Al contrario, le classi di animali, in particolare quelle con tratti visivi simili — </a:t>
            </a:r>
            <a:r>
              <a:rPr lang="it-IT" sz="2000" b="1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cat</a:t>
            </a:r>
            <a:r>
              <a:rPr lang="it-IT" sz="2000" b="1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(3), dog (5), </a:t>
            </a:r>
            <a:r>
              <a:rPr lang="it-IT" sz="2000" b="1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bird</a:t>
            </a:r>
            <a:r>
              <a:rPr lang="it-IT" sz="2000" b="1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(2), </a:t>
            </a:r>
            <a:r>
              <a:rPr lang="it-IT" sz="2000" b="1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deer</a:t>
            </a:r>
            <a:r>
              <a:rPr lang="it-IT" sz="2000" b="1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(4), </a:t>
            </a:r>
            <a:r>
              <a:rPr lang="it-IT" sz="2000" b="1" dirty="0" err="1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frog</a:t>
            </a:r>
            <a:r>
              <a:rPr lang="it-IT" sz="2000" b="1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(6) </a:t>
            </a:r>
            <a:r>
              <a:rPr lang="it-IT" sz="20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— sono più soggette a errori di classificazione, con frequenti confusioni reciproche dovute alla somiglianza visiva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9F64ECB-1C3F-32F6-B5DC-4F79BCA06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5514982"/>
            <a:ext cx="4928936" cy="407208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898F9AD-DB1B-D384-53AA-9C9BD9389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5476882"/>
            <a:ext cx="4568767" cy="416467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8DFB78F-7261-2737-8B20-7BC2079EF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703" y="1296854"/>
            <a:ext cx="4502007" cy="407208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6901DE96-E7B2-9981-D811-966300F16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2" y="1303557"/>
            <a:ext cx="4969445" cy="41773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20802-ED61-DB37-9453-907835349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E4A52A8-7819-CC72-04D6-9D3628238541}"/>
              </a:ext>
            </a:extLst>
          </p:cNvPr>
          <p:cNvGrpSpPr/>
          <p:nvPr/>
        </p:nvGrpSpPr>
        <p:grpSpPr>
          <a:xfrm>
            <a:off x="8016239" y="481397"/>
            <a:ext cx="9602763" cy="9338025"/>
            <a:chOff x="-51318" y="2761826"/>
            <a:chExt cx="11388353" cy="12906150"/>
          </a:xfrm>
        </p:grpSpPr>
        <p:sp>
          <p:nvSpPr>
            <p:cNvPr id="3" name="TextBox 3">
              <a:extLst>
                <a:ext uri="{FF2B5EF4-FFF2-40B4-BE49-F238E27FC236}">
                  <a16:creationId xmlns:a16="http://schemas.microsoft.com/office/drawing/2014/main" id="{198FEDE3-67AA-8710-0191-2741944169E0}"/>
                </a:ext>
              </a:extLst>
            </p:cNvPr>
            <p:cNvSpPr txBox="1"/>
            <p:nvPr/>
          </p:nvSpPr>
          <p:spPr>
            <a:xfrm>
              <a:off x="-51318" y="13717102"/>
              <a:ext cx="11358299" cy="4964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19"/>
                </a:lnSpc>
              </a:pPr>
              <a:r>
                <a:rPr lang="en-US" sz="2300" b="1" dirty="0">
                  <a:solidFill>
                    <a:srgbClr val="49958B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LOGISTIC REGRESSION</a:t>
              </a: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11DB475-E368-6005-EDBB-9E434FB4A753}"/>
                </a:ext>
              </a:extLst>
            </p:cNvPr>
            <p:cNvSpPr txBox="1"/>
            <p:nvPr/>
          </p:nvSpPr>
          <p:spPr>
            <a:xfrm>
              <a:off x="-51317" y="14213531"/>
              <a:ext cx="11006949" cy="14544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it-IT" sz="2200" dirty="0">
                  <a:solidFill>
                    <a:srgbClr val="102B3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ha ottenuto prestazioni inferiori rispetto a SVM e KNN. Il valore basso di C implica una forte regolarizzazione, che potrebbe aver limitato la capacità del modello di adattarsi ai dati.</a:t>
              </a: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DEFF2760-9FC5-A294-5072-1B7BC29A3525}"/>
                </a:ext>
              </a:extLst>
            </p:cNvPr>
            <p:cNvSpPr txBox="1"/>
            <p:nvPr/>
          </p:nvSpPr>
          <p:spPr>
            <a:xfrm>
              <a:off x="-21265" y="2761826"/>
              <a:ext cx="11358300" cy="4964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19"/>
                </a:lnSpc>
              </a:pPr>
              <a:r>
                <a:rPr lang="en-US" sz="2300" b="1" dirty="0">
                  <a:solidFill>
                    <a:srgbClr val="49958B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SVM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146D50DD-168B-F321-E5E6-0DCAB3420078}"/>
                </a:ext>
              </a:extLst>
            </p:cNvPr>
            <p:cNvSpPr txBox="1"/>
            <p:nvPr/>
          </p:nvSpPr>
          <p:spPr>
            <a:xfrm>
              <a:off x="-51317" y="3166742"/>
              <a:ext cx="11358299" cy="39358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it-IT" sz="2200" dirty="0">
                  <a:solidFill>
                    <a:srgbClr val="102B3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con kernel RBF ha ottenuto le migliori prestazioni tra i modelli testati. Il parametro C=1 indica una penalizzazione moderata degli errori di classificazione, permettendo al modello di trovare un equilibrio tra margine ampio e correttezza. Il kernel RBF consente di catturare relazioni non lineari nei dati, il che è vantaggioso per un dataset complesso come CIFAR-10. Tuttavia, l'appiattimento delle immagini ha eliminato informazioni spaziali cruciali, limitando la capacità del modello di riconoscere pattern visivi complessi. </a:t>
              </a: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B3E5545A-340C-3F37-44B1-C9405F25797A}"/>
                </a:ext>
              </a:extLst>
            </p:cNvPr>
            <p:cNvSpPr txBox="1"/>
            <p:nvPr/>
          </p:nvSpPr>
          <p:spPr>
            <a:xfrm>
              <a:off x="-21265" y="7224286"/>
              <a:ext cx="11358299" cy="4964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19"/>
                </a:lnSpc>
              </a:pPr>
              <a:r>
                <a:rPr lang="en-US" sz="2300" b="1" dirty="0">
                  <a:solidFill>
                    <a:srgbClr val="49958B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KNN</a:t>
              </a:r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1C7313C0-A942-EF6F-790C-A46C44C42A33}"/>
                </a:ext>
              </a:extLst>
            </p:cNvPr>
            <p:cNvSpPr txBox="1"/>
            <p:nvPr/>
          </p:nvSpPr>
          <p:spPr>
            <a:xfrm>
              <a:off x="-21265" y="7786226"/>
              <a:ext cx="11358298" cy="70890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it-IT" sz="2200" dirty="0">
                  <a:solidFill>
                    <a:srgbClr val="102B3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ha mostrato prestazioni moderate, ma il rimane sensibile alla dimensionalità elevata dei dati.</a:t>
              </a:r>
            </a:p>
            <a:p>
              <a:pPr algn="l">
                <a:lnSpc>
                  <a:spcPts val="2800"/>
                </a:lnSpc>
              </a:pPr>
              <a:endParaRPr lang="en-US" sz="22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endParaRPr>
            </a:p>
            <a:p>
              <a:pPr>
                <a:lnSpc>
                  <a:spcPts val="2800"/>
                </a:lnSpc>
              </a:pPr>
              <a:r>
                <a:rPr lang="en-US" sz="2200" b="1" dirty="0">
                  <a:solidFill>
                    <a:srgbClr val="49958B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DECISION TREE</a:t>
              </a:r>
            </a:p>
            <a:p>
              <a:pPr>
                <a:lnSpc>
                  <a:spcPts val="2800"/>
                </a:lnSpc>
              </a:pPr>
              <a:r>
                <a:rPr lang="it-IT" sz="2200" dirty="0">
                  <a:solidFill>
                    <a:srgbClr val="102B30"/>
                  </a:solidFill>
                  <a:latin typeface="Open Sauce Light"/>
                  <a:sym typeface="Open Sauce Light"/>
                </a:rPr>
                <a:t>ha mostrato le prestazioni peggiori. Nonostante l'ottimizzazione dei parametri per prevenire l'</a:t>
              </a:r>
              <a:r>
                <a:rPr lang="it-IT" sz="2200" dirty="0" err="1">
                  <a:solidFill>
                    <a:srgbClr val="102B30"/>
                  </a:solidFill>
                  <a:latin typeface="Open Sauce Light"/>
                  <a:sym typeface="Open Sauce Light"/>
                </a:rPr>
                <a:t>overfitting</a:t>
              </a:r>
              <a:r>
                <a:rPr lang="it-IT" sz="2200" dirty="0">
                  <a:solidFill>
                    <a:srgbClr val="102B30"/>
                  </a:solidFill>
                  <a:latin typeface="Open Sauce Light"/>
                  <a:sym typeface="Open Sauce Light"/>
                </a:rPr>
                <a:t>, non è riuscito a generalizzare. Gli alberi decisionali tendono a </a:t>
              </a:r>
              <a:r>
                <a:rPr lang="it-IT" sz="2200" dirty="0" err="1">
                  <a:solidFill>
                    <a:srgbClr val="102B30"/>
                  </a:solidFill>
                  <a:latin typeface="Open Sauce Light"/>
                  <a:sym typeface="Open Sauce Light"/>
                </a:rPr>
                <a:t>sovradattarsi</a:t>
              </a:r>
              <a:r>
                <a:rPr lang="it-IT" sz="2200" dirty="0">
                  <a:solidFill>
                    <a:srgbClr val="102B30"/>
                  </a:solidFill>
                  <a:latin typeface="Open Sauce Light"/>
                  <a:sym typeface="Open Sauce Light"/>
                </a:rPr>
                <a:t> ai dati di addestramento, specialmente in presenza di alta dimensionalità. La mancanza di informazioni spaziali e la complessità delle immagini hanno reso difficile identificare pattern significativi.</a:t>
              </a:r>
              <a:endParaRPr lang="en-US" sz="2200" b="1" dirty="0">
                <a:solidFill>
                  <a:srgbClr val="102B30"/>
                </a:solidFill>
                <a:latin typeface="Open Sauce Bold"/>
                <a:ea typeface="Open Sauce Bold"/>
                <a:cs typeface="Open Sauce Bold"/>
                <a:sym typeface="Open Sauce Bold"/>
              </a:endParaRPr>
            </a:p>
            <a:p>
              <a:pPr>
                <a:lnSpc>
                  <a:spcPts val="2800"/>
                </a:lnSpc>
              </a:pPr>
              <a:endParaRPr lang="en-US" sz="2000" b="1" dirty="0">
                <a:solidFill>
                  <a:srgbClr val="102B30"/>
                </a:solidFill>
                <a:latin typeface="Open Sauce Bold"/>
                <a:ea typeface="Open Sauce Bold"/>
                <a:cs typeface="Open Sauce Bold"/>
                <a:sym typeface="Open Sauce Bold"/>
              </a:endParaRPr>
            </a:p>
            <a:p>
              <a:pPr algn="l">
                <a:lnSpc>
                  <a:spcPts val="2800"/>
                </a:lnSpc>
              </a:pPr>
              <a:endParaRPr lang="en-US" sz="20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endParaRPr>
            </a:p>
            <a:p>
              <a:pPr algn="l">
                <a:lnSpc>
                  <a:spcPts val="2800"/>
                </a:lnSpc>
              </a:pPr>
              <a:endParaRPr lang="en-US" sz="20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endParaRPr>
            </a:p>
            <a:p>
              <a:pPr algn="l">
                <a:lnSpc>
                  <a:spcPts val="2800"/>
                </a:lnSpc>
              </a:pPr>
              <a:endParaRPr lang="en-US" sz="2000" dirty="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endParaRPr>
            </a:p>
          </p:txBody>
        </p:sp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A84F03E8-3A15-04AA-E181-A37BF63F0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34" y="2714286"/>
            <a:ext cx="7773485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0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1436</Words>
  <Application>Microsoft Office PowerPoint</Application>
  <PresentationFormat>Personalizzato</PresentationFormat>
  <Paragraphs>79</Paragraphs>
  <Slides>9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9" baseType="lpstr">
      <vt:lpstr>Aptos</vt:lpstr>
      <vt:lpstr>Open Sauce Medium</vt:lpstr>
      <vt:lpstr>Open Sauce Light</vt:lpstr>
      <vt:lpstr>Courier New</vt:lpstr>
      <vt:lpstr>Open Sauce Bold</vt:lpstr>
      <vt:lpstr>Archivo Narrow</vt:lpstr>
      <vt:lpstr>Archivo Narrow Bold</vt:lpstr>
      <vt:lpstr>Arial</vt:lpstr>
      <vt:lpstr>Calibri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Verde Arancione Motivi Tecnologia Tecnologia 5G Presentazione per Tecnologia</dc:title>
  <dc:creator>adria</dc:creator>
  <cp:lastModifiedBy>adrianamaugeri2004@gmail.com</cp:lastModifiedBy>
  <cp:revision>4</cp:revision>
  <dcterms:created xsi:type="dcterms:W3CDTF">2006-08-16T00:00:00Z</dcterms:created>
  <dcterms:modified xsi:type="dcterms:W3CDTF">2025-05-05T04:53:53Z</dcterms:modified>
  <dc:identifier>DAGmO3oq4Nk</dc:identifier>
</cp:coreProperties>
</file>