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cxnSp>
        <p:nvCxnSpPr>
          <p:cNvPr id="54" name="Google Shape;54;p13"/>
          <p:cNvCxnSpPr/>
          <p:nvPr/>
        </p:nvCxnSpPr>
        <p:spPr>
          <a:xfrm>
            <a:off x="1049700" y="1037850"/>
            <a:ext cx="4121700" cy="2030100"/>
          </a:xfrm>
          <a:prstGeom prst="bentConnector3">
            <a:avLst>
              <a:gd fmla="val 50000" name="adj1"/>
            </a:avLst>
          </a:prstGeom>
          <a:noFill/>
          <a:ln cap="flat" cmpd="sng" w="38100">
            <a:solidFill>
              <a:schemeClr val="accent1"/>
            </a:solidFill>
            <a:prstDash val="dot"/>
            <a:round/>
            <a:headEnd len="med" w="med" type="none"/>
            <a:tailEnd len="med" w="med" type="none"/>
          </a:ln>
        </p:spPr>
      </p:cxnSp>
      <p:cxnSp>
        <p:nvCxnSpPr>
          <p:cNvPr id="55" name="Google Shape;55;p13"/>
          <p:cNvCxnSpPr/>
          <p:nvPr/>
        </p:nvCxnSpPr>
        <p:spPr>
          <a:xfrm>
            <a:off x="5130450" y="3067950"/>
            <a:ext cx="3324600" cy="1580400"/>
          </a:xfrm>
          <a:prstGeom prst="bentConnector3">
            <a:avLst>
              <a:gd fmla="val 17213" name="adj1"/>
            </a:avLst>
          </a:prstGeom>
          <a:noFill/>
          <a:ln cap="flat" cmpd="sng" w="38100">
            <a:solidFill>
              <a:schemeClr val="accent1"/>
            </a:solidFill>
            <a:prstDash val="dot"/>
            <a:round/>
            <a:headEnd len="med" w="med" type="none"/>
            <a:tailEnd len="med" w="med" type="none"/>
          </a:ln>
        </p:spPr>
      </p:cxnSp>
      <p:sp>
        <p:nvSpPr>
          <p:cNvPr id="56" name="Google Shape;56;p13"/>
          <p:cNvSpPr txBox="1"/>
          <p:nvPr/>
        </p:nvSpPr>
        <p:spPr>
          <a:xfrm>
            <a:off x="1642375" y="649525"/>
            <a:ext cx="392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57" name="Google Shape;57;p13"/>
          <p:cNvPicPr preferRelativeResize="0"/>
          <p:nvPr/>
        </p:nvPicPr>
        <p:blipFill>
          <a:blip r:embed="rId3">
            <a:alphaModFix/>
          </a:blip>
          <a:stretch>
            <a:fillRect/>
          </a:stretch>
        </p:blipFill>
        <p:spPr>
          <a:xfrm>
            <a:off x="793300" y="579825"/>
            <a:ext cx="403500" cy="403500"/>
          </a:xfrm>
          <a:prstGeom prst="rect">
            <a:avLst/>
          </a:prstGeom>
          <a:noFill/>
          <a:ln>
            <a:noFill/>
          </a:ln>
        </p:spPr>
      </p:pic>
      <p:pic>
        <p:nvPicPr>
          <p:cNvPr id="58" name="Google Shape;58;p13"/>
          <p:cNvPicPr preferRelativeResize="0"/>
          <p:nvPr/>
        </p:nvPicPr>
        <p:blipFill>
          <a:blip r:embed="rId4">
            <a:alphaModFix/>
          </a:blip>
          <a:stretch>
            <a:fillRect/>
          </a:stretch>
        </p:blipFill>
        <p:spPr>
          <a:xfrm>
            <a:off x="1143025" y="563271"/>
            <a:ext cx="403500" cy="420055"/>
          </a:xfrm>
          <a:prstGeom prst="rect">
            <a:avLst/>
          </a:prstGeom>
          <a:noFill/>
          <a:ln>
            <a:noFill/>
          </a:ln>
        </p:spPr>
      </p:pic>
      <p:pic>
        <p:nvPicPr>
          <p:cNvPr id="59" name="Google Shape;59;p13"/>
          <p:cNvPicPr preferRelativeResize="0"/>
          <p:nvPr/>
        </p:nvPicPr>
        <p:blipFill>
          <a:blip r:embed="rId5">
            <a:alphaModFix/>
          </a:blip>
          <a:stretch>
            <a:fillRect/>
          </a:stretch>
        </p:blipFill>
        <p:spPr>
          <a:xfrm>
            <a:off x="1446200" y="1736500"/>
            <a:ext cx="263200" cy="263200"/>
          </a:xfrm>
          <a:prstGeom prst="rect">
            <a:avLst/>
          </a:prstGeom>
          <a:noFill/>
          <a:ln>
            <a:noFill/>
          </a:ln>
        </p:spPr>
      </p:pic>
      <p:sp>
        <p:nvSpPr>
          <p:cNvPr id="60" name="Google Shape;60;p13"/>
          <p:cNvSpPr txBox="1"/>
          <p:nvPr/>
        </p:nvSpPr>
        <p:spPr>
          <a:xfrm>
            <a:off x="1446200" y="535275"/>
            <a:ext cx="80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300">
                <a:solidFill>
                  <a:schemeClr val="dk2"/>
                </a:solidFill>
              </a:rPr>
              <a:t>Ruta:xxx</a:t>
            </a:r>
            <a:endParaRPr sz="300">
              <a:solidFill>
                <a:schemeClr val="dk2"/>
              </a:solidFill>
            </a:endParaRPr>
          </a:p>
          <a:p>
            <a:pPr indent="0" lvl="0" marL="0" rtl="0" algn="l">
              <a:spcBef>
                <a:spcPts val="0"/>
              </a:spcBef>
              <a:spcAft>
                <a:spcPts val="0"/>
              </a:spcAft>
              <a:buNone/>
            </a:pPr>
            <a:r>
              <a:rPr lang="es-419" sz="300">
                <a:solidFill>
                  <a:schemeClr val="dk2"/>
                </a:solidFill>
              </a:rPr>
              <a:t>Nombre:xxx</a:t>
            </a:r>
            <a:endParaRPr sz="300">
              <a:solidFill>
                <a:schemeClr val="dk2"/>
              </a:solidFill>
            </a:endParaRPr>
          </a:p>
          <a:p>
            <a:pPr indent="0" lvl="0" marL="0" rtl="0" algn="l">
              <a:spcBef>
                <a:spcPts val="0"/>
              </a:spcBef>
              <a:spcAft>
                <a:spcPts val="0"/>
              </a:spcAft>
              <a:buNone/>
            </a:pPr>
            <a:r>
              <a:rPr lang="es-419" sz="300">
                <a:solidFill>
                  <a:schemeClr val="dk2"/>
                </a:solidFill>
              </a:rPr>
              <a:t>Matricula: xxx</a:t>
            </a:r>
            <a:endParaRPr sz="300">
              <a:solidFill>
                <a:schemeClr val="dk2"/>
              </a:solidFill>
            </a:endParaRPr>
          </a:p>
          <a:p>
            <a:pPr indent="0" lvl="0" marL="0" rtl="0" algn="l">
              <a:spcBef>
                <a:spcPts val="0"/>
              </a:spcBef>
              <a:spcAft>
                <a:spcPts val="0"/>
              </a:spcAft>
              <a:buNone/>
            </a:pPr>
            <a:r>
              <a:rPr lang="es-419" sz="300">
                <a:solidFill>
                  <a:schemeClr val="dk2"/>
                </a:solidFill>
              </a:rPr>
              <a:t>Plazas: 5</a:t>
            </a:r>
            <a:endParaRPr sz="300">
              <a:solidFill>
                <a:schemeClr val="dk2"/>
              </a:solidFill>
            </a:endParaRPr>
          </a:p>
          <a:p>
            <a:pPr indent="0" lvl="0" marL="0" rtl="0" algn="l">
              <a:spcBef>
                <a:spcPts val="0"/>
              </a:spcBef>
              <a:spcAft>
                <a:spcPts val="0"/>
              </a:spcAft>
              <a:buNone/>
            </a:pPr>
            <a:r>
              <a:rPr lang="es-419" sz="300">
                <a:solidFill>
                  <a:schemeClr val="dk2"/>
                </a:solidFill>
              </a:rPr>
              <a:t>Lat:xxxx</a:t>
            </a:r>
            <a:endParaRPr sz="300">
              <a:solidFill>
                <a:schemeClr val="dk2"/>
              </a:solidFill>
            </a:endParaRPr>
          </a:p>
          <a:p>
            <a:pPr indent="0" lvl="0" marL="0" rtl="0" algn="l">
              <a:spcBef>
                <a:spcPts val="0"/>
              </a:spcBef>
              <a:spcAft>
                <a:spcPts val="0"/>
              </a:spcAft>
              <a:buNone/>
            </a:pPr>
            <a:r>
              <a:rPr lang="es-419" sz="300">
                <a:solidFill>
                  <a:schemeClr val="dk2"/>
                </a:solidFill>
              </a:rPr>
              <a:t>Long:xxxxx</a:t>
            </a:r>
            <a:endParaRPr sz="300">
              <a:solidFill>
                <a:schemeClr val="dk2"/>
              </a:solidFill>
            </a:endParaRPr>
          </a:p>
        </p:txBody>
      </p:sp>
      <p:pic>
        <p:nvPicPr>
          <p:cNvPr id="61" name="Google Shape;61;p13"/>
          <p:cNvPicPr preferRelativeResize="0"/>
          <p:nvPr/>
        </p:nvPicPr>
        <p:blipFill>
          <a:blip r:embed="rId6">
            <a:alphaModFix/>
          </a:blip>
          <a:stretch>
            <a:fillRect/>
          </a:stretch>
        </p:blipFill>
        <p:spPr>
          <a:xfrm>
            <a:off x="2085687" y="2203275"/>
            <a:ext cx="263200" cy="263200"/>
          </a:xfrm>
          <a:prstGeom prst="rect">
            <a:avLst/>
          </a:prstGeom>
          <a:noFill/>
          <a:ln>
            <a:noFill/>
          </a:ln>
        </p:spPr>
      </p:pic>
      <p:pic>
        <p:nvPicPr>
          <p:cNvPr id="62" name="Google Shape;62;p13"/>
          <p:cNvPicPr preferRelativeResize="0"/>
          <p:nvPr/>
        </p:nvPicPr>
        <p:blipFill>
          <a:blip r:embed="rId6">
            <a:alphaModFix/>
          </a:blip>
          <a:stretch>
            <a:fillRect/>
          </a:stretch>
        </p:blipFill>
        <p:spPr>
          <a:xfrm>
            <a:off x="7252437" y="3795175"/>
            <a:ext cx="263200" cy="263200"/>
          </a:xfrm>
          <a:prstGeom prst="rect">
            <a:avLst/>
          </a:prstGeom>
          <a:noFill/>
          <a:ln>
            <a:noFill/>
          </a:ln>
        </p:spPr>
      </p:pic>
      <p:cxnSp>
        <p:nvCxnSpPr>
          <p:cNvPr id="63" name="Google Shape;63;p13"/>
          <p:cNvCxnSpPr/>
          <p:nvPr/>
        </p:nvCxnSpPr>
        <p:spPr>
          <a:xfrm rot="10800000">
            <a:off x="8489025" y="1228475"/>
            <a:ext cx="0" cy="3399600"/>
          </a:xfrm>
          <a:prstGeom prst="straightConnector1">
            <a:avLst/>
          </a:prstGeom>
          <a:noFill/>
          <a:ln cap="flat" cmpd="sng" w="38100">
            <a:solidFill>
              <a:schemeClr val="accent1"/>
            </a:solidFill>
            <a:prstDash val="dot"/>
            <a:round/>
            <a:headEnd len="med" w="med" type="none"/>
            <a:tailEnd len="med" w="med" type="none"/>
          </a:ln>
        </p:spPr>
      </p:cxnSp>
      <p:cxnSp>
        <p:nvCxnSpPr>
          <p:cNvPr id="64" name="Google Shape;64;p13"/>
          <p:cNvCxnSpPr/>
          <p:nvPr/>
        </p:nvCxnSpPr>
        <p:spPr>
          <a:xfrm rot="10800000">
            <a:off x="2251700" y="2502650"/>
            <a:ext cx="805500" cy="0"/>
          </a:xfrm>
          <a:prstGeom prst="straightConnector1">
            <a:avLst/>
          </a:prstGeom>
          <a:noFill/>
          <a:ln cap="flat" cmpd="sng" w="9525">
            <a:solidFill>
              <a:schemeClr val="accent4"/>
            </a:solidFill>
            <a:prstDash val="solid"/>
            <a:round/>
            <a:headEnd len="med" w="med" type="triangle"/>
            <a:tailEnd len="med" w="med" type="triangle"/>
          </a:ln>
        </p:spPr>
      </p:cxnSp>
      <p:cxnSp>
        <p:nvCxnSpPr>
          <p:cNvPr id="65" name="Google Shape;65;p13"/>
          <p:cNvCxnSpPr/>
          <p:nvPr/>
        </p:nvCxnSpPr>
        <p:spPr>
          <a:xfrm>
            <a:off x="7385975" y="4150425"/>
            <a:ext cx="6900" cy="382200"/>
          </a:xfrm>
          <a:prstGeom prst="straightConnector1">
            <a:avLst/>
          </a:prstGeom>
          <a:noFill/>
          <a:ln cap="flat" cmpd="sng" w="9525">
            <a:solidFill>
              <a:schemeClr val="accent4"/>
            </a:solidFill>
            <a:prstDash val="solid"/>
            <a:round/>
            <a:headEnd len="med" w="med" type="triangle"/>
            <a:tailEnd len="med" w="med" type="triangle"/>
          </a:ln>
        </p:spPr>
      </p:cxnSp>
      <p:sp>
        <p:nvSpPr>
          <p:cNvPr id="66" name="Google Shape;66;p13"/>
          <p:cNvSpPr txBox="1"/>
          <p:nvPr/>
        </p:nvSpPr>
        <p:spPr>
          <a:xfrm>
            <a:off x="1644750" y="1541400"/>
            <a:ext cx="11778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000">
                <a:solidFill>
                  <a:schemeClr val="dk2"/>
                </a:solidFill>
              </a:rPr>
              <a:t>Punto A-Start</a:t>
            </a:r>
            <a:endParaRPr b="1" sz="1000">
              <a:solidFill>
                <a:schemeClr val="dk2"/>
              </a:solidFill>
            </a:endParaRPr>
          </a:p>
          <a:p>
            <a:pPr indent="0" lvl="0" marL="0" rtl="0" algn="l">
              <a:spcBef>
                <a:spcPts val="0"/>
              </a:spcBef>
              <a:spcAft>
                <a:spcPts val="0"/>
              </a:spcAft>
              <a:buNone/>
            </a:pPr>
            <a:r>
              <a:rPr lang="es-419" sz="500">
                <a:solidFill>
                  <a:schemeClr val="dk2"/>
                </a:solidFill>
              </a:rPr>
              <a:t>Punto de partida definido por el usuario. Se </a:t>
            </a:r>
            <a:r>
              <a:rPr lang="es-419" sz="500">
                <a:solidFill>
                  <a:schemeClr val="dk2"/>
                </a:solidFill>
              </a:rPr>
              <a:t>calcula</a:t>
            </a:r>
            <a:r>
              <a:rPr lang="es-419" sz="500">
                <a:solidFill>
                  <a:schemeClr val="dk2"/>
                </a:solidFill>
              </a:rPr>
              <a:t> la distancia </a:t>
            </a:r>
            <a:r>
              <a:rPr lang="es-419" sz="500">
                <a:solidFill>
                  <a:schemeClr val="dk2"/>
                </a:solidFill>
              </a:rPr>
              <a:t>más</a:t>
            </a:r>
            <a:r>
              <a:rPr lang="es-419" sz="500">
                <a:solidFill>
                  <a:schemeClr val="dk2"/>
                </a:solidFill>
              </a:rPr>
              <a:t> corta a una ruta de conductor. Si esta es &lt; a 500 metros hay match</a:t>
            </a:r>
            <a:endParaRPr sz="500">
              <a:solidFill>
                <a:schemeClr val="dk2"/>
              </a:solidFill>
            </a:endParaRPr>
          </a:p>
        </p:txBody>
      </p:sp>
      <p:sp>
        <p:nvSpPr>
          <p:cNvPr id="67" name="Google Shape;67;p13"/>
          <p:cNvSpPr txBox="1"/>
          <p:nvPr/>
        </p:nvSpPr>
        <p:spPr>
          <a:xfrm>
            <a:off x="6816600" y="3200750"/>
            <a:ext cx="1245300" cy="5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000">
                <a:solidFill>
                  <a:schemeClr val="dk2"/>
                </a:solidFill>
              </a:rPr>
              <a:t>Punto B-End</a:t>
            </a:r>
            <a:endParaRPr b="1" sz="1000">
              <a:solidFill>
                <a:schemeClr val="dk2"/>
              </a:solidFill>
            </a:endParaRPr>
          </a:p>
          <a:p>
            <a:pPr indent="0" lvl="0" marL="0" rtl="0" algn="l">
              <a:spcBef>
                <a:spcPts val="0"/>
              </a:spcBef>
              <a:spcAft>
                <a:spcPts val="0"/>
              </a:spcAft>
              <a:buNone/>
            </a:pPr>
            <a:r>
              <a:rPr lang="es-419" sz="500">
                <a:solidFill>
                  <a:schemeClr val="dk2"/>
                </a:solidFill>
              </a:rPr>
              <a:t>Punto de llegada definido por el usuario. Se .calcula la distancia más corta a una ruta de conductor. Si esta es &lt; a 500 metros hay match</a:t>
            </a:r>
            <a:endParaRPr sz="500">
              <a:solidFill>
                <a:schemeClr val="dk2"/>
              </a:solidFill>
            </a:endParaRPr>
          </a:p>
        </p:txBody>
      </p:sp>
      <p:pic>
        <p:nvPicPr>
          <p:cNvPr id="68" name="Google Shape;68;p13"/>
          <p:cNvPicPr preferRelativeResize="0"/>
          <p:nvPr/>
        </p:nvPicPr>
        <p:blipFill>
          <a:blip r:embed="rId5">
            <a:alphaModFix/>
          </a:blip>
          <a:stretch>
            <a:fillRect/>
          </a:stretch>
        </p:blipFill>
        <p:spPr>
          <a:xfrm>
            <a:off x="6584950" y="3402400"/>
            <a:ext cx="263200" cy="263200"/>
          </a:xfrm>
          <a:prstGeom prst="rect">
            <a:avLst/>
          </a:prstGeom>
          <a:noFill/>
          <a:ln>
            <a:noFill/>
          </a:ln>
        </p:spPr>
      </p:pic>
      <p:pic>
        <p:nvPicPr>
          <p:cNvPr id="69" name="Google Shape;69;p13"/>
          <p:cNvPicPr preferRelativeResize="0"/>
          <p:nvPr/>
        </p:nvPicPr>
        <p:blipFill>
          <a:blip r:embed="rId7">
            <a:alphaModFix/>
          </a:blip>
          <a:stretch>
            <a:fillRect/>
          </a:stretch>
        </p:blipFill>
        <p:spPr>
          <a:xfrm>
            <a:off x="2186550" y="2474949"/>
            <a:ext cx="55425" cy="55400"/>
          </a:xfrm>
          <a:prstGeom prst="rect">
            <a:avLst/>
          </a:prstGeom>
          <a:noFill/>
          <a:ln>
            <a:noFill/>
          </a:ln>
        </p:spPr>
      </p:pic>
      <p:pic>
        <p:nvPicPr>
          <p:cNvPr id="70" name="Google Shape;70;p13"/>
          <p:cNvPicPr preferRelativeResize="0"/>
          <p:nvPr/>
        </p:nvPicPr>
        <p:blipFill>
          <a:blip r:embed="rId7">
            <a:alphaModFix/>
          </a:blip>
          <a:stretch>
            <a:fillRect/>
          </a:stretch>
        </p:blipFill>
        <p:spPr>
          <a:xfrm>
            <a:off x="7356313" y="4079199"/>
            <a:ext cx="55425" cy="55400"/>
          </a:xfrm>
          <a:prstGeom prst="rect">
            <a:avLst/>
          </a:prstGeom>
          <a:noFill/>
          <a:ln>
            <a:noFill/>
          </a:ln>
        </p:spPr>
      </p:pic>
      <p:pic>
        <p:nvPicPr>
          <p:cNvPr id="71" name="Google Shape;71;p13"/>
          <p:cNvPicPr preferRelativeResize="0"/>
          <p:nvPr/>
        </p:nvPicPr>
        <p:blipFill>
          <a:blip r:embed="rId3">
            <a:alphaModFix/>
          </a:blip>
          <a:stretch>
            <a:fillRect/>
          </a:stretch>
        </p:blipFill>
        <p:spPr>
          <a:xfrm>
            <a:off x="8287275" y="678625"/>
            <a:ext cx="403500" cy="403500"/>
          </a:xfrm>
          <a:prstGeom prst="rect">
            <a:avLst/>
          </a:prstGeom>
          <a:noFill/>
          <a:ln>
            <a:noFill/>
          </a:ln>
        </p:spPr>
      </p:pic>
      <p:sp>
        <p:nvSpPr>
          <p:cNvPr id="72" name="Google Shape;72;p13"/>
          <p:cNvSpPr/>
          <p:nvPr/>
        </p:nvSpPr>
        <p:spPr>
          <a:xfrm>
            <a:off x="3021075" y="2415950"/>
            <a:ext cx="194700" cy="173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3"/>
          <p:cNvSpPr/>
          <p:nvPr/>
        </p:nvSpPr>
        <p:spPr>
          <a:xfrm>
            <a:off x="7286675" y="4548450"/>
            <a:ext cx="194700" cy="173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3"/>
          <p:cNvSpPr txBox="1"/>
          <p:nvPr/>
        </p:nvSpPr>
        <p:spPr>
          <a:xfrm>
            <a:off x="197400" y="865175"/>
            <a:ext cx="90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chemeClr val="dk2"/>
                </a:solidFill>
              </a:rPr>
              <a:t>Coche Start</a:t>
            </a:r>
            <a:endParaRPr sz="900">
              <a:solidFill>
                <a:schemeClr val="dk2"/>
              </a:solidFill>
            </a:endParaRPr>
          </a:p>
        </p:txBody>
      </p:sp>
      <p:sp>
        <p:nvSpPr>
          <p:cNvPr id="75" name="Google Shape;75;p13"/>
          <p:cNvSpPr txBox="1"/>
          <p:nvPr/>
        </p:nvSpPr>
        <p:spPr>
          <a:xfrm>
            <a:off x="8086275" y="961650"/>
            <a:ext cx="80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chemeClr val="dk2"/>
                </a:solidFill>
              </a:rPr>
              <a:t>Coche End</a:t>
            </a:r>
            <a:endParaRPr sz="900">
              <a:solidFill>
                <a:schemeClr val="dk2"/>
              </a:solidFill>
            </a:endParaRPr>
          </a:p>
        </p:txBody>
      </p:sp>
      <p:sp>
        <p:nvSpPr>
          <p:cNvPr id="76" name="Google Shape;76;p13"/>
          <p:cNvSpPr txBox="1"/>
          <p:nvPr/>
        </p:nvSpPr>
        <p:spPr>
          <a:xfrm>
            <a:off x="454900" y="3321950"/>
            <a:ext cx="2245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chemeClr val="dk2"/>
                </a:solidFill>
              </a:rPr>
              <a:t>***Tenemos por un lado las geo de inicio-fin de los usuarios y por otro lado la cadena de geo de las rutas. La idea es que si las geo de inicio- fin de un usuario estan a menos de 500 metros de su distancia mas corta de una ruta de coche, se asigne el viaje por ese tramo. Si los tramos entre las geo de la ruta son uniformes, podriamos calcular un costo del viaje. </a:t>
            </a:r>
            <a:endParaRPr sz="9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