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67"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0"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11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8B9EBBA-996F-894A-B54A-D6246ED52CEA}" type="datetimeFigureOut">
              <a:rPr lang="en-US" smtClean="0"/>
              <a:pPr/>
              <a:t>6/9/2022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691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574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24617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958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F54567-0DE4-3F47-BF90-CB84690072F9}"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7529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5728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39319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5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563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68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269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035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00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478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665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09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012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B482E8-6E0E-1B4F-B1FD-C69DB9E858D9}" type="datetimeFigureOut">
              <a:rPr lang="en-US" smtClean="0"/>
              <a:pPr/>
              <a:t>6/9/2022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994422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8.wmf"/><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png"/><Relationship Id="rId5" Type="http://schemas.openxmlformats.org/officeDocument/2006/relationships/image" Target="../media/image10.png"/><Relationship Id="rId10" Type="http://schemas.openxmlformats.org/officeDocument/2006/relationships/image" Target="../media/image11.png"/><Relationship Id="rId4" Type="http://schemas.openxmlformats.org/officeDocument/2006/relationships/image" Target="../media/image7.wmf"/><Relationship Id="rId9" Type="http://schemas.openxmlformats.org/officeDocument/2006/relationships/image" Target="../media/image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4084" y="1396595"/>
            <a:ext cx="10572000" cy="2971051"/>
          </a:xfrm>
        </p:spPr>
        <p:txBody>
          <a:bodyPr/>
          <a:lstStyle/>
          <a:p>
            <a:pPr algn="ctr"/>
            <a:r>
              <a:rPr lang="en-US" dirty="0" smtClean="0"/>
              <a:t>Web Application Testing </a:t>
            </a:r>
            <a:br>
              <a:rPr lang="en-US" dirty="0" smtClean="0"/>
            </a:br>
            <a:r>
              <a:rPr lang="en-US" dirty="0" smtClean="0"/>
              <a:t>         </a:t>
            </a:r>
            <a:r>
              <a:rPr lang="en-US" dirty="0" err="1" smtClean="0"/>
              <a:t>Casuta</a:t>
            </a:r>
            <a:r>
              <a:rPr lang="en-US" dirty="0" smtClean="0"/>
              <a:t> </a:t>
            </a:r>
            <a:r>
              <a:rPr lang="en-US" dirty="0" err="1" smtClean="0"/>
              <a:t>Culorilor</a:t>
            </a:r>
            <a:endParaRPr lang="en-US" dirty="0"/>
          </a:p>
        </p:txBody>
      </p:sp>
      <p:sp>
        <p:nvSpPr>
          <p:cNvPr id="3" name="Subtitle 2"/>
          <p:cNvSpPr>
            <a:spLocks noGrp="1"/>
          </p:cNvSpPr>
          <p:nvPr>
            <p:ph type="subTitle" idx="1"/>
          </p:nvPr>
        </p:nvSpPr>
        <p:spPr>
          <a:xfrm>
            <a:off x="662152" y="5207275"/>
            <a:ext cx="11676291" cy="434974"/>
          </a:xfrm>
        </p:spPr>
        <p:txBody>
          <a:bodyPr>
            <a:normAutofit/>
          </a:bodyPr>
          <a:lstStyle/>
          <a:p>
            <a:r>
              <a:rPr lang="en-US" dirty="0" smtClean="0"/>
              <a:t>Adriana </a:t>
            </a:r>
            <a:r>
              <a:rPr lang="en-US" dirty="0" err="1" smtClean="0"/>
              <a:t>Cionca</a:t>
            </a:r>
            <a:r>
              <a:rPr lang="en-US" dirty="0" smtClean="0"/>
              <a:t> Gr25</a:t>
            </a:r>
            <a:endParaRPr lang="en-US" dirty="0"/>
          </a:p>
        </p:txBody>
      </p:sp>
    </p:spTree>
    <p:extLst>
      <p:ext uri="{BB962C8B-B14F-4D97-AF65-F5344CB8AC3E}">
        <p14:creationId xmlns:p14="http://schemas.microsoft.com/office/powerpoint/2010/main" val="175846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72348"/>
          </a:xfrm>
        </p:spPr>
        <p:txBody>
          <a:bodyPr>
            <a:normAutofit fontScale="90000"/>
          </a:bodyPr>
          <a:lstStyle/>
          <a:p>
            <a:r>
              <a:rPr lang="en-US" dirty="0" smtClean="0"/>
              <a:t>LESON LEARNED</a:t>
            </a:r>
            <a:endParaRPr lang="en-US" dirty="0"/>
          </a:p>
        </p:txBody>
      </p:sp>
      <p:sp>
        <p:nvSpPr>
          <p:cNvPr id="3" name="Content Placeholder 2"/>
          <p:cNvSpPr>
            <a:spLocks noGrp="1"/>
          </p:cNvSpPr>
          <p:nvPr>
            <p:ph idx="1"/>
          </p:nvPr>
        </p:nvSpPr>
        <p:spPr>
          <a:xfrm>
            <a:off x="1295401" y="1645920"/>
            <a:ext cx="9601196" cy="4229948"/>
          </a:xfrm>
        </p:spPr>
        <p:txBody>
          <a:bodyPr>
            <a:normAutofit fontScale="85000" lnSpcReduction="20000"/>
          </a:bodyPr>
          <a:lstStyle/>
          <a:p>
            <a:r>
              <a:rPr lang="en-US" dirty="0"/>
              <a:t>CHALENGES:</a:t>
            </a:r>
          </a:p>
          <a:p>
            <a:r>
              <a:rPr lang="en-US" dirty="0"/>
              <a:t>Finding an Application for the project</a:t>
            </a:r>
          </a:p>
          <a:p>
            <a:r>
              <a:rPr lang="en-US" dirty="0"/>
              <a:t>Writing  the test cases </a:t>
            </a:r>
          </a:p>
          <a:p>
            <a:r>
              <a:rPr lang="en-US" dirty="0"/>
              <a:t>Covering more types of </a:t>
            </a:r>
            <a:r>
              <a:rPr lang="en-US" dirty="0" smtClean="0"/>
              <a:t>testing</a:t>
            </a:r>
          </a:p>
          <a:p>
            <a:r>
              <a:rPr lang="en-US" dirty="0"/>
              <a:t>Using too much invalid data in production</a:t>
            </a:r>
          </a:p>
          <a:p>
            <a:endParaRPr lang="en-US" dirty="0"/>
          </a:p>
          <a:p>
            <a:endParaRPr lang="en-US" dirty="0"/>
          </a:p>
          <a:p>
            <a:r>
              <a:rPr lang="en-US" dirty="0"/>
              <a:t>LESSONS:</a:t>
            </a:r>
          </a:p>
          <a:p>
            <a:r>
              <a:rPr lang="en-US" dirty="0"/>
              <a:t>The testing is a very organized process with clear steps and results.</a:t>
            </a:r>
          </a:p>
          <a:p>
            <a:r>
              <a:rPr lang="en-US" dirty="0"/>
              <a:t>Testing can be challenging but satisfying</a:t>
            </a:r>
          </a:p>
          <a:p>
            <a:r>
              <a:rPr lang="en-US" dirty="0"/>
              <a:t>Small </a:t>
            </a:r>
            <a:r>
              <a:rPr lang="en-US" dirty="0" err="1" smtClean="0"/>
              <a:t>steps</a:t>
            </a:r>
            <a:r>
              <a:rPr lang="en-US" dirty="0" err="1" smtClean="0">
                <a:sym typeface="Wingdings" panose="05000000000000000000" pitchFamily="2" charset="2"/>
              </a:rPr>
              <a:t></a:t>
            </a:r>
            <a:r>
              <a:rPr lang="en-US" dirty="0" err="1" smtClean="0"/>
              <a:t>big</a:t>
            </a:r>
            <a:r>
              <a:rPr lang="en-US" dirty="0" smtClean="0"/>
              <a:t> </a:t>
            </a:r>
            <a:r>
              <a:rPr lang="en-US" dirty="0"/>
              <a:t>results</a:t>
            </a:r>
          </a:p>
          <a:p>
            <a:endParaRPr lang="en-US" dirty="0"/>
          </a:p>
        </p:txBody>
      </p:sp>
    </p:spTree>
    <p:extLst>
      <p:ext uri="{BB962C8B-B14F-4D97-AF65-F5344CB8AC3E}">
        <p14:creationId xmlns:p14="http://schemas.microsoft.com/office/powerpoint/2010/main" val="1674670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95402" y="834390"/>
            <a:ext cx="8980168" cy="147742"/>
          </a:xfrm>
        </p:spPr>
        <p:txBody>
          <a:bodyPr>
            <a:normAutofit fontScale="90000"/>
          </a:bodyPr>
          <a:lstStyle/>
          <a:p>
            <a:endParaRPr lang="en-US" dirty="0"/>
          </a:p>
        </p:txBody>
      </p:sp>
      <p:sp>
        <p:nvSpPr>
          <p:cNvPr id="3" name="Content Placeholder 2"/>
          <p:cNvSpPr>
            <a:spLocks noGrp="1"/>
          </p:cNvSpPr>
          <p:nvPr>
            <p:ph idx="1"/>
          </p:nvPr>
        </p:nvSpPr>
        <p:spPr>
          <a:xfrm>
            <a:off x="1295401" y="1714500"/>
            <a:ext cx="9601196" cy="1714500"/>
          </a:xfrm>
        </p:spPr>
        <p:txBody>
          <a:bodyPr/>
          <a:lstStyle/>
          <a:p>
            <a:r>
              <a:rPr lang="en-US" dirty="0" smtClean="0"/>
              <a:t>                                 </a:t>
            </a:r>
            <a:r>
              <a:rPr lang="en-US" sz="5400" dirty="0" smtClean="0"/>
              <a:t>THANK YOU</a:t>
            </a:r>
            <a:endParaRPr lang="en-US" sz="5400" dirty="0"/>
          </a:p>
        </p:txBody>
      </p:sp>
    </p:spTree>
    <p:extLst>
      <p:ext uri="{BB962C8B-B14F-4D97-AF65-F5344CB8AC3E}">
        <p14:creationId xmlns:p14="http://schemas.microsoft.com/office/powerpoint/2010/main" val="2399694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DESCRIPTION</a:t>
            </a:r>
            <a:endParaRPr lang="en-US" dirty="0"/>
          </a:p>
        </p:txBody>
      </p:sp>
      <p:sp>
        <p:nvSpPr>
          <p:cNvPr id="3" name="Content Placeholder 2"/>
          <p:cNvSpPr>
            <a:spLocks noGrp="1"/>
          </p:cNvSpPr>
          <p:nvPr>
            <p:ph idx="1"/>
          </p:nvPr>
        </p:nvSpPr>
        <p:spPr/>
        <p:txBody>
          <a:bodyPr/>
          <a:lstStyle/>
          <a:p>
            <a:r>
              <a:rPr lang="en-US" u="sng" dirty="0" err="1" smtClean="0">
                <a:solidFill>
                  <a:srgbClr val="FF0000"/>
                </a:solidFill>
              </a:rPr>
              <a:t>Casuta</a:t>
            </a:r>
            <a:r>
              <a:rPr lang="en-US" u="sng" dirty="0" smtClean="0">
                <a:solidFill>
                  <a:srgbClr val="FF0000"/>
                </a:solidFill>
              </a:rPr>
              <a:t> </a:t>
            </a:r>
            <a:r>
              <a:rPr lang="en-US" u="sng" dirty="0" err="1" smtClean="0">
                <a:solidFill>
                  <a:srgbClr val="FF0000"/>
                </a:solidFill>
              </a:rPr>
              <a:t>Culorilor</a:t>
            </a:r>
            <a:r>
              <a:rPr lang="en-US" u="sng" dirty="0" smtClean="0">
                <a:solidFill>
                  <a:srgbClr val="FF0000"/>
                </a:solidFill>
              </a:rPr>
              <a:t> Online Store</a:t>
            </a:r>
          </a:p>
          <a:p>
            <a:r>
              <a:rPr lang="en-US" u="sng" dirty="0" smtClean="0">
                <a:solidFill>
                  <a:srgbClr val="FF0000"/>
                </a:solidFill>
              </a:rPr>
              <a:t>Web application</a:t>
            </a:r>
          </a:p>
          <a:p>
            <a:r>
              <a:rPr lang="en-US" u="sng" dirty="0" smtClean="0">
                <a:solidFill>
                  <a:srgbClr val="FF0000"/>
                </a:solidFill>
              </a:rPr>
              <a:t>Online </a:t>
            </a:r>
            <a:r>
              <a:rPr lang="en-US" u="sng" dirty="0">
                <a:solidFill>
                  <a:srgbClr val="FF0000"/>
                </a:solidFill>
              </a:rPr>
              <a:t>store </a:t>
            </a:r>
            <a:r>
              <a:rPr lang="en-US" u="sng" dirty="0" smtClean="0">
                <a:solidFill>
                  <a:srgbClr val="FF0000"/>
                </a:solidFill>
              </a:rPr>
              <a:t>for </a:t>
            </a:r>
            <a:r>
              <a:rPr lang="en-US" u="sng" dirty="0">
                <a:solidFill>
                  <a:srgbClr val="FF0000"/>
                </a:solidFill>
              </a:rPr>
              <a:t>a local MDF product workshop</a:t>
            </a:r>
          </a:p>
          <a:p>
            <a:endParaRPr lang="en-US" u="sng" dirty="0">
              <a:solidFill>
                <a:srgbClr val="FF0000"/>
              </a:solidFill>
            </a:endParaRPr>
          </a:p>
          <a:p>
            <a:endParaRPr lang="en-US" u="sng" dirty="0">
              <a:solidFill>
                <a:srgbClr val="FF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560318002"/>
              </p:ext>
            </p:extLst>
          </p:nvPr>
        </p:nvGraphicFramePr>
        <p:xfrm>
          <a:off x="98425" y="98425"/>
          <a:ext cx="1608138" cy="465138"/>
        </p:xfrm>
        <a:graphic>
          <a:graphicData uri="http://schemas.openxmlformats.org/presentationml/2006/ole">
            <mc:AlternateContent xmlns:mc="http://schemas.openxmlformats.org/markup-compatibility/2006">
              <mc:Choice xmlns:v="urn:schemas-microsoft-com:vml" Requires="v">
                <p:oleObj spid="_x0000_s1080" name="Packager Shell Object" showAsIcon="1" r:id="rId3" imgW="1607400" imgH="464400" progId="Package">
                  <p:embed/>
                </p:oleObj>
              </mc:Choice>
              <mc:Fallback>
                <p:oleObj name="Packager Shell Object" showAsIcon="1" r:id="rId3" imgW="1607400" imgH="464400" progId="Package">
                  <p:embed/>
                  <p:pic>
                    <p:nvPicPr>
                      <p:cNvPr id="0" name=""/>
                      <p:cNvPicPr/>
                      <p:nvPr/>
                    </p:nvPicPr>
                    <p:blipFill>
                      <a:blip r:embed="rId4"/>
                      <a:stretch>
                        <a:fillRect/>
                      </a:stretch>
                    </p:blipFill>
                    <p:spPr>
                      <a:xfrm>
                        <a:off x="98425" y="98425"/>
                        <a:ext cx="1608138" cy="465138"/>
                      </a:xfrm>
                      <a:prstGeom prst="rect">
                        <a:avLst/>
                      </a:prstGeom>
                    </p:spPr>
                  </p:pic>
                </p:oleObj>
              </mc:Fallback>
            </mc:AlternateContent>
          </a:graphicData>
        </a:graphic>
      </p:graphicFrame>
      <p:pic>
        <p:nvPicPr>
          <p:cNvPr id="5" name="Picture 4"/>
          <p:cNvPicPr>
            <a:picLocks noChangeAspect="1"/>
          </p:cNvPicPr>
          <p:nvPr/>
        </p:nvPicPr>
        <p:blipFill>
          <a:blip r:embed="rId5"/>
          <a:stretch>
            <a:fillRect/>
          </a:stretch>
        </p:blipFill>
        <p:spPr>
          <a:xfrm>
            <a:off x="1706563" y="4216400"/>
            <a:ext cx="2429860" cy="182239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912350127"/>
              </p:ext>
            </p:extLst>
          </p:nvPr>
        </p:nvGraphicFramePr>
        <p:xfrm>
          <a:off x="98425" y="98425"/>
          <a:ext cx="1608138" cy="465138"/>
        </p:xfrm>
        <a:graphic>
          <a:graphicData uri="http://schemas.openxmlformats.org/presentationml/2006/ole">
            <mc:AlternateContent xmlns:mc="http://schemas.openxmlformats.org/markup-compatibility/2006">
              <mc:Choice xmlns:v="urn:schemas-microsoft-com:vml" Requires="v">
                <p:oleObj spid="_x0000_s1081" name="Packager Shell Object" showAsIcon="1" r:id="rId6" imgW="1607400" imgH="464400" progId="Package">
                  <p:embed/>
                </p:oleObj>
              </mc:Choice>
              <mc:Fallback>
                <p:oleObj name="Packager Shell Object" showAsIcon="1" r:id="rId6" imgW="1607400" imgH="464400" progId="Package">
                  <p:embed/>
                  <p:pic>
                    <p:nvPicPr>
                      <p:cNvPr id="0" name=""/>
                      <p:cNvPicPr/>
                      <p:nvPr/>
                    </p:nvPicPr>
                    <p:blipFill>
                      <a:blip r:embed="rId7"/>
                      <a:stretch>
                        <a:fillRect/>
                      </a:stretch>
                    </p:blipFill>
                    <p:spPr>
                      <a:xfrm>
                        <a:off x="98425" y="98425"/>
                        <a:ext cx="1608138" cy="4651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53884026"/>
              </p:ext>
            </p:extLst>
          </p:nvPr>
        </p:nvGraphicFramePr>
        <p:xfrm>
          <a:off x="98425" y="98425"/>
          <a:ext cx="1608138" cy="465138"/>
        </p:xfrm>
        <a:graphic>
          <a:graphicData uri="http://schemas.openxmlformats.org/presentationml/2006/ole">
            <mc:AlternateContent xmlns:mc="http://schemas.openxmlformats.org/markup-compatibility/2006">
              <mc:Choice xmlns:v="urn:schemas-microsoft-com:vml" Requires="v">
                <p:oleObj spid="_x0000_s1082" name="Packager Shell Object" showAsIcon="1" r:id="rId8" imgW="1607400" imgH="464400" progId="Package">
                  <p:embed/>
                </p:oleObj>
              </mc:Choice>
              <mc:Fallback>
                <p:oleObj name="Packager Shell Object" showAsIcon="1" r:id="rId8" imgW="1607400" imgH="464400" progId="Package">
                  <p:embed/>
                  <p:pic>
                    <p:nvPicPr>
                      <p:cNvPr id="0" name=""/>
                      <p:cNvPicPr/>
                      <p:nvPr/>
                    </p:nvPicPr>
                    <p:blipFill>
                      <a:blip r:embed="rId9"/>
                      <a:stretch>
                        <a:fillRect/>
                      </a:stretch>
                    </p:blipFill>
                    <p:spPr>
                      <a:xfrm>
                        <a:off x="98425" y="98425"/>
                        <a:ext cx="1608138" cy="465138"/>
                      </a:xfrm>
                      <a:prstGeom prst="rect">
                        <a:avLst/>
                      </a:prstGeom>
                    </p:spPr>
                  </p:pic>
                </p:oleObj>
              </mc:Fallback>
            </mc:AlternateContent>
          </a:graphicData>
        </a:graphic>
      </p:graphicFrame>
      <p:pic>
        <p:nvPicPr>
          <p:cNvPr id="10" name="Picture 9"/>
          <p:cNvPicPr>
            <a:picLocks noChangeAspect="1"/>
          </p:cNvPicPr>
          <p:nvPr/>
        </p:nvPicPr>
        <p:blipFill>
          <a:blip r:embed="rId10"/>
          <a:stretch>
            <a:fillRect/>
          </a:stretch>
        </p:blipFill>
        <p:spPr>
          <a:xfrm>
            <a:off x="4694730" y="4216400"/>
            <a:ext cx="1748112" cy="1911446"/>
          </a:xfrm>
          <a:prstGeom prst="rect">
            <a:avLst/>
          </a:prstGeom>
        </p:spPr>
      </p:pic>
      <p:pic>
        <p:nvPicPr>
          <p:cNvPr id="11" name="Picture 10"/>
          <p:cNvPicPr>
            <a:picLocks noChangeAspect="1"/>
          </p:cNvPicPr>
          <p:nvPr/>
        </p:nvPicPr>
        <p:blipFill>
          <a:blip r:embed="rId11"/>
          <a:stretch>
            <a:fillRect/>
          </a:stretch>
        </p:blipFill>
        <p:spPr>
          <a:xfrm>
            <a:off x="7001148" y="4216400"/>
            <a:ext cx="1691015" cy="1781295"/>
          </a:xfrm>
          <a:prstGeom prst="rect">
            <a:avLst/>
          </a:prstGeom>
        </p:spPr>
      </p:pic>
      <p:pic>
        <p:nvPicPr>
          <p:cNvPr id="12" name="Picture 11"/>
          <p:cNvPicPr>
            <a:picLocks noChangeAspect="1"/>
          </p:cNvPicPr>
          <p:nvPr/>
        </p:nvPicPr>
        <p:blipFill>
          <a:blip r:embed="rId12"/>
          <a:stretch>
            <a:fillRect/>
          </a:stretch>
        </p:blipFill>
        <p:spPr>
          <a:xfrm>
            <a:off x="9005993" y="4210456"/>
            <a:ext cx="2301766" cy="1726325"/>
          </a:xfrm>
          <a:prstGeom prst="rect">
            <a:avLst/>
          </a:prstGeom>
        </p:spPr>
      </p:pic>
    </p:spTree>
    <p:extLst>
      <p:ext uri="{BB962C8B-B14F-4D97-AF65-F5344CB8AC3E}">
        <p14:creationId xmlns:p14="http://schemas.microsoft.com/office/powerpoint/2010/main" val="2630501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945931"/>
            <a:ext cx="8158688" cy="1124607"/>
          </a:xfrm>
        </p:spPr>
        <p:txBody>
          <a:bodyPr/>
          <a:lstStyle/>
          <a:p>
            <a:r>
              <a:rPr lang="en-US" dirty="0" smtClean="0"/>
              <a:t>TESTING APPROACH</a:t>
            </a:r>
            <a:endParaRPr lang="en-US" dirty="0"/>
          </a:p>
        </p:txBody>
      </p:sp>
      <p:sp>
        <p:nvSpPr>
          <p:cNvPr id="3" name="Text Placeholder 2"/>
          <p:cNvSpPr>
            <a:spLocks noGrp="1"/>
          </p:cNvSpPr>
          <p:nvPr>
            <p:ph type="body" idx="1"/>
          </p:nvPr>
        </p:nvSpPr>
        <p:spPr>
          <a:xfrm>
            <a:off x="641130" y="2711669"/>
            <a:ext cx="10867697" cy="2448910"/>
          </a:xfrm>
        </p:spPr>
        <p:txBody>
          <a:bodyPr>
            <a:normAutofit fontScale="92500" lnSpcReduction="20000"/>
          </a:bodyPr>
          <a:lstStyle/>
          <a:p>
            <a:pPr algn="l"/>
            <a:r>
              <a:rPr lang="en-US" sz="1800" dirty="0" smtClean="0"/>
              <a:t>SCOPE</a:t>
            </a:r>
            <a:r>
              <a:rPr lang="en-US" sz="1800" dirty="0"/>
              <a:t>: Detecting Bugs in the Application using Functional and Non-functional Testing Types.</a:t>
            </a:r>
          </a:p>
          <a:p>
            <a:pPr marL="342900" indent="-342900" algn="l">
              <a:buAutoNum type="arabicPeriod"/>
            </a:pPr>
            <a:r>
              <a:rPr lang="en-US" sz="1800" dirty="0" smtClean="0"/>
              <a:t>Exploratory </a:t>
            </a:r>
            <a:r>
              <a:rPr lang="en-US" sz="1800" dirty="0"/>
              <a:t>Testing to decide if the application is a good candidate for the final </a:t>
            </a:r>
            <a:r>
              <a:rPr lang="en-US" sz="1800" dirty="0" smtClean="0"/>
              <a:t>project</a:t>
            </a:r>
          </a:p>
          <a:p>
            <a:pPr marL="342900" indent="-342900" algn="l">
              <a:buAutoNum type="arabicPeriod"/>
            </a:pPr>
            <a:r>
              <a:rPr lang="en-US" sz="1800" dirty="0"/>
              <a:t>Prioritize the importance of functionalities and create the </a:t>
            </a:r>
            <a:r>
              <a:rPr lang="en-US" sz="1800" dirty="0" err="1"/>
              <a:t>mindmap</a:t>
            </a:r>
            <a:endParaRPr lang="en-US" sz="1800" dirty="0"/>
          </a:p>
          <a:p>
            <a:pPr marL="342900" indent="-342900" algn="l">
              <a:buAutoNum type="arabicPeriod"/>
            </a:pPr>
            <a:r>
              <a:rPr lang="en-US" sz="1800" dirty="0"/>
              <a:t>Write test cases and prepare test data file</a:t>
            </a:r>
          </a:p>
          <a:p>
            <a:pPr marL="342900" indent="-342900" algn="l">
              <a:buAutoNum type="arabicPeriod"/>
            </a:pPr>
            <a:r>
              <a:rPr lang="en-US" sz="1800" dirty="0"/>
              <a:t>Apply Component Testing, Integration, System, System Integration Testing</a:t>
            </a:r>
          </a:p>
          <a:p>
            <a:pPr marL="342900" indent="-342900" algn="l">
              <a:buAutoNum type="arabicPeriod"/>
            </a:pPr>
            <a:r>
              <a:rPr lang="en-US" sz="1800" dirty="0"/>
              <a:t>Execute the test cases and report the discovered bugs </a:t>
            </a:r>
          </a:p>
          <a:p>
            <a:pPr marL="342900" indent="-342900" algn="l">
              <a:buAutoNum type="arabicPeriod"/>
            </a:pPr>
            <a:r>
              <a:rPr lang="en-US" sz="1800" dirty="0"/>
              <a:t>Write the Test Report</a:t>
            </a:r>
          </a:p>
          <a:p>
            <a:pPr marL="342900" indent="-342900" algn="l">
              <a:buAutoNum type="arabicPeriod"/>
            </a:pPr>
            <a:endParaRPr lang="en-US" sz="1800" dirty="0"/>
          </a:p>
          <a:p>
            <a:pPr algn="l"/>
            <a:endParaRPr lang="en-US" sz="1800" dirty="0"/>
          </a:p>
        </p:txBody>
      </p:sp>
    </p:spTree>
    <p:extLst>
      <p:ext uri="{BB962C8B-B14F-4D97-AF65-F5344CB8AC3E}">
        <p14:creationId xmlns:p14="http://schemas.microsoft.com/office/powerpoint/2010/main" val="3645851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pPr marL="0" indent="0">
              <a:buNone/>
            </a:pPr>
            <a:r>
              <a:rPr lang="en-US" dirty="0" smtClean="0"/>
              <a:t>   Mantis </a:t>
            </a:r>
            <a:r>
              <a:rPr lang="en-US" dirty="0"/>
              <a:t>Bug Tracker – Bug Reporting</a:t>
            </a:r>
          </a:p>
          <a:p>
            <a:pPr marL="0" indent="0">
              <a:buNone/>
            </a:pPr>
            <a:r>
              <a:rPr lang="en-US" dirty="0" smtClean="0"/>
              <a:t>   </a:t>
            </a:r>
            <a:r>
              <a:rPr lang="en-US" dirty="0" err="1" smtClean="0"/>
              <a:t>TestLink</a:t>
            </a:r>
            <a:r>
              <a:rPr lang="en-US" dirty="0" smtClean="0"/>
              <a:t> </a:t>
            </a:r>
            <a:r>
              <a:rPr lang="en-US" dirty="0"/>
              <a:t>– Test Case Management</a:t>
            </a:r>
          </a:p>
          <a:p>
            <a:pPr marL="0" indent="0">
              <a:buNone/>
            </a:pPr>
            <a:r>
              <a:rPr lang="en-US" dirty="0" smtClean="0"/>
              <a:t>   Snipping </a:t>
            </a:r>
            <a:r>
              <a:rPr lang="en-US" dirty="0"/>
              <a:t>Tool – Screenshots Capture</a:t>
            </a:r>
          </a:p>
          <a:p>
            <a:pPr marL="0" indent="0">
              <a:buNone/>
            </a:pPr>
            <a:r>
              <a:rPr lang="en-US" dirty="0" smtClean="0"/>
              <a:t>    </a:t>
            </a:r>
            <a:r>
              <a:rPr lang="en-US" dirty="0" err="1" smtClean="0"/>
              <a:t>Xmind</a:t>
            </a:r>
            <a:r>
              <a:rPr lang="en-US" dirty="0" smtClean="0"/>
              <a:t> </a:t>
            </a:r>
            <a:r>
              <a:rPr lang="en-US" dirty="0"/>
              <a:t>Tool – Mind </a:t>
            </a:r>
            <a:r>
              <a:rPr lang="en-US" dirty="0" smtClean="0"/>
              <a:t>Maps</a:t>
            </a:r>
            <a:endParaRPr lang="en-US" dirty="0"/>
          </a:p>
        </p:txBody>
      </p:sp>
    </p:spTree>
    <p:extLst>
      <p:ext uri="{BB962C8B-B14F-4D97-AF65-F5344CB8AC3E}">
        <p14:creationId xmlns:p14="http://schemas.microsoft.com/office/powerpoint/2010/main" val="4695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8690" y="2285999"/>
            <a:ext cx="9228082" cy="3925615"/>
          </a:xfrm>
        </p:spPr>
      </p:pic>
    </p:spTree>
    <p:extLst>
      <p:ext uri="{BB962C8B-B14F-4D97-AF65-F5344CB8AC3E}">
        <p14:creationId xmlns:p14="http://schemas.microsoft.com/office/powerpoint/2010/main" val="179599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TIPES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PERFORMED</a:t>
            </a:r>
            <a:r>
              <a:rPr lang="en-US" dirty="0" smtClean="0"/>
              <a:t>                                                           </a:t>
            </a:r>
            <a:r>
              <a:rPr lang="en-US" dirty="0" smtClean="0">
                <a:solidFill>
                  <a:srgbClr val="FF0000"/>
                </a:solidFill>
              </a:rPr>
              <a:t>APPLICABLE</a:t>
            </a:r>
          </a:p>
          <a:p>
            <a:r>
              <a:rPr lang="en-US" dirty="0" smtClean="0"/>
              <a:t>Ad-Hoc Testing                                                       - Performance Testing</a:t>
            </a:r>
          </a:p>
          <a:p>
            <a:r>
              <a:rPr lang="en-US" dirty="0" smtClean="0"/>
              <a:t>Smoke Testing                                                         - Security Testing</a:t>
            </a:r>
          </a:p>
          <a:p>
            <a:r>
              <a:rPr lang="en-US" dirty="0" smtClean="0"/>
              <a:t>Positive Testing                                                        </a:t>
            </a:r>
          </a:p>
          <a:p>
            <a:r>
              <a:rPr lang="en-US" dirty="0" smtClean="0"/>
              <a:t>Compatibility Testing</a:t>
            </a:r>
          </a:p>
          <a:p>
            <a:r>
              <a:rPr lang="en-US" dirty="0" smtClean="0"/>
              <a:t>Exploratory Testing</a:t>
            </a:r>
          </a:p>
          <a:p>
            <a:r>
              <a:rPr lang="en-US" dirty="0" smtClean="0"/>
              <a:t>Stress Testing</a:t>
            </a:r>
          </a:p>
          <a:p>
            <a:r>
              <a:rPr lang="en-US" dirty="0" smtClean="0"/>
              <a:t>UI Testing</a:t>
            </a:r>
          </a:p>
          <a:p>
            <a:r>
              <a:rPr lang="en-US" dirty="0" smtClean="0"/>
              <a:t>Negative Testing</a:t>
            </a:r>
            <a:endParaRPr lang="en-US" dirty="0"/>
          </a:p>
        </p:txBody>
      </p:sp>
    </p:spTree>
    <p:extLst>
      <p:ext uri="{BB962C8B-B14F-4D97-AF65-F5344CB8AC3E}">
        <p14:creationId xmlns:p14="http://schemas.microsoft.com/office/powerpoint/2010/main" val="3692843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 OVERVIEW</a:t>
            </a:r>
            <a:endParaRPr lang="en-US" dirty="0"/>
          </a:p>
        </p:txBody>
      </p:sp>
      <p:pic>
        <p:nvPicPr>
          <p:cNvPr id="7" name="Content Placeholder 6"/>
          <p:cNvPicPr>
            <a:picLocks noGrp="1" noChangeAspect="1"/>
          </p:cNvPicPr>
          <p:nvPr>
            <p:ph idx="1"/>
          </p:nvPr>
        </p:nvPicPr>
        <p:blipFill>
          <a:blip r:embed="rId2"/>
          <a:stretch>
            <a:fillRect/>
          </a:stretch>
        </p:blipFill>
        <p:spPr>
          <a:xfrm>
            <a:off x="1295402" y="2461395"/>
            <a:ext cx="4584589" cy="2755631"/>
          </a:xfrm>
          <a:prstGeom prst="rect">
            <a:avLst/>
          </a:prstGeom>
        </p:spPr>
      </p:pic>
      <p:pic>
        <p:nvPicPr>
          <p:cNvPr id="8" name="Picture 7"/>
          <p:cNvPicPr>
            <a:picLocks noChangeAspect="1"/>
          </p:cNvPicPr>
          <p:nvPr/>
        </p:nvPicPr>
        <p:blipFill>
          <a:blip r:embed="rId3"/>
          <a:stretch>
            <a:fillRect/>
          </a:stretch>
        </p:blipFill>
        <p:spPr>
          <a:xfrm>
            <a:off x="5879991" y="2461395"/>
            <a:ext cx="4584589" cy="2755631"/>
          </a:xfrm>
          <a:prstGeom prst="rect">
            <a:avLst/>
          </a:prstGeom>
        </p:spPr>
      </p:pic>
    </p:spTree>
    <p:extLst>
      <p:ext uri="{BB962C8B-B14F-4D97-AF65-F5344CB8AC3E}">
        <p14:creationId xmlns:p14="http://schemas.microsoft.com/office/powerpoint/2010/main" val="3207240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85801"/>
            <a:ext cx="9601196" cy="502919"/>
          </a:xfrm>
        </p:spPr>
        <p:txBody>
          <a:bodyPr>
            <a:normAutofit fontScale="90000"/>
          </a:bodyPr>
          <a:lstStyle/>
          <a:p>
            <a:r>
              <a:rPr lang="en-US" dirty="0" smtClean="0"/>
              <a:t>TEST CASE OVERVIEW</a:t>
            </a:r>
            <a:endParaRPr lang="en-US"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1463040"/>
            <a:ext cx="8458199" cy="4777740"/>
          </a:xfrm>
        </p:spPr>
      </p:pic>
    </p:spTree>
    <p:extLst>
      <p:ext uri="{BB962C8B-B14F-4D97-AF65-F5344CB8AC3E}">
        <p14:creationId xmlns:p14="http://schemas.microsoft.com/office/powerpoint/2010/main" val="3350227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272" y="936413"/>
            <a:ext cx="9601196" cy="389468"/>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1295401" y="1588770"/>
            <a:ext cx="9601196" cy="4617720"/>
          </a:xfrm>
        </p:spPr>
        <p:txBody>
          <a:bodyPr>
            <a:normAutofit fontScale="62500" lnSpcReduction="20000"/>
          </a:bodyPr>
          <a:lstStyle/>
          <a:p>
            <a:r>
              <a:rPr lang="en-US" dirty="0"/>
              <a:t>Conclusions</a:t>
            </a:r>
          </a:p>
          <a:p>
            <a:r>
              <a:rPr lang="en-US" dirty="0"/>
              <a:t>Test Cases for the main functionalities in a percent of 100% were executed, 41.43% passed and 58.57% failed. Most of the failed test cases are related to the “</a:t>
            </a:r>
            <a:r>
              <a:rPr lang="en-US" dirty="0" err="1"/>
              <a:t>Produsul</a:t>
            </a:r>
            <a:r>
              <a:rPr lang="en-US" dirty="0"/>
              <a:t> </a:t>
            </a:r>
            <a:r>
              <a:rPr lang="en-US" dirty="0" err="1"/>
              <a:t>pe</a:t>
            </a:r>
            <a:r>
              <a:rPr lang="en-US" dirty="0"/>
              <a:t> </a:t>
            </a:r>
            <a:r>
              <a:rPr lang="en-US" dirty="0" err="1"/>
              <a:t>pagina</a:t>
            </a:r>
            <a:r>
              <a:rPr lang="en-US" dirty="0"/>
              <a:t>” and “</a:t>
            </a:r>
            <a:r>
              <a:rPr lang="en-US" dirty="0" err="1"/>
              <a:t>Finalizeaza</a:t>
            </a:r>
            <a:r>
              <a:rPr lang="en-US" dirty="0"/>
              <a:t> </a:t>
            </a:r>
            <a:r>
              <a:rPr lang="en-US" dirty="0" err="1"/>
              <a:t>comanda</a:t>
            </a:r>
            <a:r>
              <a:rPr lang="en-US" dirty="0"/>
              <a:t>” functionalities. </a:t>
            </a:r>
          </a:p>
          <a:p>
            <a:r>
              <a:rPr lang="en-US" dirty="0"/>
              <a:t>A total number of 23 new defects were identified, 13 bugs and 10 improvements. 7 of the bugs were identified as major severity and 6 as normal severity. No bugs were validated. The improvements were identifies have normal severity.</a:t>
            </a:r>
          </a:p>
          <a:p>
            <a:r>
              <a:rPr lang="en-US" dirty="0"/>
              <a:t>The most frequent testing types applied were Functional Testing, Exploratory, Compatibility, Negative, UI, Usability.</a:t>
            </a:r>
          </a:p>
          <a:p>
            <a:r>
              <a:rPr lang="en-US" dirty="0"/>
              <a:t>Exploratory testing was performed for important functionalities. Most of the defects were </a:t>
            </a:r>
            <a:r>
              <a:rPr lang="en-US" dirty="0" err="1"/>
              <a:t>improovement</a:t>
            </a:r>
            <a:r>
              <a:rPr lang="en-US" dirty="0"/>
              <a:t> and were related to the aesthetics and the writing of the text.</a:t>
            </a:r>
          </a:p>
          <a:p>
            <a:r>
              <a:rPr lang="en-US" dirty="0"/>
              <a:t>Most of the bugs were identified by performing Negative Testing.</a:t>
            </a:r>
          </a:p>
          <a:p>
            <a:r>
              <a:rPr lang="en-US" dirty="0"/>
              <a:t>Compatibility testing was also performed, for different browsers and devices. The bugs could be reproduced on all browsers. In addition to the bugs identified on Windows OS, that also reproduce on Android.</a:t>
            </a:r>
          </a:p>
          <a:p>
            <a:r>
              <a:rPr lang="en-US" dirty="0"/>
              <a:t>Considering the number of high severity bugs detected on important functionalities, the fixing of at least the major severity bugs is recommended. Going live with this website was a decision that could harm the marketing image of the company, the identified bugs having a negative impact especially on the customers shopping experience. </a:t>
            </a:r>
          </a:p>
          <a:p>
            <a:r>
              <a:rPr lang="en-US" dirty="0"/>
              <a:t>From my point of view a lot of improvement is needed.</a:t>
            </a:r>
          </a:p>
          <a:p>
            <a:endParaRPr lang="en-US" dirty="0"/>
          </a:p>
        </p:txBody>
      </p:sp>
    </p:spTree>
    <p:extLst>
      <p:ext uri="{BB962C8B-B14F-4D97-AF65-F5344CB8AC3E}">
        <p14:creationId xmlns:p14="http://schemas.microsoft.com/office/powerpoint/2010/main" val="11019169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2532</TotalTime>
  <Words>462</Words>
  <Application>Microsoft Office PowerPoint</Application>
  <PresentationFormat>Widescreen</PresentationFormat>
  <Paragraphs>55</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Garamond</vt:lpstr>
      <vt:lpstr>Wingdings</vt:lpstr>
      <vt:lpstr>Organic</vt:lpstr>
      <vt:lpstr>Package</vt:lpstr>
      <vt:lpstr>Web Application Testing           Casuta Culorilor</vt:lpstr>
      <vt:lpstr>APP DESCRIPTION</vt:lpstr>
      <vt:lpstr>TESTING APPROACH</vt:lpstr>
      <vt:lpstr>TOOLS USED</vt:lpstr>
      <vt:lpstr>MINDMAP</vt:lpstr>
      <vt:lpstr>TESTING TIPES</vt:lpstr>
      <vt:lpstr>BUGS OVERVIEW</vt:lpstr>
      <vt:lpstr>TEST CASE OVERVIEW</vt:lpstr>
      <vt:lpstr>CONCLUSION</vt:lpstr>
      <vt:lpstr>LESON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20</cp:revision>
  <dcterms:created xsi:type="dcterms:W3CDTF">2022-06-09T16:51:00Z</dcterms:created>
  <dcterms:modified xsi:type="dcterms:W3CDTF">2022-06-11T11:03:54Z</dcterms:modified>
</cp:coreProperties>
</file>