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2"/>
  </p:notesMasterIdLst>
  <p:sldIdLst>
    <p:sldId id="256" r:id="rId2"/>
    <p:sldId id="312" r:id="rId3"/>
    <p:sldId id="278" r:id="rId4"/>
    <p:sldId id="279" r:id="rId5"/>
    <p:sldId id="280" r:id="rId6"/>
    <p:sldId id="305" r:id="rId7"/>
    <p:sldId id="306" r:id="rId8"/>
    <p:sldId id="307" r:id="rId9"/>
    <p:sldId id="285" r:id="rId10"/>
    <p:sldId id="297" r:id="rId11"/>
    <p:sldId id="298" r:id="rId12"/>
    <p:sldId id="286" r:id="rId13"/>
    <p:sldId id="288" r:id="rId14"/>
    <p:sldId id="289" r:id="rId15"/>
    <p:sldId id="300" r:id="rId16"/>
    <p:sldId id="299" r:id="rId17"/>
    <p:sldId id="287" r:id="rId18"/>
    <p:sldId id="290" r:id="rId19"/>
    <p:sldId id="291" r:id="rId20"/>
    <p:sldId id="292" r:id="rId21"/>
    <p:sldId id="293" r:id="rId22"/>
    <p:sldId id="302" r:id="rId23"/>
    <p:sldId id="294" r:id="rId24"/>
    <p:sldId id="311" r:id="rId25"/>
    <p:sldId id="308" r:id="rId26"/>
    <p:sldId id="295" r:id="rId27"/>
    <p:sldId id="296" r:id="rId28"/>
    <p:sldId id="303" r:id="rId29"/>
    <p:sldId id="304" r:id="rId30"/>
    <p:sldId id="258" r:id="rId31"/>
    <p:sldId id="259" r:id="rId32"/>
    <p:sldId id="260" r:id="rId33"/>
    <p:sldId id="261" r:id="rId34"/>
    <p:sldId id="262" r:id="rId35"/>
    <p:sldId id="263" r:id="rId36"/>
    <p:sldId id="264" r:id="rId37"/>
    <p:sldId id="309" r:id="rId38"/>
    <p:sldId id="310" r:id="rId39"/>
    <p:sldId id="313" r:id="rId40"/>
    <p:sldId id="314"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94"/>
  </p:normalViewPr>
  <p:slideViewPr>
    <p:cSldViewPr snapToGrid="0">
      <p:cViewPr varScale="1">
        <p:scale>
          <a:sx n="92" d="100"/>
          <a:sy n="92" d="100"/>
        </p:scale>
        <p:origin x="10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42D152-3DF2-D548-8EEE-B9B22E4F93CD}"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A9C8E855-F256-9D48-8F59-24DDA61C5A85}">
      <dgm:prSet phldrT="[Text]"/>
      <dgm:spPr/>
      <dgm:t>
        <a:bodyPr/>
        <a:lstStyle/>
        <a:p>
          <a:r>
            <a:rPr lang="en-US" dirty="0" err="1"/>
            <a:t>Pseudocódigo</a:t>
          </a:r>
          <a:endParaRPr lang="en-US" dirty="0"/>
        </a:p>
      </dgm:t>
    </dgm:pt>
    <dgm:pt modelId="{B82ECAF6-1097-DB43-83B0-57E475040981}" type="parTrans" cxnId="{1534B231-316B-024F-A5DB-27C4330F1DBC}">
      <dgm:prSet/>
      <dgm:spPr/>
      <dgm:t>
        <a:bodyPr/>
        <a:lstStyle/>
        <a:p>
          <a:endParaRPr lang="en-US"/>
        </a:p>
      </dgm:t>
    </dgm:pt>
    <dgm:pt modelId="{873101A3-3B71-9B44-A576-753EE2F53106}" type="sibTrans" cxnId="{1534B231-316B-024F-A5DB-27C4330F1DBC}">
      <dgm:prSet/>
      <dgm:spPr/>
      <dgm:t>
        <a:bodyPr/>
        <a:lstStyle/>
        <a:p>
          <a:endParaRPr lang="en-US"/>
        </a:p>
      </dgm:t>
    </dgm:pt>
    <dgm:pt modelId="{9562C37C-B3C8-3244-A2FA-81E29B5C090A}">
      <dgm:prSet phldrT="[Text]"/>
      <dgm:spPr/>
      <dgm:t>
        <a:bodyPr/>
        <a:lstStyle/>
        <a:p>
          <a:r>
            <a:rPr lang="en-US" dirty="0" err="1"/>
            <a:t>Funciones</a:t>
          </a:r>
          <a:endParaRPr lang="en-US" dirty="0"/>
        </a:p>
      </dgm:t>
    </dgm:pt>
    <dgm:pt modelId="{F9AC1F39-3B4B-4C48-B780-9449C533BB4F}" type="parTrans" cxnId="{DA0EDD6F-DF82-3A44-813C-49B1962A1108}">
      <dgm:prSet/>
      <dgm:spPr/>
      <dgm:t>
        <a:bodyPr/>
        <a:lstStyle/>
        <a:p>
          <a:endParaRPr lang="en-US"/>
        </a:p>
      </dgm:t>
    </dgm:pt>
    <dgm:pt modelId="{A214A30E-6132-2E40-8780-164889E58137}" type="sibTrans" cxnId="{DA0EDD6F-DF82-3A44-813C-49B1962A1108}">
      <dgm:prSet/>
      <dgm:spPr/>
      <dgm:t>
        <a:bodyPr/>
        <a:lstStyle/>
        <a:p>
          <a:endParaRPr lang="en-US"/>
        </a:p>
      </dgm:t>
    </dgm:pt>
    <dgm:pt modelId="{67394E67-0841-7341-B886-26A149EACC10}">
      <dgm:prSet phldrT="[Text]"/>
      <dgm:spPr/>
      <dgm:t>
        <a:bodyPr/>
        <a:lstStyle/>
        <a:p>
          <a:r>
            <a:rPr lang="en-US" dirty="0"/>
            <a:t>Java Procedural</a:t>
          </a:r>
        </a:p>
      </dgm:t>
    </dgm:pt>
    <dgm:pt modelId="{77473F5D-1F13-4243-87DF-33ED578CA243}" type="parTrans" cxnId="{3DC63B3F-CF9D-FF40-82F7-F12C3351A4E7}">
      <dgm:prSet/>
      <dgm:spPr/>
      <dgm:t>
        <a:bodyPr/>
        <a:lstStyle/>
        <a:p>
          <a:endParaRPr lang="en-US"/>
        </a:p>
      </dgm:t>
    </dgm:pt>
    <dgm:pt modelId="{9C9EAA60-E33F-9246-8D5E-4F7B9EF5166C}" type="sibTrans" cxnId="{3DC63B3F-CF9D-FF40-82F7-F12C3351A4E7}">
      <dgm:prSet/>
      <dgm:spPr/>
      <dgm:t>
        <a:bodyPr/>
        <a:lstStyle/>
        <a:p>
          <a:endParaRPr lang="en-US"/>
        </a:p>
      </dgm:t>
    </dgm:pt>
    <dgm:pt modelId="{D07689CC-1743-1541-A04C-2CB5CE47F8EC}">
      <dgm:prSet phldrT="[Text]"/>
      <dgm:spPr/>
      <dgm:t>
        <a:bodyPr/>
        <a:lstStyle/>
        <a:p>
          <a:r>
            <a:rPr lang="en-US" dirty="0" err="1"/>
            <a:t>Tipos</a:t>
          </a:r>
          <a:r>
            <a:rPr lang="en-US" dirty="0"/>
            <a:t> de Dato</a:t>
          </a:r>
        </a:p>
      </dgm:t>
    </dgm:pt>
    <dgm:pt modelId="{EC2380BB-6178-E947-BA9F-C37B914D957D}" type="parTrans" cxnId="{C00C9AF7-3513-0740-BAE1-97035840FA98}">
      <dgm:prSet/>
      <dgm:spPr/>
      <dgm:t>
        <a:bodyPr/>
        <a:lstStyle/>
        <a:p>
          <a:endParaRPr lang="en-US"/>
        </a:p>
      </dgm:t>
    </dgm:pt>
    <dgm:pt modelId="{57A6CFF8-3811-DC44-AB07-B15F2FF8D893}" type="sibTrans" cxnId="{C00C9AF7-3513-0740-BAE1-97035840FA98}">
      <dgm:prSet/>
      <dgm:spPr/>
      <dgm:t>
        <a:bodyPr/>
        <a:lstStyle/>
        <a:p>
          <a:endParaRPr lang="en-US"/>
        </a:p>
      </dgm:t>
    </dgm:pt>
    <dgm:pt modelId="{570167F9-68B4-A04B-9093-D9FD93152405}">
      <dgm:prSet phldrT="[Text]"/>
      <dgm:spPr/>
      <dgm:t>
        <a:bodyPr/>
        <a:lstStyle/>
        <a:p>
          <a:r>
            <a:rPr lang="en-US" dirty="0" err="1"/>
            <a:t>Ciclos</a:t>
          </a:r>
          <a:endParaRPr lang="en-US" dirty="0"/>
        </a:p>
      </dgm:t>
    </dgm:pt>
    <dgm:pt modelId="{8ABAEE1E-1A25-AB48-99A2-4E45AF908852}" type="parTrans" cxnId="{3285675A-1C1F-B446-9E8D-1D612EA5DD73}">
      <dgm:prSet/>
      <dgm:spPr/>
      <dgm:t>
        <a:bodyPr/>
        <a:lstStyle/>
        <a:p>
          <a:endParaRPr lang="en-US"/>
        </a:p>
      </dgm:t>
    </dgm:pt>
    <dgm:pt modelId="{7EF1D1F3-99CD-CC42-961F-55738814F5B1}" type="sibTrans" cxnId="{3285675A-1C1F-B446-9E8D-1D612EA5DD73}">
      <dgm:prSet/>
      <dgm:spPr/>
      <dgm:t>
        <a:bodyPr/>
        <a:lstStyle/>
        <a:p>
          <a:endParaRPr lang="en-US"/>
        </a:p>
      </dgm:t>
    </dgm:pt>
    <dgm:pt modelId="{398B1AD5-6584-1844-94D0-CF6E8AD78CFC}">
      <dgm:prSet phldrT="[Text]"/>
      <dgm:spPr/>
      <dgm:t>
        <a:bodyPr/>
        <a:lstStyle/>
        <a:p>
          <a:r>
            <a:rPr lang="en-US" dirty="0" err="1"/>
            <a:t>Ciclos</a:t>
          </a:r>
          <a:endParaRPr lang="en-US" dirty="0"/>
        </a:p>
      </dgm:t>
    </dgm:pt>
    <dgm:pt modelId="{168219BE-8F03-DA42-9281-355BFB42F907}" type="parTrans" cxnId="{D901ECFA-8AF7-DF41-B376-BD2C753E7CF9}">
      <dgm:prSet/>
      <dgm:spPr/>
      <dgm:t>
        <a:bodyPr/>
        <a:lstStyle/>
        <a:p>
          <a:endParaRPr lang="en-US"/>
        </a:p>
      </dgm:t>
    </dgm:pt>
    <dgm:pt modelId="{D889DE9E-4E7A-C14F-9E7E-A41B4628714B}" type="sibTrans" cxnId="{D901ECFA-8AF7-DF41-B376-BD2C753E7CF9}">
      <dgm:prSet/>
      <dgm:spPr/>
      <dgm:t>
        <a:bodyPr/>
        <a:lstStyle/>
        <a:p>
          <a:endParaRPr lang="en-US"/>
        </a:p>
      </dgm:t>
    </dgm:pt>
    <dgm:pt modelId="{8BC04D1C-9843-354E-931B-EAC319E0B08A}">
      <dgm:prSet phldrT="[Text]"/>
      <dgm:spPr/>
      <dgm:t>
        <a:bodyPr/>
        <a:lstStyle/>
        <a:p>
          <a:r>
            <a:rPr lang="en-US" dirty="0" err="1"/>
            <a:t>Condicionales</a:t>
          </a:r>
          <a:endParaRPr lang="en-US" dirty="0"/>
        </a:p>
      </dgm:t>
    </dgm:pt>
    <dgm:pt modelId="{2F0954B5-B9C7-3843-AB12-7A3BB8FFA691}" type="parTrans" cxnId="{0E5E5004-F8A3-AE4B-8634-15AB4019AC6D}">
      <dgm:prSet/>
      <dgm:spPr/>
      <dgm:t>
        <a:bodyPr/>
        <a:lstStyle/>
        <a:p>
          <a:endParaRPr lang="en-US"/>
        </a:p>
      </dgm:t>
    </dgm:pt>
    <dgm:pt modelId="{5E99BA4F-0614-6241-8FAD-6C191B690D97}" type="sibTrans" cxnId="{0E5E5004-F8A3-AE4B-8634-15AB4019AC6D}">
      <dgm:prSet/>
      <dgm:spPr/>
      <dgm:t>
        <a:bodyPr/>
        <a:lstStyle/>
        <a:p>
          <a:endParaRPr lang="en-US"/>
        </a:p>
      </dgm:t>
    </dgm:pt>
    <dgm:pt modelId="{729C452B-F169-634F-8784-F944A50C23EE}">
      <dgm:prSet phldrT="[Text]"/>
      <dgm:spPr/>
      <dgm:t>
        <a:bodyPr/>
        <a:lstStyle/>
        <a:p>
          <a:r>
            <a:rPr lang="en-US" dirty="0" err="1"/>
            <a:t>Funciones</a:t>
          </a:r>
          <a:r>
            <a:rPr lang="en-US" dirty="0"/>
            <a:t> c/</a:t>
          </a:r>
          <a:r>
            <a:rPr lang="en-US" dirty="0" err="1"/>
            <a:t>datos</a:t>
          </a:r>
          <a:endParaRPr lang="en-US" dirty="0"/>
        </a:p>
      </dgm:t>
    </dgm:pt>
    <dgm:pt modelId="{F7FF85D0-C7AD-ED4D-8033-572EF2F26E94}" type="parTrans" cxnId="{C50477B3-1DB8-4646-A0C9-BA5C6F63AA55}">
      <dgm:prSet/>
      <dgm:spPr/>
      <dgm:t>
        <a:bodyPr/>
        <a:lstStyle/>
        <a:p>
          <a:endParaRPr lang="en-US"/>
        </a:p>
      </dgm:t>
    </dgm:pt>
    <dgm:pt modelId="{EA3BDF38-83F2-1B48-AC39-176E484E01BA}" type="sibTrans" cxnId="{C50477B3-1DB8-4646-A0C9-BA5C6F63AA55}">
      <dgm:prSet/>
      <dgm:spPr/>
      <dgm:t>
        <a:bodyPr/>
        <a:lstStyle/>
        <a:p>
          <a:endParaRPr lang="en-US"/>
        </a:p>
      </dgm:t>
    </dgm:pt>
    <dgm:pt modelId="{DF0C1B17-F3B4-9B45-A4C3-2A2E89BEDDF9}">
      <dgm:prSet phldrT="[Text]"/>
      <dgm:spPr/>
      <dgm:t>
        <a:bodyPr/>
        <a:lstStyle/>
        <a:p>
          <a:r>
            <a:rPr lang="en-US" dirty="0" err="1"/>
            <a:t>Operadores</a:t>
          </a:r>
          <a:endParaRPr lang="en-US" dirty="0"/>
        </a:p>
      </dgm:t>
    </dgm:pt>
    <dgm:pt modelId="{01A9E29C-D8C9-6940-B92D-61C7BA0E007D}" type="parTrans" cxnId="{9FC42929-48F9-144A-A1A3-0628DAF1AB37}">
      <dgm:prSet/>
      <dgm:spPr/>
      <dgm:t>
        <a:bodyPr/>
        <a:lstStyle/>
        <a:p>
          <a:endParaRPr lang="en-US"/>
        </a:p>
      </dgm:t>
    </dgm:pt>
    <dgm:pt modelId="{CCF29D57-D08E-4C4C-9A9F-042E60451A45}" type="sibTrans" cxnId="{9FC42929-48F9-144A-A1A3-0628DAF1AB37}">
      <dgm:prSet/>
      <dgm:spPr/>
      <dgm:t>
        <a:bodyPr/>
        <a:lstStyle/>
        <a:p>
          <a:endParaRPr lang="en-US"/>
        </a:p>
      </dgm:t>
    </dgm:pt>
    <dgm:pt modelId="{96856544-1C25-AE47-9D00-723F355C82CC}">
      <dgm:prSet phldrT="[Text]"/>
      <dgm:spPr/>
      <dgm:t>
        <a:bodyPr/>
        <a:lstStyle/>
        <a:p>
          <a:r>
            <a:rPr lang="en-US" dirty="0" err="1"/>
            <a:t>Condicionales</a:t>
          </a:r>
          <a:endParaRPr lang="en-US" dirty="0"/>
        </a:p>
      </dgm:t>
    </dgm:pt>
    <dgm:pt modelId="{A9CCC29F-4E84-7542-942F-32E4498CEF55}" type="parTrans" cxnId="{E3614CD7-5286-AD43-8A48-03B4A48BCA80}">
      <dgm:prSet/>
      <dgm:spPr/>
      <dgm:t>
        <a:bodyPr/>
        <a:lstStyle/>
        <a:p>
          <a:endParaRPr lang="en-US"/>
        </a:p>
      </dgm:t>
    </dgm:pt>
    <dgm:pt modelId="{8C6D5AB0-6C25-BC4F-AB7E-CA1DC4449D61}" type="sibTrans" cxnId="{E3614CD7-5286-AD43-8A48-03B4A48BCA80}">
      <dgm:prSet/>
      <dgm:spPr/>
      <dgm:t>
        <a:bodyPr/>
        <a:lstStyle/>
        <a:p>
          <a:endParaRPr lang="en-US"/>
        </a:p>
      </dgm:t>
    </dgm:pt>
    <dgm:pt modelId="{3CE002B4-67EF-6547-B8AD-5F73A9F94454}">
      <dgm:prSet phldrT="[Text]"/>
      <dgm:spPr/>
      <dgm:t>
        <a:bodyPr/>
        <a:lstStyle/>
        <a:p>
          <a:r>
            <a:rPr lang="en-US" dirty="0"/>
            <a:t>Strings</a:t>
          </a:r>
        </a:p>
      </dgm:t>
    </dgm:pt>
    <dgm:pt modelId="{47B0C2F8-538D-3D46-97BE-B354CF00BF21}" type="parTrans" cxnId="{7698349B-BDC8-BF4B-BB86-0AF42C0D67DD}">
      <dgm:prSet/>
      <dgm:spPr/>
      <dgm:t>
        <a:bodyPr/>
        <a:lstStyle/>
        <a:p>
          <a:endParaRPr lang="en-US"/>
        </a:p>
      </dgm:t>
    </dgm:pt>
    <dgm:pt modelId="{5DC29AB1-83E3-D247-8F4C-768526ADF297}" type="sibTrans" cxnId="{7698349B-BDC8-BF4B-BB86-0AF42C0D67DD}">
      <dgm:prSet/>
      <dgm:spPr/>
      <dgm:t>
        <a:bodyPr/>
        <a:lstStyle/>
        <a:p>
          <a:endParaRPr lang="en-US"/>
        </a:p>
      </dgm:t>
    </dgm:pt>
    <dgm:pt modelId="{9348A8F1-61EC-4147-B590-81707D3F67E7}">
      <dgm:prSet phldrT="[Text]"/>
      <dgm:spPr/>
      <dgm:t>
        <a:bodyPr/>
        <a:lstStyle/>
        <a:p>
          <a:r>
            <a:rPr lang="en-US" dirty="0" err="1"/>
            <a:t>Arreglos</a:t>
          </a:r>
          <a:endParaRPr lang="en-US" dirty="0"/>
        </a:p>
      </dgm:t>
    </dgm:pt>
    <dgm:pt modelId="{C0F85FA6-BCCA-E540-8456-AB1D132515EE}" type="parTrans" cxnId="{BA3AB0FC-884C-994C-99FF-183056245A62}">
      <dgm:prSet/>
      <dgm:spPr/>
      <dgm:t>
        <a:bodyPr/>
        <a:lstStyle/>
        <a:p>
          <a:endParaRPr lang="en-US"/>
        </a:p>
      </dgm:t>
    </dgm:pt>
    <dgm:pt modelId="{00C52843-CC28-BD42-8920-C0BBEB9B4250}" type="sibTrans" cxnId="{BA3AB0FC-884C-994C-99FF-183056245A62}">
      <dgm:prSet/>
      <dgm:spPr/>
      <dgm:t>
        <a:bodyPr/>
        <a:lstStyle/>
        <a:p>
          <a:endParaRPr lang="en-US"/>
        </a:p>
      </dgm:t>
    </dgm:pt>
    <dgm:pt modelId="{C3D4B62D-5BD7-D04D-9D48-6CEB7FAB367B}">
      <dgm:prSet phldrT="[Text]"/>
      <dgm:spPr/>
      <dgm:t>
        <a:bodyPr/>
        <a:lstStyle/>
        <a:p>
          <a:r>
            <a:rPr lang="en-US" dirty="0" err="1"/>
            <a:t>Excepciones</a:t>
          </a:r>
          <a:endParaRPr lang="en-US" dirty="0"/>
        </a:p>
      </dgm:t>
    </dgm:pt>
    <dgm:pt modelId="{3A5BDC1C-0296-DC4C-A595-457AB9D00816}" type="parTrans" cxnId="{18E69D39-DCDB-9E4C-BC8F-0837D4FC6376}">
      <dgm:prSet/>
      <dgm:spPr/>
      <dgm:t>
        <a:bodyPr/>
        <a:lstStyle/>
        <a:p>
          <a:endParaRPr lang="en-US"/>
        </a:p>
      </dgm:t>
    </dgm:pt>
    <dgm:pt modelId="{B6E986C3-1CB0-EC4F-AD95-FB21B2E5020D}" type="sibTrans" cxnId="{18E69D39-DCDB-9E4C-BC8F-0837D4FC6376}">
      <dgm:prSet/>
      <dgm:spPr/>
      <dgm:t>
        <a:bodyPr/>
        <a:lstStyle/>
        <a:p>
          <a:endParaRPr lang="en-US"/>
        </a:p>
      </dgm:t>
    </dgm:pt>
    <dgm:pt modelId="{4D73DA62-3350-F04F-B1D1-6128F97CC6E1}" type="pres">
      <dgm:prSet presAssocID="{C242D152-3DF2-D548-8EEE-B9B22E4F93CD}" presName="Name0" presStyleCnt="0">
        <dgm:presLayoutVars>
          <dgm:dir/>
          <dgm:animLvl val="lvl"/>
          <dgm:resizeHandles val="exact"/>
        </dgm:presLayoutVars>
      </dgm:prSet>
      <dgm:spPr/>
    </dgm:pt>
    <dgm:pt modelId="{997C31CC-0948-2140-BC7F-EA7040EA9DA6}" type="pres">
      <dgm:prSet presAssocID="{A9C8E855-F256-9D48-8F59-24DDA61C5A85}" presName="composite" presStyleCnt="0"/>
      <dgm:spPr/>
    </dgm:pt>
    <dgm:pt modelId="{190D1B6B-7148-F34B-A09B-2EF58520B67E}" type="pres">
      <dgm:prSet presAssocID="{A9C8E855-F256-9D48-8F59-24DDA61C5A85}" presName="parTx" presStyleLbl="alignNode1" presStyleIdx="0" presStyleCnt="2">
        <dgm:presLayoutVars>
          <dgm:chMax val="0"/>
          <dgm:chPref val="0"/>
          <dgm:bulletEnabled val="1"/>
        </dgm:presLayoutVars>
      </dgm:prSet>
      <dgm:spPr/>
    </dgm:pt>
    <dgm:pt modelId="{83B3767F-354D-D14C-8BB5-A558EF9415F3}" type="pres">
      <dgm:prSet presAssocID="{A9C8E855-F256-9D48-8F59-24DDA61C5A85}" presName="desTx" presStyleLbl="alignAccFollowNode1" presStyleIdx="0" presStyleCnt="2">
        <dgm:presLayoutVars>
          <dgm:bulletEnabled val="1"/>
        </dgm:presLayoutVars>
      </dgm:prSet>
      <dgm:spPr/>
    </dgm:pt>
    <dgm:pt modelId="{42DC92E3-8D7F-7946-BBD9-25ECDEC684E3}" type="pres">
      <dgm:prSet presAssocID="{873101A3-3B71-9B44-A576-753EE2F53106}" presName="space" presStyleCnt="0"/>
      <dgm:spPr/>
    </dgm:pt>
    <dgm:pt modelId="{DDFC3070-FC24-2C4F-B377-160874EEB45B}" type="pres">
      <dgm:prSet presAssocID="{67394E67-0841-7341-B886-26A149EACC10}" presName="composite" presStyleCnt="0"/>
      <dgm:spPr/>
    </dgm:pt>
    <dgm:pt modelId="{4E552492-634D-2449-9BEC-2CD838DA0C80}" type="pres">
      <dgm:prSet presAssocID="{67394E67-0841-7341-B886-26A149EACC10}" presName="parTx" presStyleLbl="alignNode1" presStyleIdx="1" presStyleCnt="2">
        <dgm:presLayoutVars>
          <dgm:chMax val="0"/>
          <dgm:chPref val="0"/>
          <dgm:bulletEnabled val="1"/>
        </dgm:presLayoutVars>
      </dgm:prSet>
      <dgm:spPr/>
    </dgm:pt>
    <dgm:pt modelId="{60DD2336-8F5F-4C42-8949-8E520204A833}" type="pres">
      <dgm:prSet presAssocID="{67394E67-0841-7341-B886-26A149EACC10}" presName="desTx" presStyleLbl="alignAccFollowNode1" presStyleIdx="1" presStyleCnt="2">
        <dgm:presLayoutVars>
          <dgm:bulletEnabled val="1"/>
        </dgm:presLayoutVars>
      </dgm:prSet>
      <dgm:spPr/>
    </dgm:pt>
  </dgm:ptLst>
  <dgm:cxnLst>
    <dgm:cxn modelId="{0E5E5004-F8A3-AE4B-8634-15AB4019AC6D}" srcId="{A9C8E855-F256-9D48-8F59-24DDA61C5A85}" destId="{8BC04D1C-9843-354E-931B-EAC319E0B08A}" srcOrd="2" destOrd="0" parTransId="{2F0954B5-B9C7-3843-AB12-7A3BB8FFA691}" sibTransId="{5E99BA4F-0614-6241-8FAD-6C191B690D97}"/>
    <dgm:cxn modelId="{978FF305-67A8-A943-A0C4-3957E23203AF}" type="presOf" srcId="{DF0C1B17-F3B4-9B45-A4C3-2A2E89BEDDF9}" destId="{60DD2336-8F5F-4C42-8949-8E520204A833}" srcOrd="0" destOrd="1" presId="urn:microsoft.com/office/officeart/2005/8/layout/hList1"/>
    <dgm:cxn modelId="{8A8AFC0A-16B5-0449-803D-146ECCE0107F}" type="presOf" srcId="{570167F9-68B4-A04B-9093-D9FD93152405}" destId="{60DD2336-8F5F-4C42-8949-8E520204A833}" srcOrd="0" destOrd="3" presId="urn:microsoft.com/office/officeart/2005/8/layout/hList1"/>
    <dgm:cxn modelId="{68E60F11-10AD-5F40-A570-8A8133DE1A98}" type="presOf" srcId="{8BC04D1C-9843-354E-931B-EAC319E0B08A}" destId="{83B3767F-354D-D14C-8BB5-A558EF9415F3}" srcOrd="0" destOrd="2" presId="urn:microsoft.com/office/officeart/2005/8/layout/hList1"/>
    <dgm:cxn modelId="{24161416-27B6-E14D-BD06-959BB574BD06}" type="presOf" srcId="{96856544-1C25-AE47-9D00-723F355C82CC}" destId="{60DD2336-8F5F-4C42-8949-8E520204A833}" srcOrd="0" destOrd="2" presId="urn:microsoft.com/office/officeart/2005/8/layout/hList1"/>
    <dgm:cxn modelId="{9FC42929-48F9-144A-A1A3-0628DAF1AB37}" srcId="{67394E67-0841-7341-B886-26A149EACC10}" destId="{DF0C1B17-F3B4-9B45-A4C3-2A2E89BEDDF9}" srcOrd="1" destOrd="0" parTransId="{01A9E29C-D8C9-6940-B92D-61C7BA0E007D}" sibTransId="{CCF29D57-D08E-4C4C-9A9F-042E60451A45}"/>
    <dgm:cxn modelId="{1534B231-316B-024F-A5DB-27C4330F1DBC}" srcId="{C242D152-3DF2-D548-8EEE-B9B22E4F93CD}" destId="{A9C8E855-F256-9D48-8F59-24DDA61C5A85}" srcOrd="0" destOrd="0" parTransId="{B82ECAF6-1097-DB43-83B0-57E475040981}" sibTransId="{873101A3-3B71-9B44-A576-753EE2F53106}"/>
    <dgm:cxn modelId="{18E69D39-DCDB-9E4C-BC8F-0837D4FC6376}" srcId="{67394E67-0841-7341-B886-26A149EACC10}" destId="{C3D4B62D-5BD7-D04D-9D48-6CEB7FAB367B}" srcOrd="6" destOrd="0" parTransId="{3A5BDC1C-0296-DC4C-A595-457AB9D00816}" sibTransId="{B6E986C3-1CB0-EC4F-AD95-FB21B2E5020D}"/>
    <dgm:cxn modelId="{3DC63B3F-CF9D-FF40-82F7-F12C3351A4E7}" srcId="{C242D152-3DF2-D548-8EEE-B9B22E4F93CD}" destId="{67394E67-0841-7341-B886-26A149EACC10}" srcOrd="1" destOrd="0" parTransId="{77473F5D-1F13-4243-87DF-33ED578CA243}" sibTransId="{9C9EAA60-E33F-9246-8D5E-4F7B9EF5166C}"/>
    <dgm:cxn modelId="{9F3B1B46-6D57-1D40-8BC5-8E5C095F44FB}" type="presOf" srcId="{A9C8E855-F256-9D48-8F59-24DDA61C5A85}" destId="{190D1B6B-7148-F34B-A09B-2EF58520B67E}" srcOrd="0" destOrd="0" presId="urn:microsoft.com/office/officeart/2005/8/layout/hList1"/>
    <dgm:cxn modelId="{DA0EDD6F-DF82-3A44-813C-49B1962A1108}" srcId="{A9C8E855-F256-9D48-8F59-24DDA61C5A85}" destId="{9562C37C-B3C8-3244-A2FA-81E29B5C090A}" srcOrd="0" destOrd="0" parTransId="{F9AC1F39-3B4B-4C48-B780-9449C533BB4F}" sibTransId="{A214A30E-6132-2E40-8780-164889E58137}"/>
    <dgm:cxn modelId="{AA5C6673-B06D-484E-8324-FB4C98B01FC0}" type="presOf" srcId="{67394E67-0841-7341-B886-26A149EACC10}" destId="{4E552492-634D-2449-9BEC-2CD838DA0C80}" srcOrd="0" destOrd="0" presId="urn:microsoft.com/office/officeart/2005/8/layout/hList1"/>
    <dgm:cxn modelId="{9D2BC357-C12B-E545-BB2E-3E39501E486D}" type="presOf" srcId="{398B1AD5-6584-1844-94D0-CF6E8AD78CFC}" destId="{83B3767F-354D-D14C-8BB5-A558EF9415F3}" srcOrd="0" destOrd="1" presId="urn:microsoft.com/office/officeart/2005/8/layout/hList1"/>
    <dgm:cxn modelId="{3285675A-1C1F-B446-9E8D-1D612EA5DD73}" srcId="{67394E67-0841-7341-B886-26A149EACC10}" destId="{570167F9-68B4-A04B-9093-D9FD93152405}" srcOrd="3" destOrd="0" parTransId="{8ABAEE1E-1A25-AB48-99A2-4E45AF908852}" sibTransId="{7EF1D1F3-99CD-CC42-961F-55738814F5B1}"/>
    <dgm:cxn modelId="{9C20F984-A0C1-5C42-8485-1E75F5F4883E}" type="presOf" srcId="{C242D152-3DF2-D548-8EEE-B9B22E4F93CD}" destId="{4D73DA62-3350-F04F-B1D1-6128F97CC6E1}" srcOrd="0" destOrd="0" presId="urn:microsoft.com/office/officeart/2005/8/layout/hList1"/>
    <dgm:cxn modelId="{CA4C028E-E3AD-1944-86B4-025703ACD5BA}" type="presOf" srcId="{9562C37C-B3C8-3244-A2FA-81E29B5C090A}" destId="{83B3767F-354D-D14C-8BB5-A558EF9415F3}" srcOrd="0" destOrd="0" presId="urn:microsoft.com/office/officeart/2005/8/layout/hList1"/>
    <dgm:cxn modelId="{F7301891-4185-0E47-BCE1-A75CF355957E}" type="presOf" srcId="{9348A8F1-61EC-4147-B590-81707D3F67E7}" destId="{60DD2336-8F5F-4C42-8949-8E520204A833}" srcOrd="0" destOrd="5" presId="urn:microsoft.com/office/officeart/2005/8/layout/hList1"/>
    <dgm:cxn modelId="{7698349B-BDC8-BF4B-BB86-0AF42C0D67DD}" srcId="{67394E67-0841-7341-B886-26A149EACC10}" destId="{3CE002B4-67EF-6547-B8AD-5F73A9F94454}" srcOrd="4" destOrd="0" parTransId="{47B0C2F8-538D-3D46-97BE-B354CF00BF21}" sibTransId="{5DC29AB1-83E3-D247-8F4C-768526ADF297}"/>
    <dgm:cxn modelId="{38ACBB9B-CF25-7E4F-94A3-344A43190DFC}" type="presOf" srcId="{729C452B-F169-634F-8784-F944A50C23EE}" destId="{83B3767F-354D-D14C-8BB5-A558EF9415F3}" srcOrd="0" destOrd="3" presId="urn:microsoft.com/office/officeart/2005/8/layout/hList1"/>
    <dgm:cxn modelId="{C50477B3-1DB8-4646-A0C9-BA5C6F63AA55}" srcId="{A9C8E855-F256-9D48-8F59-24DDA61C5A85}" destId="{729C452B-F169-634F-8784-F944A50C23EE}" srcOrd="3" destOrd="0" parTransId="{F7FF85D0-C7AD-ED4D-8033-572EF2F26E94}" sibTransId="{EA3BDF38-83F2-1B48-AC39-176E484E01BA}"/>
    <dgm:cxn modelId="{F88DC0B6-B05C-6A4F-BCD4-94EF3380B640}" type="presOf" srcId="{C3D4B62D-5BD7-D04D-9D48-6CEB7FAB367B}" destId="{60DD2336-8F5F-4C42-8949-8E520204A833}" srcOrd="0" destOrd="6" presId="urn:microsoft.com/office/officeart/2005/8/layout/hList1"/>
    <dgm:cxn modelId="{4F5AB7C9-5F72-F145-B5E2-42F83AFB066C}" type="presOf" srcId="{D07689CC-1743-1541-A04C-2CB5CE47F8EC}" destId="{60DD2336-8F5F-4C42-8949-8E520204A833}" srcOrd="0" destOrd="0" presId="urn:microsoft.com/office/officeart/2005/8/layout/hList1"/>
    <dgm:cxn modelId="{8C48AFCA-A4F6-8F4E-8727-788B4295F583}" type="presOf" srcId="{3CE002B4-67EF-6547-B8AD-5F73A9F94454}" destId="{60DD2336-8F5F-4C42-8949-8E520204A833}" srcOrd="0" destOrd="4" presId="urn:microsoft.com/office/officeart/2005/8/layout/hList1"/>
    <dgm:cxn modelId="{E3614CD7-5286-AD43-8A48-03B4A48BCA80}" srcId="{67394E67-0841-7341-B886-26A149EACC10}" destId="{96856544-1C25-AE47-9D00-723F355C82CC}" srcOrd="2" destOrd="0" parTransId="{A9CCC29F-4E84-7542-942F-32E4498CEF55}" sibTransId="{8C6D5AB0-6C25-BC4F-AB7E-CA1DC4449D61}"/>
    <dgm:cxn modelId="{C00C9AF7-3513-0740-BAE1-97035840FA98}" srcId="{67394E67-0841-7341-B886-26A149EACC10}" destId="{D07689CC-1743-1541-A04C-2CB5CE47F8EC}" srcOrd="0" destOrd="0" parTransId="{EC2380BB-6178-E947-BA9F-C37B914D957D}" sibTransId="{57A6CFF8-3811-DC44-AB07-B15F2FF8D893}"/>
    <dgm:cxn modelId="{D901ECFA-8AF7-DF41-B376-BD2C753E7CF9}" srcId="{A9C8E855-F256-9D48-8F59-24DDA61C5A85}" destId="{398B1AD5-6584-1844-94D0-CF6E8AD78CFC}" srcOrd="1" destOrd="0" parTransId="{168219BE-8F03-DA42-9281-355BFB42F907}" sibTransId="{D889DE9E-4E7A-C14F-9E7E-A41B4628714B}"/>
    <dgm:cxn modelId="{BA3AB0FC-884C-994C-99FF-183056245A62}" srcId="{67394E67-0841-7341-B886-26A149EACC10}" destId="{9348A8F1-61EC-4147-B590-81707D3F67E7}" srcOrd="5" destOrd="0" parTransId="{C0F85FA6-BCCA-E540-8456-AB1D132515EE}" sibTransId="{00C52843-CC28-BD42-8920-C0BBEB9B4250}"/>
    <dgm:cxn modelId="{DB81D764-C245-B64F-9F2C-025D16DFC06C}" type="presParOf" srcId="{4D73DA62-3350-F04F-B1D1-6128F97CC6E1}" destId="{997C31CC-0948-2140-BC7F-EA7040EA9DA6}" srcOrd="0" destOrd="0" presId="urn:microsoft.com/office/officeart/2005/8/layout/hList1"/>
    <dgm:cxn modelId="{EA7D397E-CD7A-494D-B160-D77D7E1BF76D}" type="presParOf" srcId="{997C31CC-0948-2140-BC7F-EA7040EA9DA6}" destId="{190D1B6B-7148-F34B-A09B-2EF58520B67E}" srcOrd="0" destOrd="0" presId="urn:microsoft.com/office/officeart/2005/8/layout/hList1"/>
    <dgm:cxn modelId="{B64E35C3-F553-1B49-9F04-48E393C3AC68}" type="presParOf" srcId="{997C31CC-0948-2140-BC7F-EA7040EA9DA6}" destId="{83B3767F-354D-D14C-8BB5-A558EF9415F3}" srcOrd="1" destOrd="0" presId="urn:microsoft.com/office/officeart/2005/8/layout/hList1"/>
    <dgm:cxn modelId="{F5957396-3E85-1B4A-94CE-B3BA035716F5}" type="presParOf" srcId="{4D73DA62-3350-F04F-B1D1-6128F97CC6E1}" destId="{42DC92E3-8D7F-7946-BBD9-25ECDEC684E3}" srcOrd="1" destOrd="0" presId="urn:microsoft.com/office/officeart/2005/8/layout/hList1"/>
    <dgm:cxn modelId="{00DAECBF-0D9E-B141-933F-EC53DF749265}" type="presParOf" srcId="{4D73DA62-3350-F04F-B1D1-6128F97CC6E1}" destId="{DDFC3070-FC24-2C4F-B377-160874EEB45B}" srcOrd="2" destOrd="0" presId="urn:microsoft.com/office/officeart/2005/8/layout/hList1"/>
    <dgm:cxn modelId="{D6566075-6472-3B4B-B9CB-4FDEA310C024}" type="presParOf" srcId="{DDFC3070-FC24-2C4F-B377-160874EEB45B}" destId="{4E552492-634D-2449-9BEC-2CD838DA0C80}" srcOrd="0" destOrd="0" presId="urn:microsoft.com/office/officeart/2005/8/layout/hList1"/>
    <dgm:cxn modelId="{A9A0681F-EC5A-784E-95FE-A5C0E73E3F56}" type="presParOf" srcId="{DDFC3070-FC24-2C4F-B377-160874EEB45B}" destId="{60DD2336-8F5F-4C42-8949-8E520204A8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D1B6B-7148-F34B-A09B-2EF58520B67E}">
      <dsp:nvSpPr>
        <dsp:cNvPr id="0" name=""/>
        <dsp:cNvSpPr/>
      </dsp:nvSpPr>
      <dsp:spPr>
        <a:xfrm>
          <a:off x="37" y="23182"/>
          <a:ext cx="3563987" cy="892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err="1"/>
            <a:t>Pseudocódigo</a:t>
          </a:r>
          <a:endParaRPr lang="en-US" sz="3100" kern="1200" dirty="0"/>
        </a:p>
      </dsp:txBody>
      <dsp:txXfrm>
        <a:off x="37" y="23182"/>
        <a:ext cx="3563987" cy="892800"/>
      </dsp:txXfrm>
    </dsp:sp>
    <dsp:sp modelId="{83B3767F-354D-D14C-8BB5-A558EF9415F3}">
      <dsp:nvSpPr>
        <dsp:cNvPr id="0" name=""/>
        <dsp:cNvSpPr/>
      </dsp:nvSpPr>
      <dsp:spPr>
        <a:xfrm>
          <a:off x="37" y="915982"/>
          <a:ext cx="3563987" cy="368567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err="1"/>
            <a:t>Funciones</a:t>
          </a:r>
          <a:endParaRPr lang="en-US" sz="3100" kern="1200" dirty="0"/>
        </a:p>
        <a:p>
          <a:pPr marL="285750" lvl="1" indent="-285750" algn="l" defTabSz="1377950">
            <a:lnSpc>
              <a:spcPct val="90000"/>
            </a:lnSpc>
            <a:spcBef>
              <a:spcPct val="0"/>
            </a:spcBef>
            <a:spcAft>
              <a:spcPct val="15000"/>
            </a:spcAft>
            <a:buChar char="•"/>
          </a:pPr>
          <a:r>
            <a:rPr lang="en-US" sz="3100" kern="1200" dirty="0" err="1"/>
            <a:t>Ciclos</a:t>
          </a:r>
          <a:endParaRPr lang="en-US" sz="3100" kern="1200" dirty="0"/>
        </a:p>
        <a:p>
          <a:pPr marL="285750" lvl="1" indent="-285750" algn="l" defTabSz="1377950">
            <a:lnSpc>
              <a:spcPct val="90000"/>
            </a:lnSpc>
            <a:spcBef>
              <a:spcPct val="0"/>
            </a:spcBef>
            <a:spcAft>
              <a:spcPct val="15000"/>
            </a:spcAft>
            <a:buChar char="•"/>
          </a:pPr>
          <a:r>
            <a:rPr lang="en-US" sz="3100" kern="1200" dirty="0" err="1"/>
            <a:t>Condicionales</a:t>
          </a:r>
          <a:endParaRPr lang="en-US" sz="3100" kern="1200" dirty="0"/>
        </a:p>
        <a:p>
          <a:pPr marL="285750" lvl="1" indent="-285750" algn="l" defTabSz="1377950">
            <a:lnSpc>
              <a:spcPct val="90000"/>
            </a:lnSpc>
            <a:spcBef>
              <a:spcPct val="0"/>
            </a:spcBef>
            <a:spcAft>
              <a:spcPct val="15000"/>
            </a:spcAft>
            <a:buChar char="•"/>
          </a:pPr>
          <a:r>
            <a:rPr lang="en-US" sz="3100" kern="1200" dirty="0" err="1"/>
            <a:t>Funciones</a:t>
          </a:r>
          <a:r>
            <a:rPr lang="en-US" sz="3100" kern="1200" dirty="0"/>
            <a:t> c/</a:t>
          </a:r>
          <a:r>
            <a:rPr lang="en-US" sz="3100" kern="1200" dirty="0" err="1"/>
            <a:t>datos</a:t>
          </a:r>
          <a:endParaRPr lang="en-US" sz="3100" kern="1200" dirty="0"/>
        </a:p>
      </dsp:txBody>
      <dsp:txXfrm>
        <a:off x="37" y="915982"/>
        <a:ext cx="3563987" cy="3685677"/>
      </dsp:txXfrm>
    </dsp:sp>
    <dsp:sp modelId="{4E552492-634D-2449-9BEC-2CD838DA0C80}">
      <dsp:nvSpPr>
        <dsp:cNvPr id="0" name=""/>
        <dsp:cNvSpPr/>
      </dsp:nvSpPr>
      <dsp:spPr>
        <a:xfrm>
          <a:off x="4062982" y="23182"/>
          <a:ext cx="3563987" cy="892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Java Procedural</a:t>
          </a:r>
        </a:p>
      </dsp:txBody>
      <dsp:txXfrm>
        <a:off x="4062982" y="23182"/>
        <a:ext cx="3563987" cy="892800"/>
      </dsp:txXfrm>
    </dsp:sp>
    <dsp:sp modelId="{60DD2336-8F5F-4C42-8949-8E520204A833}">
      <dsp:nvSpPr>
        <dsp:cNvPr id="0" name=""/>
        <dsp:cNvSpPr/>
      </dsp:nvSpPr>
      <dsp:spPr>
        <a:xfrm>
          <a:off x="4062982" y="915982"/>
          <a:ext cx="3563987" cy="368567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err="1"/>
            <a:t>Tipos</a:t>
          </a:r>
          <a:r>
            <a:rPr lang="en-US" sz="3100" kern="1200" dirty="0"/>
            <a:t> de Dato</a:t>
          </a:r>
        </a:p>
        <a:p>
          <a:pPr marL="285750" lvl="1" indent="-285750" algn="l" defTabSz="1377950">
            <a:lnSpc>
              <a:spcPct val="90000"/>
            </a:lnSpc>
            <a:spcBef>
              <a:spcPct val="0"/>
            </a:spcBef>
            <a:spcAft>
              <a:spcPct val="15000"/>
            </a:spcAft>
            <a:buChar char="•"/>
          </a:pPr>
          <a:r>
            <a:rPr lang="en-US" sz="3100" kern="1200" dirty="0" err="1"/>
            <a:t>Operadores</a:t>
          </a:r>
          <a:endParaRPr lang="en-US" sz="3100" kern="1200" dirty="0"/>
        </a:p>
        <a:p>
          <a:pPr marL="285750" lvl="1" indent="-285750" algn="l" defTabSz="1377950">
            <a:lnSpc>
              <a:spcPct val="90000"/>
            </a:lnSpc>
            <a:spcBef>
              <a:spcPct val="0"/>
            </a:spcBef>
            <a:spcAft>
              <a:spcPct val="15000"/>
            </a:spcAft>
            <a:buChar char="•"/>
          </a:pPr>
          <a:r>
            <a:rPr lang="en-US" sz="3100" kern="1200" dirty="0" err="1"/>
            <a:t>Condicionales</a:t>
          </a:r>
          <a:endParaRPr lang="en-US" sz="3100" kern="1200" dirty="0"/>
        </a:p>
        <a:p>
          <a:pPr marL="285750" lvl="1" indent="-285750" algn="l" defTabSz="1377950">
            <a:lnSpc>
              <a:spcPct val="90000"/>
            </a:lnSpc>
            <a:spcBef>
              <a:spcPct val="0"/>
            </a:spcBef>
            <a:spcAft>
              <a:spcPct val="15000"/>
            </a:spcAft>
            <a:buChar char="•"/>
          </a:pPr>
          <a:r>
            <a:rPr lang="en-US" sz="3100" kern="1200" dirty="0" err="1"/>
            <a:t>Ciclos</a:t>
          </a:r>
          <a:endParaRPr lang="en-US" sz="3100" kern="1200" dirty="0"/>
        </a:p>
        <a:p>
          <a:pPr marL="285750" lvl="1" indent="-285750" algn="l" defTabSz="1377950">
            <a:lnSpc>
              <a:spcPct val="90000"/>
            </a:lnSpc>
            <a:spcBef>
              <a:spcPct val="0"/>
            </a:spcBef>
            <a:spcAft>
              <a:spcPct val="15000"/>
            </a:spcAft>
            <a:buChar char="•"/>
          </a:pPr>
          <a:r>
            <a:rPr lang="en-US" sz="3100" kern="1200" dirty="0"/>
            <a:t>Strings</a:t>
          </a:r>
        </a:p>
        <a:p>
          <a:pPr marL="285750" lvl="1" indent="-285750" algn="l" defTabSz="1377950">
            <a:lnSpc>
              <a:spcPct val="90000"/>
            </a:lnSpc>
            <a:spcBef>
              <a:spcPct val="0"/>
            </a:spcBef>
            <a:spcAft>
              <a:spcPct val="15000"/>
            </a:spcAft>
            <a:buChar char="•"/>
          </a:pPr>
          <a:r>
            <a:rPr lang="en-US" sz="3100" kern="1200" dirty="0" err="1"/>
            <a:t>Arreglos</a:t>
          </a:r>
          <a:endParaRPr lang="en-US" sz="3100" kern="1200" dirty="0"/>
        </a:p>
        <a:p>
          <a:pPr marL="285750" lvl="1" indent="-285750" algn="l" defTabSz="1377950">
            <a:lnSpc>
              <a:spcPct val="90000"/>
            </a:lnSpc>
            <a:spcBef>
              <a:spcPct val="0"/>
            </a:spcBef>
            <a:spcAft>
              <a:spcPct val="15000"/>
            </a:spcAft>
            <a:buChar char="•"/>
          </a:pPr>
          <a:r>
            <a:rPr lang="en-US" sz="3100" kern="1200" dirty="0" err="1"/>
            <a:t>Excepciones</a:t>
          </a:r>
          <a:endParaRPr lang="en-US" sz="3100" kern="1200" dirty="0"/>
        </a:p>
      </dsp:txBody>
      <dsp:txXfrm>
        <a:off x="4062982" y="915982"/>
        <a:ext cx="3563987" cy="368567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nombre = “Pedro”</a:t>
            </a:r>
            <a:endParaRPr/>
          </a:p>
          <a:p>
            <a:pPr marL="0" lvl="0" indent="0">
              <a:spcBef>
                <a:spcPts val="0"/>
              </a:spcBef>
              <a:spcAft>
                <a:spcPts val="0"/>
              </a:spcAft>
              <a:buNone/>
            </a:pPr>
            <a:r>
              <a:rPr lang="es-ES"/>
              <a:t>String s = “Hola “ + nombre;</a:t>
            </a:r>
            <a:endParaRPr/>
          </a:p>
          <a:p>
            <a:pPr marL="0" lvl="0" indent="0">
              <a:spcBef>
                <a:spcPts val="0"/>
              </a:spcBef>
              <a:spcAft>
                <a:spcPts val="0"/>
              </a:spcAft>
              <a:buNone/>
            </a:pPr>
            <a:endParaRPr/>
          </a:p>
          <a:p>
            <a:pPr marL="0" lvl="0" indent="0">
              <a:spcBef>
                <a:spcPts val="0"/>
              </a:spcBef>
              <a:spcAft>
                <a:spcPts val="0"/>
              </a:spcAft>
              <a:buNone/>
            </a:pPr>
            <a:r>
              <a:rPr lang="es-ES"/>
              <a:t>&gt; Hola Pedro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Clr>
                <a:schemeClr val="accent1"/>
              </a:buClr>
              <a:buSzPts val="14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t" anchorCtr="0"/>
          <a:lstStyle>
            <a:lvl1pPr marL="0" marR="0" lvl="0" indent="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03" name="Shape 10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18" name="Shape 1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20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83267" y="2480734"/>
            <a:ext cx="7767000" cy="1646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Font typeface="Trebuchet MS"/>
              <a:buNone/>
            </a:pPr>
            <a:r>
              <a:rPr lang="es-ES" sz="5400" b="0" i="0" u="none" strike="noStrike" cap="none">
                <a:solidFill>
                  <a:schemeClr val="accent1"/>
                </a:solidFill>
                <a:latin typeface="Trebuchet MS"/>
                <a:ea typeface="Trebuchet MS"/>
                <a:cs typeface="Trebuchet MS"/>
                <a:sym typeface="Trebuchet MS"/>
              </a:rPr>
              <a:t>Selenium </a:t>
            </a:r>
            <a:endParaRPr sz="5400" b="0" i="0" u="none" strike="noStrike" cap="none">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accent1"/>
              </a:buClr>
              <a:buFont typeface="Noto Sans Symbols"/>
              <a:buNone/>
            </a:pPr>
            <a:r>
              <a:rPr lang="es-ES" sz="1800" b="0" i="0" u="none" strike="noStrike" cap="none">
                <a:solidFill>
                  <a:srgbClr val="7F7F7F"/>
                </a:solidFill>
                <a:latin typeface="Trebuchet MS"/>
                <a:ea typeface="Trebuchet MS"/>
                <a:cs typeface="Trebuchet MS"/>
                <a:sym typeface="Trebuchet MS"/>
              </a:rPr>
              <a:t>Sesión </a:t>
            </a:r>
            <a:r>
              <a:rPr lang="es-ES"/>
              <a:t>2</a:t>
            </a:r>
            <a:endParaRPr sz="1800" b="0" i="0" u="none" strike="noStrike" cap="none">
              <a:solidFill>
                <a:srgbClr val="7F7F7F"/>
              </a:solidFill>
              <a:latin typeface="Trebuchet MS"/>
              <a:ea typeface="Trebuchet MS"/>
              <a:cs typeface="Trebuchet MS"/>
              <a:sym typeface="Trebuchet MS"/>
            </a:endParaRPr>
          </a:p>
        </p:txBody>
      </p:sp>
      <p:pic>
        <p:nvPicPr>
          <p:cNvPr id="145" name="Shape 145"/>
          <p:cNvPicPr preferRelativeResize="0"/>
          <p:nvPr/>
        </p:nvPicPr>
        <p:blipFill rotWithShape="1">
          <a:blip r:embed="rId3">
            <a:alphaModFix/>
          </a:blip>
          <a:srcRect/>
          <a:stretch/>
        </p:blipFill>
        <p:spPr>
          <a:xfrm>
            <a:off x="7511878" y="1307638"/>
            <a:ext cx="176212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a:t>
            </a:r>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extLst>
              <p:ext uri="{D42A27DB-BD31-4B8C-83A1-F6EECF244321}">
                <p14:modId xmlns:p14="http://schemas.microsoft.com/office/powerpoint/2010/main" val="3831902891"/>
              </p:ext>
            </p:extLst>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2066"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927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extLst>
              <p:ext uri="{D42A27DB-BD31-4B8C-83A1-F6EECF244321}">
                <p14:modId xmlns:p14="http://schemas.microsoft.com/office/powerpoint/2010/main" val="3589469881"/>
              </p:ext>
            </p:extLst>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3090"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5147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r>
              <a:rPr lang="es-MX" dirty="0"/>
              <a:t>Una colección de pasos lógicos que se pueden reusar</a:t>
            </a:r>
          </a:p>
          <a:p>
            <a:r>
              <a:rPr lang="es-MX" dirty="0"/>
              <a:t>Organiza el código en porciones más manejables</a:t>
            </a:r>
          </a:p>
          <a:p>
            <a:endParaRPr lang="es-MX" dirty="0"/>
          </a:p>
          <a:p>
            <a:pPr marL="137160" indent="0">
              <a:buNone/>
            </a:pPr>
            <a:r>
              <a:rPr lang="es-MX" dirty="0" err="1"/>
              <a:t>hacerSandwich</a:t>
            </a:r>
            <a:r>
              <a:rPr lang="es-MX" dirty="0"/>
              <a:t>() </a:t>
            </a:r>
            <a:r>
              <a:rPr lang="en-US" dirty="0"/>
              <a:t>{</a:t>
            </a:r>
          </a:p>
          <a:p>
            <a:pPr marL="137160" indent="0">
              <a:buNone/>
            </a:pPr>
            <a:r>
              <a:rPr lang="en-US" dirty="0"/>
              <a:t>     </a:t>
            </a:r>
            <a:r>
              <a:rPr lang="en-US" dirty="0" err="1"/>
              <a:t>Reunir</a:t>
            </a:r>
            <a:r>
              <a:rPr lang="en-US" dirty="0"/>
              <a:t> ingredients</a:t>
            </a:r>
          </a:p>
          <a:p>
            <a:pPr marL="137160" indent="0">
              <a:buNone/>
            </a:pPr>
            <a:r>
              <a:rPr lang="en-US" dirty="0"/>
              <a:t>     ….</a:t>
            </a:r>
          </a:p>
          <a:p>
            <a:pPr marL="137160" indent="0">
              <a:buNone/>
            </a:pPr>
            <a:r>
              <a:rPr lang="en-US" dirty="0"/>
              <a:t>     </a:t>
            </a:r>
            <a:r>
              <a:rPr lang="en-US" dirty="0" err="1"/>
              <a:t>Reunir</a:t>
            </a:r>
            <a:r>
              <a:rPr lang="en-US" dirty="0"/>
              <a:t> </a:t>
            </a:r>
            <a:r>
              <a:rPr lang="en-US" dirty="0" err="1"/>
              <a:t>utensilios</a:t>
            </a:r>
            <a:r>
              <a:rPr lang="en-US" dirty="0"/>
              <a:t> de </a:t>
            </a:r>
            <a:r>
              <a:rPr lang="en-US" dirty="0" err="1"/>
              <a:t>cocina</a:t>
            </a:r>
            <a:endParaRPr lang="en-US" dirty="0"/>
          </a:p>
          <a:p>
            <a:pPr marL="137160" indent="0">
              <a:buNone/>
            </a:pPr>
            <a:r>
              <a:rPr lang="en-US" dirty="0"/>
              <a:t>     ….</a:t>
            </a:r>
          </a:p>
          <a:p>
            <a:pPr marL="137160" indent="0">
              <a:buNone/>
            </a:pPr>
            <a:r>
              <a:rPr lang="en-US" dirty="0"/>
              <a:t>     </a:t>
            </a:r>
            <a:r>
              <a:rPr lang="en-US" dirty="0" err="1"/>
              <a:t>Tomar</a:t>
            </a:r>
            <a:r>
              <a:rPr lang="en-US" dirty="0"/>
              <a:t> dos </a:t>
            </a:r>
            <a:r>
              <a:rPr lang="en-US" dirty="0" err="1"/>
              <a:t>rebanadas</a:t>
            </a:r>
            <a:r>
              <a:rPr lang="en-US" dirty="0"/>
              <a:t> de pan</a:t>
            </a:r>
          </a:p>
          <a:p>
            <a:pPr marL="137160" indent="0">
              <a:buNone/>
            </a:pPr>
            <a:r>
              <a:rPr lang="en-US" dirty="0"/>
              <a:t>     ….</a:t>
            </a:r>
          </a:p>
          <a:p>
            <a:pPr marL="137160" indent="0">
              <a:buNone/>
            </a:pPr>
            <a:r>
              <a:rPr lang="en-US" dirty="0"/>
              <a:t>     </a:t>
            </a:r>
            <a:r>
              <a:rPr lang="en-US" dirty="0" err="1"/>
              <a:t>Servir</a:t>
            </a:r>
            <a:r>
              <a:rPr lang="en-US" dirty="0"/>
              <a:t> el Sandwich	</a:t>
            </a:r>
          </a:p>
          <a:p>
            <a:pPr marL="137160" indent="0">
              <a:buNone/>
            </a:pPr>
            <a:r>
              <a:rPr lang="en-US" dirty="0"/>
              <a:t>}</a:t>
            </a:r>
          </a:p>
        </p:txBody>
      </p:sp>
    </p:spTree>
    <p:extLst>
      <p:ext uri="{BB962C8B-B14F-4D97-AF65-F5344CB8AC3E}">
        <p14:creationId xmlns:p14="http://schemas.microsoft.com/office/powerpoint/2010/main" val="240860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Encontrando pasos en común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s-MX" dirty="0"/>
              <a:t>Una buena función hace sólo una tarea</a:t>
            </a:r>
          </a:p>
          <a:p>
            <a:r>
              <a:rPr lang="es-MX" dirty="0"/>
              <a:t>Se puede descomponer una función en varias funciones:</a:t>
            </a:r>
          </a:p>
          <a:p>
            <a:pPr marL="137160" indent="0">
              <a:buNone/>
            </a:pPr>
            <a:r>
              <a:rPr lang="es-MX" dirty="0" err="1"/>
              <a:t>hacerSandwich</a:t>
            </a:r>
            <a:r>
              <a:rPr lang="es-MX" dirty="0"/>
              <a:t>()</a:t>
            </a:r>
            <a:r>
              <a:rPr lang="en-US" dirty="0"/>
              <a:t> {</a:t>
            </a:r>
          </a:p>
          <a:p>
            <a:pPr marL="137160" indent="0">
              <a:buNone/>
            </a:pPr>
            <a:r>
              <a:rPr lang="en-US" dirty="0"/>
              <a:t>     </a:t>
            </a:r>
            <a:r>
              <a:rPr lang="en-US" dirty="0" err="1"/>
              <a:t>reunirIngredientes</a:t>
            </a:r>
            <a:r>
              <a:rPr lang="en-US" dirty="0"/>
              <a:t>()</a:t>
            </a:r>
          </a:p>
          <a:p>
            <a:pPr marL="137160" indent="0">
              <a:buNone/>
            </a:pPr>
            <a:r>
              <a:rPr lang="en-US" dirty="0"/>
              <a:t>     </a:t>
            </a:r>
            <a:r>
              <a:rPr lang="en-US" dirty="0" err="1"/>
              <a:t>reunirUtensiliosCocina</a:t>
            </a:r>
            <a:r>
              <a:rPr lang="en-US" dirty="0"/>
              <a:t>()</a:t>
            </a:r>
          </a:p>
          <a:p>
            <a:pPr marL="137160" indent="0">
              <a:buNone/>
            </a:pPr>
            <a:r>
              <a:rPr lang="en-US" dirty="0"/>
              <a:t>     </a:t>
            </a:r>
            <a:r>
              <a:rPr lang="en-US" dirty="0" err="1"/>
              <a:t>tomarRebanadasPan</a:t>
            </a:r>
            <a:r>
              <a:rPr lang="en-US" dirty="0"/>
              <a:t>()</a:t>
            </a:r>
          </a:p>
          <a:p>
            <a:pPr marL="137160" indent="0">
              <a:buNone/>
            </a:pPr>
            <a:r>
              <a:rPr lang="en-US" dirty="0"/>
              <a:t>     </a:t>
            </a:r>
            <a:r>
              <a:rPr lang="en-US" dirty="0" err="1"/>
              <a:t>untarAderezoPan</a:t>
            </a:r>
            <a:r>
              <a:rPr lang="en-US" dirty="0"/>
              <a:t>()</a:t>
            </a:r>
          </a:p>
          <a:p>
            <a:pPr marL="137160" indent="0">
              <a:buNone/>
            </a:pPr>
            <a:r>
              <a:rPr lang="en-US" dirty="0"/>
              <a:t>     </a:t>
            </a:r>
            <a:r>
              <a:rPr lang="en-US" dirty="0" err="1"/>
              <a:t>agregarIngredientes</a:t>
            </a:r>
            <a:r>
              <a:rPr lang="en-US" dirty="0"/>
              <a:t>()</a:t>
            </a:r>
          </a:p>
          <a:p>
            <a:pPr marL="137160" indent="0">
              <a:buNone/>
            </a:pPr>
            <a:r>
              <a:rPr lang="en-US" dirty="0"/>
              <a:t>     </a:t>
            </a:r>
            <a:r>
              <a:rPr lang="en-US" dirty="0" err="1"/>
              <a:t>envolverSandwich</a:t>
            </a:r>
            <a:r>
              <a:rPr lang="en-US" dirty="0"/>
              <a:t>()</a:t>
            </a:r>
          </a:p>
          <a:p>
            <a:pPr marL="137160" indent="0">
              <a:buNone/>
            </a:pPr>
            <a:r>
              <a:rPr lang="en-US" dirty="0"/>
              <a:t>}</a:t>
            </a:r>
            <a:endParaRPr lang="es-MX" dirty="0"/>
          </a:p>
        </p:txBody>
      </p:sp>
    </p:spTree>
    <p:extLst>
      <p:ext uri="{BB962C8B-B14F-4D97-AF65-F5344CB8AC3E}">
        <p14:creationId xmlns:p14="http://schemas.microsoft.com/office/powerpoint/2010/main" val="146526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Funciones – Completar las tareas de cada Función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n-US" sz="2800" dirty="0" err="1"/>
              <a:t>reunirIngredientes</a:t>
            </a:r>
            <a:r>
              <a:rPr lang="en-US" sz="2800" dirty="0"/>
              <a:t>()</a:t>
            </a:r>
          </a:p>
          <a:p>
            <a:r>
              <a:rPr lang="en-US" sz="2800" dirty="0" err="1"/>
              <a:t>reunirUtensiliosCocina</a:t>
            </a:r>
            <a:r>
              <a:rPr lang="en-US" sz="2800" dirty="0"/>
              <a:t>()</a:t>
            </a:r>
          </a:p>
          <a:p>
            <a:r>
              <a:rPr lang="en-US" sz="2800" dirty="0" err="1"/>
              <a:t>tomarRebanadasPan</a:t>
            </a:r>
            <a:r>
              <a:rPr lang="en-US" sz="2800" dirty="0"/>
              <a:t>()</a:t>
            </a:r>
          </a:p>
          <a:p>
            <a:r>
              <a:rPr lang="en-US" sz="2800" dirty="0" err="1"/>
              <a:t>untarAderezoPan</a:t>
            </a:r>
            <a:r>
              <a:rPr lang="en-US" sz="2800" dirty="0"/>
              <a:t>()</a:t>
            </a:r>
          </a:p>
          <a:p>
            <a:r>
              <a:rPr lang="en-US" sz="2800" dirty="0" err="1"/>
              <a:t>agregarIngredientes</a:t>
            </a:r>
            <a:r>
              <a:rPr lang="en-US" sz="2800" dirty="0"/>
              <a:t>()</a:t>
            </a:r>
          </a:p>
          <a:p>
            <a:r>
              <a:rPr lang="en-US" sz="2800" dirty="0" err="1"/>
              <a:t>envolverSandwich</a:t>
            </a:r>
            <a:r>
              <a:rPr lang="en-US" sz="2800" dirty="0"/>
              <a:t>()</a:t>
            </a:r>
          </a:p>
          <a:p>
            <a:pPr marL="137160" indent="0">
              <a:buNone/>
            </a:pPr>
            <a:endParaRPr lang="es-MX" dirty="0"/>
          </a:p>
        </p:txBody>
      </p:sp>
    </p:spTree>
    <p:extLst>
      <p:ext uri="{BB962C8B-B14F-4D97-AF65-F5344CB8AC3E}">
        <p14:creationId xmlns:p14="http://schemas.microsoft.com/office/powerpoint/2010/main" val="69565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br>
              <a:rPr lang="en-US" dirty="0"/>
            </a:b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5139"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5081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br>
              <a:rPr lang="en-US" dirty="0"/>
            </a:b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4114"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5466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pPr marL="137160" indent="0">
              <a:buNone/>
            </a:pPr>
            <a:r>
              <a:rPr lang="es-MX" sz="8800" dirty="0"/>
              <a:t>Cómo hacer 2 </a:t>
            </a:r>
            <a:r>
              <a:rPr lang="es-MX" sz="8800" dirty="0" err="1"/>
              <a:t>sandwiches</a:t>
            </a:r>
            <a:r>
              <a:rPr lang="es-MX" sz="8800" dirty="0"/>
              <a:t>?</a:t>
            </a:r>
          </a:p>
        </p:txBody>
      </p:sp>
    </p:spTree>
    <p:extLst>
      <p:ext uri="{BB962C8B-B14F-4D97-AF65-F5344CB8AC3E}">
        <p14:creationId xmlns:p14="http://schemas.microsoft.com/office/powerpoint/2010/main" val="427570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677334" y="1488613"/>
            <a:ext cx="8596668" cy="3880773"/>
          </a:xfrm>
        </p:spPr>
        <p:txBody>
          <a:bodyPr/>
          <a:lstStyle/>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endParaRPr lang="en-US" sz="2800" dirty="0"/>
          </a:p>
          <a:p>
            <a:pPr marL="137160" indent="0">
              <a:buNone/>
            </a:pPr>
            <a:endParaRPr lang="es-MX" dirty="0"/>
          </a:p>
        </p:txBody>
      </p:sp>
    </p:spTree>
    <p:extLst>
      <p:ext uri="{BB962C8B-B14F-4D97-AF65-F5344CB8AC3E}">
        <p14:creationId xmlns:p14="http://schemas.microsoft.com/office/powerpoint/2010/main" val="32281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800" dirty="0" err="1"/>
              <a:t>Ayudan</a:t>
            </a:r>
            <a:r>
              <a:rPr lang="en-US" sz="2800" dirty="0"/>
              <a:t> a </a:t>
            </a:r>
            <a:r>
              <a:rPr lang="en-US" sz="2800" dirty="0" err="1"/>
              <a:t>hacer</a:t>
            </a:r>
            <a:r>
              <a:rPr lang="en-US" sz="2800" dirty="0"/>
              <a:t> </a:t>
            </a:r>
            <a:r>
              <a:rPr lang="en-US" sz="2800" dirty="0" err="1"/>
              <a:t>tareas</a:t>
            </a:r>
            <a:r>
              <a:rPr lang="en-US" sz="2800" dirty="0"/>
              <a:t> </a:t>
            </a:r>
            <a:r>
              <a:rPr lang="en-US" sz="2800" dirty="0" err="1"/>
              <a:t>repetitivas</a:t>
            </a:r>
            <a:r>
              <a:rPr lang="en-US" sz="2800" dirty="0"/>
              <a:t> de </a:t>
            </a:r>
            <a:r>
              <a:rPr lang="en-US" sz="2800" dirty="0" err="1"/>
              <a:t>manera</a:t>
            </a:r>
            <a:r>
              <a:rPr lang="en-US" sz="2800" dirty="0"/>
              <a:t> </a:t>
            </a:r>
            <a:r>
              <a:rPr lang="en-US" sz="2800" dirty="0" err="1"/>
              <a:t>eficiente</a:t>
            </a:r>
            <a:r>
              <a:rPr lang="en-US" sz="2800" dirty="0"/>
              <a:t>.</a:t>
            </a:r>
          </a:p>
          <a:p>
            <a:r>
              <a:rPr lang="en-US" sz="2800" dirty="0"/>
              <a:t>El </a:t>
            </a:r>
            <a:r>
              <a:rPr lang="en-US" sz="2800" dirty="0" err="1"/>
              <a:t>ciclo</a:t>
            </a:r>
            <a:r>
              <a:rPr lang="en-US" sz="2800" dirty="0"/>
              <a:t> se </a:t>
            </a:r>
            <a:r>
              <a:rPr lang="en-US" sz="2800" dirty="0" err="1"/>
              <a:t>ejecuta</a:t>
            </a:r>
            <a:r>
              <a:rPr lang="en-US" sz="2800" dirty="0"/>
              <a:t> hasta que se </a:t>
            </a:r>
            <a:r>
              <a:rPr lang="en-US" sz="2800" dirty="0" err="1"/>
              <a:t>cumple</a:t>
            </a:r>
            <a:r>
              <a:rPr lang="en-US" sz="2800" dirty="0"/>
              <a:t> una </a:t>
            </a:r>
            <a:r>
              <a:rPr lang="en-US" sz="2800" dirty="0" err="1"/>
              <a:t>condición</a:t>
            </a:r>
            <a:r>
              <a:rPr lang="en-US" sz="2800" dirty="0"/>
              <a:t>.</a:t>
            </a:r>
          </a:p>
          <a:p>
            <a:pPr marL="137160" indent="0">
              <a:buNone/>
            </a:pPr>
            <a:r>
              <a:rPr lang="en-US" sz="2800" dirty="0"/>
              <a:t>while(</a:t>
            </a:r>
            <a:r>
              <a:rPr lang="en-US" sz="2800" dirty="0" err="1"/>
              <a:t>tengo</a:t>
            </a:r>
            <a:r>
              <a:rPr lang="en-US" sz="2800" dirty="0"/>
              <a:t> </a:t>
            </a:r>
            <a:r>
              <a:rPr lang="en-US" sz="2800" dirty="0" err="1"/>
              <a:t>menos</a:t>
            </a:r>
            <a:r>
              <a:rPr lang="en-US" sz="2800" dirty="0"/>
              <a:t> de 10 sandwiches) {</a:t>
            </a:r>
          </a:p>
          <a:p>
            <a:pPr marL="137160" indent="0">
              <a:buNone/>
            </a:pPr>
            <a:r>
              <a:rPr lang="en-US" sz="2800" dirty="0"/>
              <a:t>     </a:t>
            </a:r>
            <a:r>
              <a:rPr lang="en-US" sz="2800" dirty="0" err="1"/>
              <a:t>hacerSandwich</a:t>
            </a:r>
            <a:r>
              <a:rPr lang="en-US" sz="2800" dirty="0"/>
              <a:t>();</a:t>
            </a:r>
          </a:p>
          <a:p>
            <a:pPr marL="137160" indent="0">
              <a:buNone/>
            </a:pPr>
            <a:r>
              <a:rPr lang="en-US" sz="2800" dirty="0"/>
              <a:t>}</a:t>
            </a:r>
          </a:p>
          <a:p>
            <a:pPr marL="137160" indent="0">
              <a:buNone/>
            </a:pPr>
            <a:endParaRPr lang="es-MX" dirty="0"/>
          </a:p>
        </p:txBody>
      </p:sp>
    </p:spTree>
    <p:extLst>
      <p:ext uri="{BB962C8B-B14F-4D97-AF65-F5344CB8AC3E}">
        <p14:creationId xmlns:p14="http://schemas.microsoft.com/office/powerpoint/2010/main" val="316459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622E-7B14-A54D-9B0A-6495E90286C9}"/>
              </a:ext>
            </a:extLst>
          </p:cNvPr>
          <p:cNvSpPr>
            <a:spLocks noGrp="1"/>
          </p:cNvSpPr>
          <p:nvPr>
            <p:ph type="title"/>
          </p:nvPr>
        </p:nvSpPr>
        <p:spPr/>
        <p:txBody>
          <a:bodyPr/>
          <a:lstStyle/>
          <a:p>
            <a:r>
              <a:rPr lang="en-MX" dirty="0"/>
              <a:t>Agenda</a:t>
            </a:r>
          </a:p>
        </p:txBody>
      </p:sp>
      <p:graphicFrame>
        <p:nvGraphicFramePr>
          <p:cNvPr id="4" name="Diagram 3">
            <a:extLst>
              <a:ext uri="{FF2B5EF4-FFF2-40B4-BE49-F238E27FC236}">
                <a16:creationId xmlns:a16="http://schemas.microsoft.com/office/drawing/2014/main" id="{3A1DF169-37E5-D24F-A161-88A48748EBEA}"/>
              </a:ext>
            </a:extLst>
          </p:cNvPr>
          <p:cNvGraphicFramePr/>
          <p:nvPr>
            <p:extLst>
              <p:ext uri="{D42A27DB-BD31-4B8C-83A1-F6EECF244321}">
                <p14:modId xmlns:p14="http://schemas.microsoft.com/office/powerpoint/2010/main" val="1401269622"/>
              </p:ext>
            </p:extLst>
          </p:nvPr>
        </p:nvGraphicFramePr>
        <p:xfrm>
          <a:off x="2032000" y="1513490"/>
          <a:ext cx="7627007" cy="4624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905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400" dirty="0"/>
              <a:t>El </a:t>
            </a:r>
            <a:r>
              <a:rPr lang="en-US" sz="2400" dirty="0" err="1"/>
              <a:t>ciclo</a:t>
            </a:r>
            <a:r>
              <a:rPr lang="en-US" sz="2400" dirty="0"/>
              <a:t> anterior </a:t>
            </a:r>
            <a:r>
              <a:rPr lang="en-US" sz="2400" dirty="0" err="1"/>
              <a:t>nunca</a:t>
            </a:r>
            <a:r>
              <a:rPr lang="en-US" sz="2400" dirty="0"/>
              <a:t> </a:t>
            </a:r>
            <a:r>
              <a:rPr lang="en-US" sz="2400" dirty="0" err="1"/>
              <a:t>deja</a:t>
            </a:r>
            <a:r>
              <a:rPr lang="en-US" sz="2400" dirty="0"/>
              <a:t> de </a:t>
            </a:r>
            <a:r>
              <a:rPr lang="en-US" sz="2400" dirty="0" err="1"/>
              <a:t>ejecutarse</a:t>
            </a:r>
            <a:r>
              <a:rPr lang="en-US" sz="2400" dirty="0"/>
              <a:t>.</a:t>
            </a:r>
          </a:p>
          <a:p>
            <a:r>
              <a:rPr lang="en-US" sz="2400" dirty="0"/>
              <a:t>El </a:t>
            </a:r>
            <a:r>
              <a:rPr lang="en-US" sz="2400" dirty="0" err="1"/>
              <a:t>ciclo</a:t>
            </a:r>
            <a:r>
              <a:rPr lang="en-US" sz="2400" dirty="0"/>
              <a:t> se </a:t>
            </a:r>
            <a:r>
              <a:rPr lang="en-US" sz="2400" dirty="0" err="1"/>
              <a:t>ejecuta</a:t>
            </a:r>
            <a:r>
              <a:rPr lang="en-US" sz="2400" dirty="0"/>
              <a:t> de </a:t>
            </a:r>
            <a:r>
              <a:rPr lang="en-US" sz="2400" dirty="0" err="1"/>
              <a:t>manera</a:t>
            </a:r>
            <a:r>
              <a:rPr lang="en-US" sz="2400" dirty="0"/>
              <a:t> </a:t>
            </a:r>
            <a:r>
              <a:rPr lang="en-US" sz="2400" dirty="0" err="1"/>
              <a:t>infinita</a:t>
            </a:r>
            <a:r>
              <a:rPr lang="en-US" sz="2400" dirty="0"/>
              <a:t> </a:t>
            </a:r>
            <a:r>
              <a:rPr lang="en-US" sz="2400" dirty="0" err="1"/>
              <a:t>porque</a:t>
            </a:r>
            <a:r>
              <a:rPr lang="en-US" sz="2400" dirty="0"/>
              <a:t> </a:t>
            </a:r>
            <a:r>
              <a:rPr lang="en-US" sz="2400" dirty="0" err="1"/>
              <a:t>nunca</a:t>
            </a:r>
            <a:r>
              <a:rPr lang="en-US" sz="2400" dirty="0"/>
              <a:t> </a:t>
            </a:r>
            <a:r>
              <a:rPr lang="en-US" sz="2400" dirty="0" err="1"/>
              <a:t>deja</a:t>
            </a:r>
            <a:r>
              <a:rPr lang="en-US" sz="2400" dirty="0"/>
              <a:t> de </a:t>
            </a:r>
            <a:r>
              <a:rPr lang="en-US" sz="2400" dirty="0" err="1"/>
              <a:t>cumplirse</a:t>
            </a:r>
            <a:r>
              <a:rPr lang="en-US" sz="2400" dirty="0"/>
              <a:t> la </a:t>
            </a:r>
            <a:r>
              <a:rPr lang="en-US" sz="2400" dirty="0" err="1"/>
              <a:t>condición</a:t>
            </a:r>
            <a:r>
              <a:rPr lang="en-US" sz="2400" dirty="0"/>
              <a:t>.</a:t>
            </a:r>
          </a:p>
          <a:p>
            <a:r>
              <a:rPr lang="en-US" sz="2400" dirty="0" err="1"/>
              <a:t>Solución</a:t>
            </a:r>
            <a:r>
              <a:rPr lang="en-US" sz="2400" dirty="0"/>
              <a:t>:</a:t>
            </a:r>
          </a:p>
          <a:p>
            <a:pPr marL="137160" indent="0">
              <a:buNone/>
            </a:pPr>
            <a:r>
              <a:rPr lang="en-US" sz="2400" dirty="0" err="1"/>
              <a:t>numero_sandwiches</a:t>
            </a:r>
            <a:r>
              <a:rPr lang="en-US" sz="2400" dirty="0"/>
              <a:t> es cero</a:t>
            </a:r>
          </a:p>
          <a:p>
            <a:pPr marL="137160" indent="0">
              <a:buNone/>
            </a:pPr>
            <a:r>
              <a:rPr lang="en-US" sz="2400" dirty="0"/>
              <a:t>while(</a:t>
            </a:r>
            <a:r>
              <a:rPr lang="en-US" sz="2400" dirty="0" err="1"/>
              <a:t>numero_sandwiches</a:t>
            </a:r>
            <a:r>
              <a:rPr lang="en-US" sz="2400" dirty="0"/>
              <a:t> es </a:t>
            </a:r>
            <a:r>
              <a:rPr lang="en-US" sz="2400" dirty="0" err="1"/>
              <a:t>menor</a:t>
            </a:r>
            <a:r>
              <a:rPr lang="en-US" sz="2400" dirty="0"/>
              <a:t> que 10) {</a:t>
            </a:r>
          </a:p>
          <a:p>
            <a:pPr marL="137160" indent="0">
              <a:buNone/>
            </a:pPr>
            <a:r>
              <a:rPr lang="en-US" sz="2400" dirty="0"/>
              <a:t>     </a:t>
            </a:r>
            <a:r>
              <a:rPr lang="en-US" sz="2400" dirty="0" err="1"/>
              <a:t>hacerSandwich</a:t>
            </a:r>
            <a:r>
              <a:rPr lang="en-US" sz="2400" dirty="0"/>
              <a:t>();</a:t>
            </a:r>
          </a:p>
          <a:p>
            <a:pPr marL="137160" indent="0">
              <a:buNone/>
            </a:pPr>
            <a:r>
              <a:rPr lang="en-US" sz="2400" dirty="0"/>
              <a:t>     </a:t>
            </a:r>
            <a:r>
              <a:rPr lang="en-US" sz="2400" dirty="0" err="1"/>
              <a:t>suma</a:t>
            </a:r>
            <a:r>
              <a:rPr lang="en-US" sz="2400" dirty="0"/>
              <a:t> </a:t>
            </a:r>
            <a:r>
              <a:rPr lang="en-US" sz="2400" dirty="0" err="1"/>
              <a:t>uno</a:t>
            </a:r>
            <a:r>
              <a:rPr lang="en-US" sz="2400" dirty="0"/>
              <a:t> a </a:t>
            </a:r>
            <a:r>
              <a:rPr lang="en-US" sz="2400" dirty="0" err="1"/>
              <a:t>numero_sandwiches</a:t>
            </a:r>
            <a:endParaRPr lang="en-US" sz="2400" dirty="0"/>
          </a:p>
          <a:p>
            <a:pPr marL="137160" indent="0">
              <a:buNone/>
            </a:pPr>
            <a:r>
              <a:rPr lang="en-US" sz="2400" dirty="0"/>
              <a:t>}</a:t>
            </a:r>
          </a:p>
          <a:p>
            <a:pPr marL="137160" indent="0">
              <a:buNone/>
            </a:pPr>
            <a:endParaRPr lang="es-MX" dirty="0"/>
          </a:p>
        </p:txBody>
      </p:sp>
    </p:spTree>
    <p:extLst>
      <p:ext uri="{BB962C8B-B14F-4D97-AF65-F5344CB8AC3E}">
        <p14:creationId xmlns:p14="http://schemas.microsoft.com/office/powerpoint/2010/main" val="415037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 Ciclos.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r>
              <a:rPr lang="es-MX" sz="2000" dirty="0"/>
              <a:t>* Hacer 5 </a:t>
            </a:r>
            <a:r>
              <a:rPr lang="es-MX" sz="2000" dirty="0" err="1"/>
              <a:t>sandwiches</a:t>
            </a:r>
            <a:r>
              <a:rPr lang="es-MX" sz="2000" dirty="0"/>
              <a:t> Jamón y 10 de Bolonia</a:t>
            </a:r>
            <a:endParaRPr lang="en-US" sz="2800" dirty="0"/>
          </a:p>
          <a:p>
            <a:pPr marL="137160" indent="0">
              <a:buNone/>
            </a:pPr>
            <a:endParaRPr lang="es-MX" dirty="0"/>
          </a:p>
        </p:txBody>
      </p:sp>
    </p:spTree>
    <p:extLst>
      <p:ext uri="{BB962C8B-B14F-4D97-AF65-F5344CB8AC3E}">
        <p14:creationId xmlns:p14="http://schemas.microsoft.com/office/powerpoint/2010/main" val="368285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5 Canciones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6162"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6712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2"/>
            <a:ext cx="8596668" cy="4759787"/>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800" dirty="0"/>
              <a:t>Permita tomar decisiones</a:t>
            </a:r>
          </a:p>
          <a:p>
            <a:r>
              <a:rPr lang="es-MX" sz="2800" dirty="0"/>
              <a:t>Se basa en preguntas de respuesta sí o no</a:t>
            </a:r>
          </a:p>
          <a:p>
            <a:pPr marL="137160" indent="0">
              <a:buNone/>
            </a:pPr>
            <a:r>
              <a:rPr lang="es-MX" sz="2800" dirty="0"/>
              <a:t>Preguntar “Quieres Picante?”</a:t>
            </a:r>
          </a:p>
          <a:p>
            <a:pPr marL="137160" indent="0">
              <a:buNone/>
            </a:pPr>
            <a:r>
              <a:rPr lang="es-MX" sz="2800" dirty="0"/>
              <a:t>Capturar Respuesta</a:t>
            </a:r>
          </a:p>
          <a:p>
            <a:pPr marL="137160" indent="0">
              <a:buNone/>
            </a:pPr>
            <a:r>
              <a:rPr lang="es-MX" sz="2800" dirty="0" err="1"/>
              <a:t>if</a:t>
            </a:r>
            <a:r>
              <a:rPr lang="es-MX" sz="2800" dirty="0"/>
              <a:t>(respuesta es sí) {</a:t>
            </a:r>
          </a:p>
          <a:p>
            <a:pPr marL="137160" indent="0">
              <a:buNone/>
            </a:pPr>
            <a:r>
              <a:rPr lang="es-MX" sz="2800" dirty="0"/>
              <a:t>     </a:t>
            </a:r>
            <a:r>
              <a:rPr lang="es-MX" sz="2800" dirty="0" err="1"/>
              <a:t>agregarPicante</a:t>
            </a:r>
            <a:r>
              <a:rPr lang="es-MX" sz="2800" dirty="0"/>
              <a:t>()</a:t>
            </a:r>
          </a:p>
          <a:p>
            <a:pPr marL="137160" indent="0">
              <a:buNone/>
            </a:pPr>
            <a:r>
              <a:rPr lang="es-MX" sz="2800" dirty="0"/>
              <a:t>}</a:t>
            </a:r>
            <a:endParaRPr lang="es-MX" dirty="0"/>
          </a:p>
        </p:txBody>
      </p:sp>
    </p:spTree>
    <p:extLst>
      <p:ext uri="{BB962C8B-B14F-4D97-AF65-F5344CB8AC3E}">
        <p14:creationId xmlns:p14="http://schemas.microsoft.com/office/powerpoint/2010/main" val="25404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2"/>
            <a:ext cx="8596668" cy="4759787"/>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000" dirty="0"/>
              <a:t>En caso negativo, hacer </a:t>
            </a:r>
            <a:r>
              <a:rPr lang="es-MX" sz="2000" dirty="0" err="1"/>
              <a:t>else</a:t>
            </a:r>
            <a:r>
              <a:rPr lang="es-MX" sz="2000" dirty="0"/>
              <a:t> o </a:t>
            </a:r>
            <a:r>
              <a:rPr lang="es-MX" sz="2000" dirty="0" err="1"/>
              <a:t>else</a:t>
            </a:r>
            <a:r>
              <a:rPr lang="es-MX" sz="2000" dirty="0"/>
              <a:t> </a:t>
            </a:r>
            <a:r>
              <a:rPr lang="es-MX" sz="2000" dirty="0" err="1"/>
              <a:t>if</a:t>
            </a:r>
            <a:endParaRPr lang="es-MX" sz="2000" dirty="0"/>
          </a:p>
          <a:p>
            <a:pPr marL="137160" indent="0">
              <a:buNone/>
            </a:pPr>
            <a:r>
              <a:rPr lang="es-MX" sz="2000" dirty="0" err="1"/>
              <a:t>vigenciaNetflix</a:t>
            </a:r>
            <a:r>
              <a:rPr lang="es-MX" sz="2000" dirty="0"/>
              <a:t> = 31 de Marzo de 2020</a:t>
            </a:r>
          </a:p>
          <a:p>
            <a:pPr marL="137160" indent="0">
              <a:buNone/>
            </a:pPr>
            <a:r>
              <a:rPr lang="es-MX" sz="2000" dirty="0" err="1"/>
              <a:t>dineroCuenta</a:t>
            </a:r>
            <a:r>
              <a:rPr lang="es-MX" sz="2000" dirty="0"/>
              <a:t> = 2156.25</a:t>
            </a:r>
          </a:p>
          <a:p>
            <a:pPr marL="137160" indent="0">
              <a:buNone/>
            </a:pPr>
            <a:r>
              <a:rPr lang="es-MX" sz="2000" dirty="0" err="1"/>
              <a:t>if</a:t>
            </a:r>
            <a:r>
              <a:rPr lang="es-MX" sz="2000" dirty="0"/>
              <a:t>(hay mas de dos mil pesos en la cuenta) {</a:t>
            </a:r>
          </a:p>
          <a:p>
            <a:pPr marL="137160" indent="0">
              <a:buNone/>
            </a:pPr>
            <a:r>
              <a:rPr lang="es-MX" sz="2000" dirty="0"/>
              <a:t>     </a:t>
            </a:r>
            <a:r>
              <a:rPr lang="es-MX" sz="2000" dirty="0" err="1"/>
              <a:t>irAlCine</a:t>
            </a:r>
            <a:r>
              <a:rPr lang="es-MX" sz="2000" dirty="0"/>
              <a:t>()</a:t>
            </a:r>
          </a:p>
          <a:p>
            <a:pPr marL="137160" indent="0">
              <a:buNone/>
            </a:pPr>
            <a:r>
              <a:rPr lang="es-MX" sz="2000" dirty="0"/>
              <a:t>} </a:t>
            </a:r>
            <a:r>
              <a:rPr lang="es-MX" sz="2000" dirty="0" err="1"/>
              <a:t>else</a:t>
            </a:r>
            <a:r>
              <a:rPr lang="es-MX" sz="2000" dirty="0"/>
              <a:t> </a:t>
            </a:r>
            <a:r>
              <a:rPr lang="es-MX" sz="2000" dirty="0" err="1"/>
              <a:t>if</a:t>
            </a:r>
            <a:r>
              <a:rPr lang="es-MX" sz="2000" dirty="0"/>
              <a:t> ( </a:t>
            </a:r>
            <a:r>
              <a:rPr lang="es-MX" sz="2000" dirty="0" err="1"/>
              <a:t>fechaHoy</a:t>
            </a:r>
            <a:r>
              <a:rPr lang="es-MX" sz="2000" dirty="0"/>
              <a:t> es menor a </a:t>
            </a:r>
            <a:r>
              <a:rPr lang="es-MX" sz="2000" dirty="0" err="1"/>
              <a:t>vigenciaNetflix</a:t>
            </a:r>
            <a:r>
              <a:rPr lang="es-MX" sz="2000" dirty="0"/>
              <a:t>)</a:t>
            </a:r>
          </a:p>
          <a:p>
            <a:pPr marL="137160" indent="0">
              <a:buNone/>
            </a:pPr>
            <a:r>
              <a:rPr lang="es-MX" sz="2000" dirty="0"/>
              <a:t>	</a:t>
            </a:r>
            <a:r>
              <a:rPr lang="es-MX" sz="2000" dirty="0" err="1"/>
              <a:t>invitarAlguien</a:t>
            </a:r>
            <a:r>
              <a:rPr lang="es-MX" sz="2000" dirty="0"/>
              <a:t>()</a:t>
            </a:r>
          </a:p>
          <a:p>
            <a:pPr marL="137160" indent="0">
              <a:buNone/>
            </a:pPr>
            <a:r>
              <a:rPr lang="es-MX" sz="2000" dirty="0"/>
              <a:t>	</a:t>
            </a:r>
            <a:r>
              <a:rPr lang="es-MX" sz="2000" dirty="0" err="1"/>
              <a:t>netflixAndChill</a:t>
            </a:r>
            <a:r>
              <a:rPr lang="es-MX" sz="2000" dirty="0"/>
              <a:t>()</a:t>
            </a:r>
          </a:p>
          <a:p>
            <a:pPr marL="137160" indent="0">
              <a:buNone/>
            </a:pPr>
            <a:r>
              <a:rPr lang="es-MX" sz="2000" dirty="0"/>
              <a:t>} </a:t>
            </a:r>
            <a:r>
              <a:rPr lang="es-MX" sz="2000" dirty="0" err="1"/>
              <a:t>else</a:t>
            </a:r>
            <a:r>
              <a:rPr lang="es-MX" sz="2000" dirty="0"/>
              <a:t> {</a:t>
            </a:r>
          </a:p>
          <a:p>
            <a:pPr marL="137160" indent="0">
              <a:buNone/>
            </a:pPr>
            <a:r>
              <a:rPr lang="es-MX" sz="2000" dirty="0"/>
              <a:t>	</a:t>
            </a:r>
            <a:r>
              <a:rPr lang="es-MX" sz="2000" dirty="0" err="1"/>
              <a:t>jugarVideoJuegos</a:t>
            </a:r>
            <a:r>
              <a:rPr lang="es-MX" sz="2000" dirty="0"/>
              <a:t>()</a:t>
            </a:r>
          </a:p>
          <a:p>
            <a:pPr marL="137160" indent="0">
              <a:buNone/>
            </a:pPr>
            <a:r>
              <a:rPr lang="es-MX" sz="2000" dirty="0"/>
              <a:t>}</a:t>
            </a:r>
          </a:p>
        </p:txBody>
      </p:sp>
    </p:spTree>
    <p:extLst>
      <p:ext uri="{BB962C8B-B14F-4D97-AF65-F5344CB8AC3E}">
        <p14:creationId xmlns:p14="http://schemas.microsoft.com/office/powerpoint/2010/main" val="676930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79769-7B24-4987-8835-14F23ECCF75C}"/>
              </a:ext>
            </a:extLst>
          </p:cNvPr>
          <p:cNvSpPr>
            <a:spLocks noGrp="1"/>
          </p:cNvSpPr>
          <p:nvPr>
            <p:ph type="title"/>
          </p:nvPr>
        </p:nvSpPr>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72A08CB9-570B-4A42-907F-3030A974A093}"/>
              </a:ext>
            </a:extLst>
          </p:cNvPr>
          <p:cNvSpPr>
            <a:spLocks noGrp="1"/>
          </p:cNvSpPr>
          <p:nvPr>
            <p:ph type="body" idx="1"/>
          </p:nvPr>
        </p:nvSpPr>
        <p:spPr/>
        <p:txBody>
          <a:bodyPr/>
          <a:lstStyle/>
          <a:p>
            <a:pPr marL="137160" indent="0">
              <a:buNone/>
            </a:pPr>
            <a:r>
              <a:rPr lang="es-MX" dirty="0" err="1"/>
              <a:t>if</a:t>
            </a:r>
            <a:r>
              <a:rPr lang="es-MX" dirty="0"/>
              <a:t> ( Pan no esta rebanado )</a:t>
            </a:r>
            <a:r>
              <a:rPr lang="en-US" dirty="0"/>
              <a:t> {</a:t>
            </a:r>
          </a:p>
          <a:p>
            <a:pPr marL="137160" indent="0">
              <a:buNone/>
            </a:pPr>
            <a:r>
              <a:rPr lang="en-US" dirty="0"/>
              <a:t>     </a:t>
            </a:r>
            <a:r>
              <a:rPr lang="en-US" dirty="0" err="1"/>
              <a:t>tomar</a:t>
            </a:r>
            <a:r>
              <a:rPr lang="en-US" dirty="0"/>
              <a:t> </a:t>
            </a:r>
            <a:r>
              <a:rPr lang="en-US" dirty="0" err="1"/>
              <a:t>cuchillo</a:t>
            </a:r>
            <a:r>
              <a:rPr lang="en-US" dirty="0"/>
              <a:t> </a:t>
            </a:r>
            <a:r>
              <a:rPr lang="en-US" dirty="0" err="1"/>
              <a:t>serrado</a:t>
            </a:r>
            <a:endParaRPr lang="en-US" dirty="0"/>
          </a:p>
          <a:p>
            <a:pPr marL="137160" indent="0">
              <a:buNone/>
            </a:pPr>
            <a:r>
              <a:rPr lang="en-US" dirty="0"/>
              <a:t>     </a:t>
            </a:r>
            <a:r>
              <a:rPr lang="en-US" dirty="0" err="1"/>
              <a:t>colocar</a:t>
            </a:r>
            <a:r>
              <a:rPr lang="en-US" dirty="0"/>
              <a:t> pan </a:t>
            </a:r>
            <a:r>
              <a:rPr lang="en-US" dirty="0" err="1"/>
              <a:t>sobre</a:t>
            </a:r>
            <a:r>
              <a:rPr lang="en-US" dirty="0"/>
              <a:t> table</a:t>
            </a:r>
          </a:p>
          <a:p>
            <a:pPr marL="137160" indent="0">
              <a:buNone/>
            </a:pPr>
            <a:r>
              <a:rPr lang="en-US" dirty="0"/>
              <a:t>     </a:t>
            </a:r>
            <a:r>
              <a:rPr lang="en-US" dirty="0" err="1"/>
              <a:t>aserrar</a:t>
            </a:r>
            <a:r>
              <a:rPr lang="en-US" dirty="0"/>
              <a:t> el pan</a:t>
            </a:r>
          </a:p>
          <a:p>
            <a:pPr marL="137160" indent="0">
              <a:buNone/>
            </a:pPr>
            <a:r>
              <a:rPr lang="en-US" dirty="0"/>
              <a:t>}</a:t>
            </a:r>
            <a:endParaRPr lang="es-MX" dirty="0"/>
          </a:p>
        </p:txBody>
      </p:sp>
    </p:spTree>
    <p:extLst>
      <p:ext uri="{BB962C8B-B14F-4D97-AF65-F5344CB8AC3E}">
        <p14:creationId xmlns:p14="http://schemas.microsoft.com/office/powerpoint/2010/main" val="180288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Funciones con datos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3"/>
            <a:ext cx="8596668" cy="38807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000" dirty="0"/>
              <a:t>Permiten pasar y retornar datos</a:t>
            </a:r>
          </a:p>
          <a:p>
            <a:r>
              <a:rPr lang="es-MX" sz="2000" dirty="0"/>
              <a:t>Recibe entradas y nos regresa una salida</a:t>
            </a:r>
          </a:p>
          <a:p>
            <a:pPr marL="137160" indent="0">
              <a:buNone/>
            </a:pPr>
            <a:r>
              <a:rPr lang="es-MX" sz="2000" b="1" dirty="0" err="1"/>
              <a:t>sandwich</a:t>
            </a:r>
            <a:r>
              <a:rPr lang="es-MX" sz="2000" dirty="0"/>
              <a:t> </a:t>
            </a:r>
            <a:r>
              <a:rPr lang="es-MX" sz="2000" dirty="0" err="1"/>
              <a:t>hacerSandwich</a:t>
            </a:r>
            <a:r>
              <a:rPr lang="es-MX" sz="2000" dirty="0"/>
              <a:t>(</a:t>
            </a:r>
            <a:r>
              <a:rPr lang="es-MX" sz="2000" b="1" dirty="0" err="1"/>
              <a:t>tipoSandwich</a:t>
            </a:r>
            <a:r>
              <a:rPr lang="es-MX" sz="2000" dirty="0"/>
              <a:t>) {</a:t>
            </a:r>
          </a:p>
          <a:p>
            <a:pPr marL="137160" indent="0">
              <a:buNone/>
            </a:pPr>
            <a:r>
              <a:rPr lang="es-MX" sz="2000" dirty="0"/>
              <a:t>     </a:t>
            </a:r>
            <a:r>
              <a:rPr lang="es-MX" sz="2000" dirty="0" err="1"/>
              <a:t>if</a:t>
            </a:r>
            <a:r>
              <a:rPr lang="es-MX" sz="2000" dirty="0"/>
              <a:t>(</a:t>
            </a:r>
            <a:r>
              <a:rPr lang="es-MX" sz="2000" dirty="0" err="1"/>
              <a:t>tipoSandwich</a:t>
            </a:r>
            <a:r>
              <a:rPr lang="es-MX" sz="2000" dirty="0"/>
              <a:t> es “Jamón”) {</a:t>
            </a:r>
          </a:p>
          <a:p>
            <a:pPr marL="137160" indent="0">
              <a:buNone/>
            </a:pPr>
            <a:r>
              <a:rPr lang="es-MX" sz="2000" dirty="0"/>
              <a:t>          </a:t>
            </a:r>
            <a:r>
              <a:rPr lang="es-MX" sz="2000" b="1" dirty="0" err="1"/>
              <a:t>return</a:t>
            </a:r>
            <a:r>
              <a:rPr lang="es-MX" sz="2000" dirty="0"/>
              <a:t> </a:t>
            </a:r>
            <a:r>
              <a:rPr lang="es-MX" sz="2000" dirty="0" err="1"/>
              <a:t>hacerSandwichJamon</a:t>
            </a:r>
            <a:r>
              <a:rPr lang="es-MX" sz="2000" dirty="0"/>
              <a:t>();</a:t>
            </a:r>
          </a:p>
          <a:p>
            <a:pPr marL="137160" indent="0">
              <a:buNone/>
            </a:pPr>
            <a:r>
              <a:rPr lang="es-MX" sz="2000" dirty="0"/>
              <a:t>     } </a:t>
            </a:r>
          </a:p>
          <a:p>
            <a:pPr marL="137160" indent="0">
              <a:buNone/>
            </a:pPr>
            <a:r>
              <a:rPr lang="es-MX" sz="2000" dirty="0"/>
              <a:t>     </a:t>
            </a:r>
            <a:r>
              <a:rPr lang="es-MX" sz="2000" dirty="0" err="1"/>
              <a:t>if</a:t>
            </a:r>
            <a:r>
              <a:rPr lang="es-MX" sz="2000" dirty="0"/>
              <a:t>(</a:t>
            </a:r>
            <a:r>
              <a:rPr lang="es-MX" sz="2000" dirty="0" err="1"/>
              <a:t>tipoSandwich</a:t>
            </a:r>
            <a:r>
              <a:rPr lang="es-MX" sz="2000" dirty="0"/>
              <a:t> es “Bolonia”) { // cuando la respuesta es no</a:t>
            </a:r>
          </a:p>
          <a:p>
            <a:pPr marL="137160" indent="0">
              <a:buNone/>
            </a:pPr>
            <a:r>
              <a:rPr lang="es-MX" sz="2000" dirty="0"/>
              <a:t>          </a:t>
            </a:r>
            <a:r>
              <a:rPr lang="es-MX" sz="2000" b="1" dirty="0" err="1"/>
              <a:t>return</a:t>
            </a:r>
            <a:r>
              <a:rPr lang="es-MX" sz="2000" dirty="0"/>
              <a:t> </a:t>
            </a:r>
            <a:r>
              <a:rPr lang="es-MX" sz="2000" dirty="0" err="1"/>
              <a:t>hacerSandwichBolonia</a:t>
            </a:r>
            <a:r>
              <a:rPr lang="es-MX" sz="2000" dirty="0"/>
              <a:t>();</a:t>
            </a:r>
          </a:p>
          <a:p>
            <a:pPr marL="137160" indent="0">
              <a:buNone/>
            </a:pPr>
            <a:r>
              <a:rPr lang="es-MX" sz="2000" dirty="0"/>
              <a:t>     }</a:t>
            </a:r>
          </a:p>
          <a:p>
            <a:pPr marL="137160" indent="0">
              <a:buNone/>
            </a:pPr>
            <a:r>
              <a:rPr lang="es-MX" sz="2000" dirty="0"/>
              <a:t>}</a:t>
            </a:r>
          </a:p>
        </p:txBody>
      </p:sp>
    </p:spTree>
    <p:extLst>
      <p:ext uri="{BB962C8B-B14F-4D97-AF65-F5344CB8AC3E}">
        <p14:creationId xmlns:p14="http://schemas.microsoft.com/office/powerpoint/2010/main" val="3852876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864C-EFDB-41A6-885B-0FB91EE351AD}"/>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DA9D5561-E180-4DD5-A376-C1C4D0AAD44C}"/>
              </a:ext>
            </a:extLst>
          </p:cNvPr>
          <p:cNvSpPr>
            <a:spLocks noGrp="1"/>
          </p:cNvSpPr>
          <p:nvPr>
            <p:ph type="body" idx="1"/>
          </p:nvPr>
        </p:nvSpPr>
        <p:spPr/>
        <p:txBody>
          <a:bodyPr/>
          <a:lstStyle/>
          <a:p>
            <a:r>
              <a:rPr lang="es-MX" sz="4000" dirty="0"/>
              <a:t>Hacer:</a:t>
            </a:r>
          </a:p>
          <a:p>
            <a:pPr lvl="1"/>
            <a:r>
              <a:rPr lang="es-MX" sz="4000" dirty="0"/>
              <a:t>10 tacos de pastor</a:t>
            </a:r>
          </a:p>
          <a:p>
            <a:pPr lvl="1"/>
            <a:r>
              <a:rPr lang="es-MX" sz="4000" dirty="0"/>
              <a:t>15 tacos de chicharrón</a:t>
            </a:r>
          </a:p>
          <a:p>
            <a:pPr lvl="1"/>
            <a:r>
              <a:rPr lang="es-MX" sz="4000" dirty="0"/>
              <a:t>25 tortas de milanesa</a:t>
            </a:r>
            <a:endParaRPr lang="en-US" sz="4000" dirty="0"/>
          </a:p>
        </p:txBody>
      </p:sp>
    </p:spTree>
    <p:extLst>
      <p:ext uri="{BB962C8B-B14F-4D97-AF65-F5344CB8AC3E}">
        <p14:creationId xmlns:p14="http://schemas.microsoft.com/office/powerpoint/2010/main" val="1405826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7186"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75653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8210"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4428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4C968-E775-43CB-8F13-C474953E57A9}"/>
              </a:ext>
            </a:extLst>
          </p:cNvPr>
          <p:cNvSpPr>
            <a:spLocks noGrp="1"/>
          </p:cNvSpPr>
          <p:nvPr>
            <p:ph type="title"/>
          </p:nvPr>
        </p:nvSpPr>
        <p:spPr/>
        <p:txBody>
          <a:bodyPr/>
          <a:lstStyle/>
          <a:p>
            <a:r>
              <a:rPr lang="es-MX" dirty="0" err="1"/>
              <a:t>Pseudocodigo</a:t>
            </a:r>
            <a:endParaRPr lang="en-US" dirty="0"/>
          </a:p>
        </p:txBody>
      </p:sp>
      <p:sp>
        <p:nvSpPr>
          <p:cNvPr id="3" name="Marcador de texto 2">
            <a:extLst>
              <a:ext uri="{FF2B5EF4-FFF2-40B4-BE49-F238E27FC236}">
                <a16:creationId xmlns:a16="http://schemas.microsoft.com/office/drawing/2014/main" id="{922EDDEA-5DA9-432C-B00C-3B53142F62B9}"/>
              </a:ext>
            </a:extLst>
          </p:cNvPr>
          <p:cNvSpPr>
            <a:spLocks noGrp="1"/>
          </p:cNvSpPr>
          <p:nvPr>
            <p:ph type="body" idx="1"/>
          </p:nvPr>
        </p:nvSpPr>
        <p:spPr/>
        <p:txBody>
          <a:bodyPr/>
          <a:lstStyle/>
          <a:p>
            <a:r>
              <a:rPr lang="es-MX" sz="3600" dirty="0"/>
              <a:t>Algoritmos</a:t>
            </a:r>
          </a:p>
          <a:p>
            <a:r>
              <a:rPr lang="es-MX" sz="3600" dirty="0"/>
              <a:t>Funciones</a:t>
            </a:r>
          </a:p>
          <a:p>
            <a:r>
              <a:rPr lang="es-MX" sz="3600" dirty="0"/>
              <a:t>Ciclos</a:t>
            </a:r>
          </a:p>
          <a:p>
            <a:r>
              <a:rPr lang="es-MX" sz="3600" dirty="0"/>
              <a:t>Condicionales</a:t>
            </a:r>
          </a:p>
          <a:p>
            <a:r>
              <a:rPr lang="es-MX" sz="3600" dirty="0"/>
              <a:t>Funciones</a:t>
            </a:r>
            <a:endParaRPr lang="en-US" sz="3600" dirty="0"/>
          </a:p>
        </p:txBody>
      </p:sp>
    </p:spTree>
    <p:extLst>
      <p:ext uri="{BB962C8B-B14F-4D97-AF65-F5344CB8AC3E}">
        <p14:creationId xmlns:p14="http://schemas.microsoft.com/office/powerpoint/2010/main" val="3943752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Repaso de Java</a:t>
            </a:r>
            <a:endParaRPr/>
          </a:p>
        </p:txBody>
      </p:sp>
      <p:sp>
        <p:nvSpPr>
          <p:cNvPr id="164" name="Shape 164"/>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Orientado a objetos</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Simple </a:t>
            </a:r>
            <a:r>
              <a:rPr lang="es-ES" sz="2100" dirty="0">
                <a:solidFill>
                  <a:schemeClr val="dk1"/>
                </a:solidFill>
                <a:latin typeface="Times New Roman"/>
                <a:ea typeface="Times New Roman"/>
                <a:cs typeface="Times New Roman"/>
                <a:sym typeface="Times New Roman"/>
              </a:rPr>
              <a:t>(similar a c, sin complejidades)</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Multiplataforma </a:t>
            </a:r>
            <a:r>
              <a:rPr lang="es-ES" sz="2100" dirty="0">
                <a:solidFill>
                  <a:schemeClr val="dk1"/>
                </a:solidFill>
                <a:latin typeface="Times New Roman"/>
                <a:ea typeface="Times New Roman"/>
                <a:cs typeface="Times New Roman"/>
                <a:sym typeface="Times New Roman"/>
              </a:rPr>
              <a:t>(Windows, </a:t>
            </a:r>
            <a:r>
              <a:rPr lang="es-ES" sz="2100" dirty="0" err="1">
                <a:solidFill>
                  <a:schemeClr val="dk1"/>
                </a:solidFill>
                <a:latin typeface="Times New Roman"/>
                <a:ea typeface="Times New Roman"/>
                <a:cs typeface="Times New Roman"/>
                <a:sym typeface="Times New Roman"/>
              </a:rPr>
              <a:t>PowerMac</a:t>
            </a:r>
            <a:r>
              <a:rPr lang="es-ES" sz="2100" dirty="0">
                <a:solidFill>
                  <a:schemeClr val="dk1"/>
                </a:solidFill>
                <a:latin typeface="Times New Roman"/>
                <a:ea typeface="Times New Roman"/>
                <a:cs typeface="Times New Roman"/>
                <a:sym typeface="Times New Roman"/>
              </a:rPr>
              <a:t>, Unix)</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Robusto </a:t>
            </a:r>
            <a:r>
              <a:rPr lang="es-ES" sz="2100" dirty="0">
                <a:solidFill>
                  <a:schemeClr val="dk1"/>
                </a:solidFill>
                <a:latin typeface="Times New Roman"/>
                <a:ea typeface="Times New Roman"/>
                <a:cs typeface="Times New Roman"/>
                <a:sym typeface="Times New Roman"/>
              </a:rPr>
              <a:t>(hace chequeos, elimina punteros)</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Recolección de basura automática</a:t>
            </a:r>
            <a:endParaRPr sz="24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Bibliotecas estándar</a:t>
            </a:r>
            <a:endParaRPr sz="24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Realmente portable en un 100%</a:t>
            </a:r>
            <a:endParaRPr dirty="0"/>
          </a:p>
          <a:p>
            <a:pPr marL="457200" lvl="0" indent="-320040" rtl="0">
              <a:spcBef>
                <a:spcPts val="1000"/>
              </a:spcBef>
              <a:spcAft>
                <a:spcPts val="0"/>
              </a:spcAft>
              <a:buSzPts val="1440"/>
              <a:buChar char="▶"/>
            </a:pPr>
            <a:endParaRPr dirty="0"/>
          </a:p>
          <a:p>
            <a:pPr marL="0" lvl="0" indent="0" rtl="0">
              <a:spcBef>
                <a:spcPts val="1000"/>
              </a:spcBef>
              <a:spcAft>
                <a:spcPts val="0"/>
              </a:spcAft>
              <a:buNone/>
            </a:pPr>
            <a:endParaRPr dirty="0"/>
          </a:p>
          <a:p>
            <a:pPr marL="0" lvl="0" indent="0" rtl="0">
              <a:spcBef>
                <a:spcPts val="1000"/>
              </a:spcBef>
              <a:spcAft>
                <a:spcPts val="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Primer programa</a:t>
            </a:r>
            <a:endParaRPr/>
          </a:p>
        </p:txBody>
      </p:sp>
      <p:sp>
        <p:nvSpPr>
          <p:cNvPr id="170" name="Shape 170"/>
          <p:cNvSpPr txBox="1">
            <a:spLocks noGrp="1"/>
          </p:cNvSpPr>
          <p:nvPr>
            <p:ph type="body" idx="1"/>
          </p:nvPr>
        </p:nvSpPr>
        <p:spPr>
          <a:xfrm>
            <a:off x="677325" y="1611577"/>
            <a:ext cx="8596800" cy="45597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class</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Hello</a:t>
            </a: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static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void</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main</a:t>
            </a:r>
            <a:r>
              <a:rPr lang="es-ES" dirty="0">
                <a:solidFill>
                  <a:srgbClr val="3333CC"/>
                </a:solidFill>
                <a:latin typeface="Arial"/>
                <a:ea typeface="Arial"/>
                <a:cs typeface="Arial"/>
                <a:sym typeface="Arial"/>
              </a:rPr>
              <a:t>(</a:t>
            </a:r>
            <a:r>
              <a:rPr lang="es-ES" dirty="0" err="1">
                <a:solidFill>
                  <a:srgbClr val="3333CC"/>
                </a:solidFill>
                <a:latin typeface="Arial"/>
                <a:ea typeface="Arial"/>
                <a:cs typeface="Arial"/>
                <a:sym typeface="Arial"/>
              </a:rPr>
              <a:t>String</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args</a:t>
            </a:r>
            <a:r>
              <a:rPr lang="es-ES" dirty="0">
                <a:solidFill>
                  <a:srgbClr val="3333CC"/>
                </a:solidFill>
                <a:latin typeface="Arial"/>
                <a:ea typeface="Arial"/>
                <a:cs typeface="Arial"/>
                <a:sym typeface="Arial"/>
              </a:rPr>
              <a:t>[ ])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System.out.println</a:t>
            </a:r>
            <a:r>
              <a:rPr lang="es-ES" dirty="0">
                <a:solidFill>
                  <a:srgbClr val="3333CC"/>
                </a:solidFill>
                <a:latin typeface="Arial"/>
                <a:ea typeface="Arial"/>
                <a:cs typeface="Arial"/>
                <a:sym typeface="Arial"/>
              </a:rPr>
              <a:t>(“Hola Mundo“);</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a:t>
            </a:r>
            <a:endParaRPr dirty="0">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Todo programa es escrito como el método estático llamado </a:t>
            </a:r>
            <a:r>
              <a:rPr lang="es-ES" sz="2100" dirty="0" err="1">
                <a:solidFill>
                  <a:schemeClr val="dk1"/>
                </a:solidFill>
                <a:latin typeface="Times New Roman"/>
                <a:ea typeface="Times New Roman"/>
                <a:cs typeface="Times New Roman"/>
                <a:sym typeface="Times New Roman"/>
              </a:rPr>
              <a:t>main</a:t>
            </a:r>
            <a:r>
              <a:rPr lang="es-ES" dirty="0">
                <a:solidFill>
                  <a:schemeClr val="dk1"/>
                </a:solidFill>
                <a:latin typeface="Times New Roman"/>
                <a:ea typeface="Times New Roman"/>
                <a:cs typeface="Times New Roman"/>
                <a:sym typeface="Times New Roman"/>
              </a:rPr>
              <a:t> </a:t>
            </a:r>
            <a:r>
              <a:rPr lang="es-ES" sz="2100" dirty="0">
                <a:solidFill>
                  <a:schemeClr val="dk1"/>
                </a:solidFill>
                <a:latin typeface="Times New Roman"/>
                <a:ea typeface="Times New Roman"/>
                <a:cs typeface="Times New Roman"/>
                <a:sym typeface="Times New Roman"/>
              </a:rPr>
              <a:t>en una clase cualquiera </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Este método se empieza a ejecutar cuando se invoca el intérprete de java para una clase dada</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err="1">
                <a:solidFill>
                  <a:schemeClr val="dk1"/>
                </a:solidFill>
                <a:latin typeface="Times New Roman"/>
                <a:ea typeface="Times New Roman"/>
                <a:cs typeface="Times New Roman"/>
                <a:sym typeface="Times New Roman"/>
              </a:rPr>
              <a:t>args</a:t>
            </a:r>
            <a:r>
              <a:rPr lang="es-ES" sz="2100" dirty="0">
                <a:solidFill>
                  <a:schemeClr val="dk1"/>
                </a:solidFill>
                <a:latin typeface="Times New Roman"/>
                <a:ea typeface="Times New Roman"/>
                <a:cs typeface="Times New Roman"/>
                <a:sym typeface="Times New Roman"/>
              </a:rPr>
              <a:t> es un arreglo de </a:t>
            </a:r>
            <a:r>
              <a:rPr lang="es-ES" sz="2100" dirty="0" err="1">
                <a:solidFill>
                  <a:schemeClr val="dk1"/>
                </a:solidFill>
                <a:latin typeface="Times New Roman"/>
                <a:ea typeface="Times New Roman"/>
                <a:cs typeface="Times New Roman"/>
                <a:sym typeface="Times New Roman"/>
              </a:rPr>
              <a:t>Strings</a:t>
            </a:r>
            <a:r>
              <a:rPr lang="es-ES" sz="2100" dirty="0">
                <a:solidFill>
                  <a:schemeClr val="dk1"/>
                </a:solidFill>
                <a:latin typeface="Times New Roman"/>
                <a:ea typeface="Times New Roman"/>
                <a:cs typeface="Times New Roman"/>
                <a:sym typeface="Times New Roman"/>
              </a:rPr>
              <a:t> que contiene los parámetros</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con los que </a:t>
            </a:r>
            <a:r>
              <a:rPr lang="es-ES" sz="2100" dirty="0" err="1">
                <a:solidFill>
                  <a:schemeClr val="dk1"/>
                </a:solidFill>
                <a:latin typeface="Times New Roman"/>
                <a:ea typeface="Times New Roman"/>
                <a:cs typeface="Times New Roman"/>
                <a:sym typeface="Times New Roman"/>
              </a:rPr>
              <a:t>fué</a:t>
            </a:r>
            <a:r>
              <a:rPr lang="es-ES" sz="2100" dirty="0">
                <a:solidFill>
                  <a:schemeClr val="dk1"/>
                </a:solidFill>
                <a:latin typeface="Times New Roman"/>
                <a:ea typeface="Times New Roman"/>
                <a:cs typeface="Times New Roman"/>
                <a:sym typeface="Times New Roman"/>
              </a:rPr>
              <a:t> invocado el programa.</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Tipos de dato “Primitivos”</a:t>
            </a:r>
            <a:endParaRPr/>
          </a:p>
        </p:txBody>
      </p:sp>
      <p:sp>
        <p:nvSpPr>
          <p:cNvPr id="176" name="Shape 176"/>
          <p:cNvSpPr txBox="1">
            <a:spLocks noGrp="1"/>
          </p:cNvSpPr>
          <p:nvPr>
            <p:ph type="body" idx="1"/>
          </p:nvPr>
        </p:nvSpPr>
        <p:spPr>
          <a:xfrm>
            <a:off x="592675" y="1439327"/>
            <a:ext cx="8681400" cy="4602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enteros: </a:t>
            </a:r>
            <a:r>
              <a:rPr lang="es-ES" sz="2100">
                <a:solidFill>
                  <a:srgbClr val="3333CC"/>
                </a:solidFill>
                <a:latin typeface="Arial"/>
                <a:ea typeface="Arial"/>
                <a:cs typeface="Arial"/>
                <a:sym typeface="Arial"/>
              </a:rPr>
              <a:t>int, long, short, byte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 -1, 1024, 1L</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reales: </a:t>
            </a:r>
            <a:r>
              <a:rPr lang="es-ES" sz="2100">
                <a:solidFill>
                  <a:srgbClr val="3333CC"/>
                </a:solidFill>
                <a:latin typeface="Arial"/>
                <a:ea typeface="Arial"/>
                <a:cs typeface="Arial"/>
                <a:sym typeface="Arial"/>
              </a:rPr>
              <a:t>float, double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1.0, -3.14159, 1.5e4, 1.0f</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caracter: </a:t>
            </a:r>
            <a:r>
              <a:rPr lang="es-ES" sz="2100">
                <a:solidFill>
                  <a:srgbClr val="3333CC"/>
                </a:solidFill>
                <a:latin typeface="Times New Roman"/>
                <a:ea typeface="Times New Roman"/>
                <a:cs typeface="Times New Roman"/>
                <a:sym typeface="Times New Roman"/>
              </a:rPr>
              <a:t>char</a:t>
            </a:r>
            <a:endParaRPr sz="2100">
              <a:solidFill>
                <a:srgbClr val="3333CC"/>
              </a:solidFill>
              <a:latin typeface="Times New Roman"/>
              <a:ea typeface="Times New Roman"/>
              <a:cs typeface="Times New Roman"/>
              <a:sym typeface="Times New Roman"/>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‘a’, ‘X’, ‘@’</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lógico: </a:t>
            </a:r>
            <a:r>
              <a:rPr lang="es-ES" sz="2100">
                <a:solidFill>
                  <a:srgbClr val="3333CC"/>
                </a:solidFill>
                <a:latin typeface="Arial"/>
                <a:ea typeface="Arial"/>
                <a:cs typeface="Arial"/>
                <a:sym typeface="Arial"/>
              </a:rPr>
              <a:t>boolean</a:t>
            </a:r>
            <a:r>
              <a:rPr lang="es-ES" sz="2100">
                <a:solidFill>
                  <a:schemeClr val="dk1"/>
                </a:solidFill>
                <a:latin typeface="Arial"/>
                <a:ea typeface="Arial"/>
                <a:cs typeface="Arial"/>
                <a:sym typeface="Arial"/>
              </a:rPr>
              <a:t> </a:t>
            </a:r>
            <a:endParaRPr sz="2100">
              <a:solidFill>
                <a:schemeClr val="dk1"/>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true, false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Constantes de String: </a:t>
            </a:r>
            <a:r>
              <a:rPr lang="es-ES" sz="2100">
                <a:solidFill>
                  <a:srgbClr val="3333CC"/>
                </a:solidFill>
                <a:latin typeface="Times New Roman"/>
                <a:ea typeface="Times New Roman"/>
                <a:cs typeface="Times New Roman"/>
                <a:sym typeface="Times New Roman"/>
              </a:rPr>
              <a:t>“Hola“,“12 de Abril“</a:t>
            </a:r>
            <a:endParaRPr sz="2100">
              <a:solidFill>
                <a:srgbClr val="3333CC"/>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Como declarar variables</a:t>
            </a:r>
            <a:endParaRPr/>
          </a:p>
        </p:txBody>
      </p:sp>
      <p:sp>
        <p:nvSpPr>
          <p:cNvPr id="182" name="Shape 182"/>
          <p:cNvSpPr txBox="1">
            <a:spLocks noGrp="1"/>
          </p:cNvSpPr>
          <p:nvPr>
            <p:ph type="body" idx="1"/>
          </p:nvPr>
        </p:nvSpPr>
        <p:spPr>
          <a:xfrm>
            <a:off x="677325" y="1834451"/>
            <a:ext cx="8596800" cy="42069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int i;</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1;</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double pi = 3.14159;</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char c = ‘a’;</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boolean estamos_bien = true;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Las declaraciones de variables pueden ir en cualquier parte del programa pero siempre antes de que la variable sea usada.Hay que tener cuidado con el rango de validez (scope) de la declaración</a:t>
            </a:r>
            <a:endParaRPr sz="210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Expresiones y asignaciones</a:t>
            </a:r>
            <a:endParaRPr/>
          </a:p>
        </p:txBody>
      </p:sp>
      <p:sp>
        <p:nvSpPr>
          <p:cNvPr id="188" name="Shape 188"/>
          <p:cNvSpPr txBox="1">
            <a:spLocks noGrp="1"/>
          </p:cNvSpPr>
          <p:nvPr>
            <p:ph type="body" idx="1"/>
          </p:nvPr>
        </p:nvSpPr>
        <p:spPr>
          <a:xfrm>
            <a:off x="677325" y="1509902"/>
            <a:ext cx="8596800" cy="4531500"/>
          </a:xfrm>
          <a:prstGeom prst="rect">
            <a:avLst/>
          </a:prstGeom>
        </p:spPr>
        <p:txBody>
          <a:bodyPr spcFirstLastPara="1" wrap="square" lIns="91425" tIns="91425" rIns="91425" bIns="91425" anchor="t" anchorCtr="0">
            <a:noAutofit/>
          </a:bodyPr>
          <a:lstStyle/>
          <a:p>
            <a:pPr marL="0" indent="0">
              <a:lnSpc>
                <a:spcPct val="115000"/>
              </a:lnSpc>
              <a:spcBef>
                <a:spcPts val="0"/>
              </a:spcBef>
              <a:buClr>
                <a:schemeClr val="dk1"/>
              </a:buClr>
              <a:buSzPts val="1100"/>
              <a:buNone/>
            </a:pPr>
            <a:r>
              <a:rPr lang="es-ES" sz="2400" dirty="0" err="1">
                <a:solidFill>
                  <a:schemeClr val="dk1"/>
                </a:solidFill>
                <a:latin typeface="Times New Roman"/>
                <a:ea typeface="Times New Roman"/>
                <a:cs typeface="Times New Roman"/>
                <a:sym typeface="Times New Roman"/>
              </a:rPr>
              <a:t>Asignacion</a:t>
            </a:r>
            <a:r>
              <a:rPr lang="es-ES" sz="2400" dirty="0">
                <a:solidFill>
                  <a:schemeClr val="dk1"/>
                </a:solidFill>
                <a:latin typeface="Times New Roman"/>
                <a:ea typeface="Times New Roman"/>
                <a:cs typeface="Times New Roman"/>
                <a:sym typeface="Times New Roman"/>
              </a:rPr>
              <a:t>: </a:t>
            </a:r>
          </a:p>
          <a:p>
            <a:pPr marL="0" indent="0">
              <a:lnSpc>
                <a:spcPct val="115000"/>
              </a:lnSpc>
              <a:spcBef>
                <a:spcPts val="0"/>
              </a:spcBef>
              <a:buClr>
                <a:schemeClr val="dk1"/>
              </a:buClr>
              <a:buSzPts val="1100"/>
              <a:buNone/>
            </a:pPr>
            <a:r>
              <a:rPr lang="es-ES" sz="2400" dirty="0">
                <a:solidFill>
                  <a:srgbClr val="3333CC"/>
                </a:solidFill>
                <a:latin typeface="Times New Roman"/>
                <a:ea typeface="Times New Roman"/>
                <a:cs typeface="Times New Roman"/>
                <a:sym typeface="Times New Roman"/>
              </a:rPr>
              <a:t>a = 1;</a:t>
            </a:r>
            <a:endParaRPr lang="es-ES" sz="2400" dirty="0">
              <a:solidFill>
                <a:schemeClr val="dk1"/>
              </a:solidFill>
              <a:latin typeface="Times New Roman"/>
              <a:ea typeface="Times New Roman"/>
              <a:cs typeface="Times New Roman"/>
              <a:sym typeface="Times New Roman"/>
            </a:endParaRPr>
          </a:p>
          <a:p>
            <a:pPr marL="0" lvl="0" indent="0" rtl="0">
              <a:lnSpc>
                <a:spcPct val="115000"/>
              </a:lnSpc>
              <a:spcBef>
                <a:spcPts val="0"/>
              </a:spcBef>
              <a:spcAft>
                <a:spcPts val="0"/>
              </a:spcAft>
              <a:buClr>
                <a:schemeClr val="dk1"/>
              </a:buClr>
              <a:buSzPts val="1100"/>
              <a:buFont typeface="Arial"/>
              <a:buNone/>
            </a:pPr>
            <a:r>
              <a:rPr lang="es-ES" sz="2400" dirty="0" err="1">
                <a:solidFill>
                  <a:schemeClr val="dk1"/>
                </a:solidFill>
                <a:latin typeface="Times New Roman"/>
                <a:ea typeface="Times New Roman"/>
                <a:cs typeface="Times New Roman"/>
                <a:sym typeface="Times New Roman"/>
              </a:rPr>
              <a:t>Aritmeticas</a:t>
            </a:r>
            <a:r>
              <a:rPr lang="es-ES" sz="2400" dirty="0">
                <a:solidFill>
                  <a:schemeClr val="dk1"/>
                </a:solidFill>
                <a:latin typeface="Times New Roman"/>
                <a:ea typeface="Times New Roman"/>
                <a:cs typeface="Times New Roman"/>
                <a:sym typeface="Times New Roman"/>
              </a:rPr>
              <a:t>: </a:t>
            </a:r>
          </a:p>
          <a:p>
            <a:pPr marL="0" lvl="0" indent="0" rtl="0">
              <a:lnSpc>
                <a:spcPct val="115000"/>
              </a:lnSpc>
              <a:spcBef>
                <a:spcPts val="0"/>
              </a:spcBef>
              <a:spcAft>
                <a:spcPts val="0"/>
              </a:spcAft>
              <a:buClr>
                <a:schemeClr val="dk1"/>
              </a:buClr>
              <a:buSzPts val="1100"/>
              <a:buFont typeface="Arial"/>
              <a:buNone/>
            </a:pPr>
            <a:r>
              <a:rPr lang="es-ES" sz="2400" dirty="0">
                <a:solidFill>
                  <a:srgbClr val="3333CC"/>
                </a:solidFill>
                <a:latin typeface="Arial"/>
                <a:ea typeface="Arial"/>
                <a:cs typeface="Arial"/>
                <a:sym typeface="Arial"/>
              </a:rPr>
              <a:t>suma + 20 * c / 12(mod % 3)</a:t>
            </a:r>
            <a:endParaRPr sz="2400" dirty="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dirty="0">
                <a:solidFill>
                  <a:schemeClr val="dk1"/>
                </a:solidFill>
                <a:latin typeface="Times New Roman"/>
                <a:ea typeface="Times New Roman"/>
                <a:cs typeface="Times New Roman"/>
                <a:sym typeface="Times New Roman"/>
              </a:rPr>
              <a:t>Relacionales: </a:t>
            </a:r>
          </a:p>
          <a:p>
            <a:pPr marL="0" lvl="0" indent="0" rtl="0">
              <a:lnSpc>
                <a:spcPct val="115000"/>
              </a:lnSpc>
              <a:spcBef>
                <a:spcPts val="600"/>
              </a:spcBef>
              <a:spcAft>
                <a:spcPts val="0"/>
              </a:spcAft>
              <a:buClr>
                <a:schemeClr val="dk1"/>
              </a:buClr>
              <a:buSzPts val="1100"/>
              <a:buFont typeface="Arial"/>
              <a:buNone/>
            </a:pPr>
            <a:r>
              <a:rPr lang="es-ES" sz="2400" dirty="0">
                <a:solidFill>
                  <a:srgbClr val="3333CC"/>
                </a:solidFill>
                <a:latin typeface="Arial"/>
                <a:ea typeface="Arial"/>
                <a:cs typeface="Arial"/>
                <a:sym typeface="Arial"/>
              </a:rPr>
              <a:t>a &gt; b, b &gt;= c, c != 4, a == 0</a:t>
            </a:r>
            <a:endParaRPr sz="2400" dirty="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dirty="0">
                <a:solidFill>
                  <a:schemeClr val="dk1"/>
                </a:solidFill>
                <a:latin typeface="Times New Roman"/>
                <a:ea typeface="Times New Roman"/>
                <a:cs typeface="Times New Roman"/>
                <a:sym typeface="Times New Roman"/>
              </a:rPr>
              <a:t>De </a:t>
            </a:r>
            <a:r>
              <a:rPr lang="es-ES" sz="2400" dirty="0" err="1">
                <a:solidFill>
                  <a:schemeClr val="dk1"/>
                </a:solidFill>
                <a:latin typeface="Times New Roman"/>
                <a:ea typeface="Times New Roman"/>
                <a:cs typeface="Times New Roman"/>
                <a:sym typeface="Times New Roman"/>
              </a:rPr>
              <a:t>String</a:t>
            </a:r>
            <a:r>
              <a:rPr lang="es-ES" sz="2400" dirty="0">
                <a:solidFill>
                  <a:schemeClr val="dk1"/>
                </a:solidFill>
                <a:latin typeface="Times New Roman"/>
                <a:ea typeface="Times New Roman"/>
                <a:cs typeface="Times New Roman"/>
                <a:sym typeface="Times New Roman"/>
              </a:rPr>
              <a:t>: </a:t>
            </a:r>
            <a:r>
              <a:rPr lang="es-ES" sz="2400" dirty="0">
                <a:solidFill>
                  <a:srgbClr val="3333CC"/>
                </a:solidFill>
                <a:latin typeface="Arial"/>
                <a:ea typeface="Arial"/>
                <a:cs typeface="Arial"/>
                <a:sym typeface="Arial"/>
              </a:rPr>
              <a:t>“hola “+ nombre + “ hoy es “+ </a:t>
            </a:r>
            <a:r>
              <a:rPr lang="es-ES" sz="2400" dirty="0" err="1">
                <a:solidFill>
                  <a:srgbClr val="3333CC"/>
                </a:solidFill>
                <a:latin typeface="Arial"/>
                <a:ea typeface="Arial"/>
                <a:cs typeface="Arial"/>
                <a:sym typeface="Arial"/>
              </a:rPr>
              <a:t>dia</a:t>
            </a:r>
            <a:r>
              <a:rPr lang="es-ES" sz="2400" dirty="0">
                <a:solidFill>
                  <a:srgbClr val="3333CC"/>
                </a:solidFill>
                <a:latin typeface="Arial"/>
                <a:ea typeface="Arial"/>
                <a:cs typeface="Arial"/>
                <a:sym typeface="Arial"/>
              </a:rPr>
              <a:t> + “</a:t>
            </a:r>
            <a:r>
              <a:rPr lang="es-ES" sz="2400" dirty="0" err="1">
                <a:solidFill>
                  <a:srgbClr val="3333CC"/>
                </a:solidFill>
                <a:latin typeface="Arial"/>
                <a:ea typeface="Arial"/>
                <a:cs typeface="Arial"/>
                <a:sym typeface="Arial"/>
              </a:rPr>
              <a:t>de”+mes</a:t>
            </a:r>
            <a:endParaRPr sz="2400" dirty="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dirty="0" err="1">
                <a:solidFill>
                  <a:schemeClr val="dk1"/>
                </a:solidFill>
                <a:latin typeface="Times New Roman"/>
                <a:ea typeface="Times New Roman"/>
                <a:cs typeface="Times New Roman"/>
                <a:sym typeface="Times New Roman"/>
              </a:rPr>
              <a:t>Casts</a:t>
            </a:r>
            <a:r>
              <a:rPr lang="es-ES" sz="2400" dirty="0">
                <a:solidFill>
                  <a:schemeClr val="dk1"/>
                </a:solidFill>
                <a:latin typeface="Times New Roman"/>
                <a:ea typeface="Times New Roman"/>
                <a:cs typeface="Times New Roman"/>
                <a:sym typeface="Times New Roman"/>
              </a:rPr>
              <a:t>: </a:t>
            </a:r>
          </a:p>
          <a:p>
            <a:pPr marL="0" lvl="0" indent="0" rtl="0">
              <a:lnSpc>
                <a:spcPct val="115000"/>
              </a:lnSpc>
              <a:spcBef>
                <a:spcPts val="600"/>
              </a:spcBef>
              <a:spcAft>
                <a:spcPts val="0"/>
              </a:spcAft>
              <a:buClr>
                <a:schemeClr val="dk1"/>
              </a:buClr>
              <a:buSzPts val="1100"/>
              <a:buFont typeface="Arial"/>
              <a:buNone/>
            </a:pPr>
            <a:r>
              <a:rPr lang="es-ES" sz="2400" dirty="0">
                <a:solidFill>
                  <a:srgbClr val="3333CC"/>
                </a:solidFill>
                <a:latin typeface="Arial"/>
                <a:ea typeface="Arial"/>
                <a:cs typeface="Arial"/>
                <a:sym typeface="Arial"/>
              </a:rPr>
              <a:t>(</a:t>
            </a:r>
            <a:r>
              <a:rPr lang="es-ES" sz="2400" dirty="0" err="1">
                <a:solidFill>
                  <a:srgbClr val="3333CC"/>
                </a:solidFill>
                <a:latin typeface="Arial"/>
                <a:ea typeface="Arial"/>
                <a:cs typeface="Arial"/>
                <a:sym typeface="Arial"/>
              </a:rPr>
              <a:t>int</a:t>
            </a:r>
            <a:r>
              <a:rPr lang="es-ES" sz="2400" dirty="0">
                <a:solidFill>
                  <a:srgbClr val="3333CC"/>
                </a:solidFill>
                <a:latin typeface="Arial"/>
                <a:ea typeface="Arial"/>
                <a:cs typeface="Arial"/>
                <a:sym typeface="Arial"/>
              </a:rPr>
              <a:t>) pi  (pi = 3.1)  </a:t>
            </a:r>
          </a:p>
          <a:p>
            <a:pPr marL="0" lvl="0" indent="0" rtl="0">
              <a:lnSpc>
                <a:spcPct val="115000"/>
              </a:lnSpc>
              <a:spcBef>
                <a:spcPts val="600"/>
              </a:spcBef>
              <a:spcAft>
                <a:spcPts val="0"/>
              </a:spcAft>
              <a:buClr>
                <a:schemeClr val="dk1"/>
              </a:buClr>
              <a:buSzPts val="1100"/>
              <a:buFont typeface="Arial"/>
              <a:buNone/>
            </a:pPr>
            <a:r>
              <a:rPr lang="es-ES" sz="2400" dirty="0">
                <a:solidFill>
                  <a:srgbClr val="3333CC"/>
                </a:solidFill>
                <a:latin typeface="Arial"/>
                <a:ea typeface="Arial"/>
                <a:cs typeface="Arial"/>
                <a:sym typeface="Arial"/>
              </a:rPr>
              <a:t>(</a:t>
            </a:r>
            <a:r>
              <a:rPr lang="es-ES" sz="2400" dirty="0" err="1">
                <a:solidFill>
                  <a:srgbClr val="3333CC"/>
                </a:solidFill>
                <a:latin typeface="Arial"/>
                <a:ea typeface="Arial"/>
                <a:cs typeface="Arial"/>
                <a:sym typeface="Arial"/>
              </a:rPr>
              <a:t>int</a:t>
            </a:r>
            <a:r>
              <a:rPr lang="es-ES" sz="2400" dirty="0">
                <a:solidFill>
                  <a:srgbClr val="3333CC"/>
                </a:solidFill>
                <a:latin typeface="Arial"/>
                <a:ea typeface="Arial"/>
                <a:cs typeface="Arial"/>
                <a:sym typeface="Arial"/>
              </a:rPr>
              <a:t>) (</a:t>
            </a:r>
            <a:r>
              <a:rPr lang="es-ES" sz="2400" dirty="0" err="1">
                <a:solidFill>
                  <a:srgbClr val="3333CC"/>
                </a:solidFill>
                <a:latin typeface="Arial"/>
                <a:ea typeface="Arial"/>
                <a:cs typeface="Arial"/>
                <a:sym typeface="Arial"/>
              </a:rPr>
              <a:t>Math.random</a:t>
            </a:r>
            <a:r>
              <a:rPr lang="es-ES" sz="2400" dirty="0">
                <a:solidFill>
                  <a:srgbClr val="3333CC"/>
                </a:solidFill>
                <a:latin typeface="Arial"/>
                <a:ea typeface="Arial"/>
                <a:cs typeface="Arial"/>
                <a:sym typeface="Arial"/>
              </a:rPr>
              <a:t>()*100)+1)</a:t>
            </a:r>
            <a:endParaRPr sz="2400" dirty="0">
              <a:solidFill>
                <a:srgbClr val="3333CC"/>
              </a:solidFill>
              <a:latin typeface="Arial"/>
              <a:ea typeface="Arial"/>
              <a:cs typeface="Arial"/>
              <a:sym typeface="Arial"/>
            </a:endParaRPr>
          </a:p>
          <a:p>
            <a:pPr marL="342900" lvl="0" indent="-251459">
              <a:spcBef>
                <a:spcPts val="1000"/>
              </a:spcBef>
              <a:spcAft>
                <a:spcPts val="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Condicionales y ciclos</a:t>
            </a:r>
            <a:endParaRPr/>
          </a:p>
        </p:txBody>
      </p:sp>
      <p:sp>
        <p:nvSpPr>
          <p:cNvPr id="194" name="Shape 194"/>
          <p:cNvSpPr txBox="1">
            <a:spLocks noGrp="1"/>
          </p:cNvSpPr>
          <p:nvPr>
            <p:ph type="body" idx="1"/>
          </p:nvPr>
        </p:nvSpPr>
        <p:spPr>
          <a:xfrm>
            <a:off x="677325" y="1763901"/>
            <a:ext cx="8596800" cy="4277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Instrucción condicional: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else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a:t>
            </a:r>
            <a:r>
              <a:rPr lang="es-ES" sz="2100" dirty="0">
                <a:solidFill>
                  <a:schemeClr val="dk1"/>
                </a:solidFill>
                <a:latin typeface="Courier New"/>
                <a:ea typeface="Courier New"/>
                <a:cs typeface="Courier New"/>
                <a:sym typeface="Courier New"/>
              </a:rPr>
              <a:t> do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for</a:t>
            </a:r>
            <a:r>
              <a:rPr lang="es-ES" sz="2100" dirty="0">
                <a:solidFill>
                  <a:schemeClr val="dk1"/>
                </a:solidFill>
                <a:latin typeface="Courier New"/>
                <a:ea typeface="Courier New"/>
                <a:cs typeface="Courier New"/>
                <a:sym typeface="Courier New"/>
              </a:rPr>
              <a:t> (instr1; i&lt;10; instr2)</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Selección </a:t>
            </a:r>
            <a:r>
              <a:rPr lang="es-ES" sz="2100" dirty="0" err="1">
                <a:solidFill>
                  <a:schemeClr val="dk1"/>
                </a:solidFill>
                <a:latin typeface="Courier New"/>
                <a:ea typeface="Courier New"/>
                <a:cs typeface="Courier New"/>
                <a:sym typeface="Courier New"/>
              </a:rPr>
              <a:t>switch</a:t>
            </a:r>
            <a:r>
              <a:rPr lang="es-ES" sz="2100" dirty="0">
                <a:solidFill>
                  <a:schemeClr val="dk1"/>
                </a:solidFill>
                <a:latin typeface="Courier New"/>
                <a:ea typeface="Courier New"/>
                <a:cs typeface="Courier New"/>
                <a:sym typeface="Courier New"/>
              </a:rPr>
              <a:t>/case</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Agrupación de instrucciones bajo un </a:t>
            </a:r>
            <a:r>
              <a:rPr lang="es-ES" sz="2100" dirty="0" err="1">
                <a:solidFill>
                  <a:schemeClr val="dk1"/>
                </a:solidFill>
                <a:latin typeface="Times New Roman"/>
                <a:ea typeface="Times New Roman"/>
                <a:cs typeface="Times New Roman"/>
                <a:sym typeface="Times New Roman"/>
              </a:rPr>
              <a:t>if</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else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while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for</a:t>
            </a:r>
            <a:r>
              <a:rPr lang="es-ES" sz="2100" dirty="0">
                <a:solidFill>
                  <a:schemeClr val="dk1"/>
                </a:solidFill>
                <a:latin typeface="Times New Roman"/>
                <a:ea typeface="Times New Roman"/>
                <a:cs typeface="Times New Roman"/>
                <a:sym typeface="Times New Roman"/>
              </a:rPr>
              <a:t>, etc. se realiza con paréntesis crespo {     } </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Clase String</a:t>
            </a:r>
            <a:endParaRPr/>
          </a:p>
        </p:txBody>
      </p:sp>
      <p:sp>
        <p:nvSpPr>
          <p:cNvPr id="200" name="Shape 200"/>
          <p:cNvSpPr txBox="1">
            <a:spLocks noGrp="1"/>
          </p:cNvSpPr>
          <p:nvPr>
            <p:ph type="body" idx="1"/>
          </p:nvPr>
        </p:nvSpPr>
        <p:spPr>
          <a:xfrm>
            <a:off x="522100" y="1368777"/>
            <a:ext cx="8751900" cy="46725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Son parte del lenguaje (no hay que importarlos)</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Se crean: </a:t>
            </a:r>
            <a:r>
              <a:rPr lang="es-ES">
                <a:solidFill>
                  <a:srgbClr val="3333CC"/>
                </a:solidFill>
                <a:latin typeface="Arial"/>
                <a:ea typeface="Arial"/>
                <a:cs typeface="Arial"/>
                <a:sym typeface="Arial"/>
              </a:rPr>
              <a:t>String s = new String(“Hola Mundo”); </a:t>
            </a:r>
            <a:r>
              <a:rPr lang="es-ES" sz="2100">
                <a:solidFill>
                  <a:schemeClr val="dk1"/>
                </a:solidFill>
                <a:latin typeface="Times New Roman"/>
                <a:ea typeface="Times New Roman"/>
                <a:cs typeface="Times New Roman"/>
                <a:sym typeface="Times New Roman"/>
              </a:rPr>
              <a:t>pero esto se puede resumir con </a:t>
            </a:r>
            <a:r>
              <a:rPr lang="es-ES">
                <a:solidFill>
                  <a:srgbClr val="3333CC"/>
                </a:solidFill>
                <a:latin typeface="Arial"/>
                <a:ea typeface="Arial"/>
                <a:cs typeface="Arial"/>
                <a:sym typeface="Arial"/>
              </a:rPr>
              <a:t>String s = “Hola Mundo”; </a:t>
            </a:r>
            <a:r>
              <a:rPr lang="es-ES" sz="2100">
                <a:solidFill>
                  <a:schemeClr val="dk1"/>
                </a:solidFill>
                <a:latin typeface="Times New Roman"/>
                <a:ea typeface="Times New Roman"/>
                <a:cs typeface="Times New Roman"/>
                <a:sym typeface="Times New Roman"/>
              </a:rPr>
              <a:t>u</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Tamaño de un String: </a:t>
            </a:r>
            <a:r>
              <a:rPr lang="es-ES">
                <a:solidFill>
                  <a:srgbClr val="3333CC"/>
                </a:solidFill>
                <a:latin typeface="Times New Roman"/>
                <a:ea typeface="Times New Roman"/>
                <a:cs typeface="Times New Roman"/>
                <a:sym typeface="Times New Roman"/>
              </a:rPr>
              <a:t>int i = s.length();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k-esimo carácter: </a:t>
            </a:r>
            <a:r>
              <a:rPr lang="es-ES">
                <a:solidFill>
                  <a:srgbClr val="3333CC"/>
                </a:solidFill>
                <a:latin typeface="Arial"/>
                <a:ea typeface="Arial"/>
                <a:cs typeface="Arial"/>
                <a:sym typeface="Arial"/>
              </a:rPr>
              <a:t>char c = s.charAt(k); </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Subsecuencias:    </a:t>
            </a:r>
            <a:r>
              <a:rPr lang="es-ES">
                <a:solidFill>
                  <a:srgbClr val="3333CC"/>
                </a:solidFill>
                <a:latin typeface="Arial"/>
                <a:ea typeface="Arial"/>
                <a:cs typeface="Arial"/>
                <a:sym typeface="Arial"/>
              </a:rPr>
              <a:t>String sub = s.substring(k);</a:t>
            </a:r>
            <a:endParaRPr>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a:t>
            </a:r>
            <a:r>
              <a:rPr lang="es-ES">
                <a:solidFill>
                  <a:srgbClr val="3333CC"/>
                </a:solidFill>
                <a:latin typeface="Arial"/>
                <a:ea typeface="Arial"/>
                <a:cs typeface="Arial"/>
                <a:sym typeface="Arial"/>
              </a:rPr>
              <a:t>String sub = s.substring(inicio, fin);</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Búsqueda de subsecuencias: </a:t>
            </a:r>
            <a:r>
              <a:rPr lang="es-ES">
                <a:solidFill>
                  <a:srgbClr val="3333CC"/>
                </a:solidFill>
                <a:latin typeface="Times New Roman"/>
                <a:ea typeface="Times New Roman"/>
                <a:cs typeface="Times New Roman"/>
                <a:sym typeface="Times New Roman"/>
              </a:rPr>
              <a:t>int i = s.indexOf(“hola”);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Comparacion: </a:t>
            </a:r>
            <a:r>
              <a:rPr lang="es-ES">
                <a:solidFill>
                  <a:srgbClr val="3333CC"/>
                </a:solidFill>
                <a:latin typeface="Arial"/>
                <a:ea typeface="Arial"/>
                <a:cs typeface="Arial"/>
                <a:sym typeface="Arial"/>
              </a:rPr>
              <a:t>boolean iguales s1.equals(s2);</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s1.compareTo(s2);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Times New Roman"/>
                <a:ea typeface="Times New Roman"/>
                <a:cs typeface="Times New Roman"/>
                <a:sym typeface="Times New Roman"/>
              </a:rPr>
              <a:t>		</a:t>
            </a:r>
            <a:r>
              <a:rPr lang="es-ES">
                <a:solidFill>
                  <a:schemeClr val="dk1"/>
                </a:solidFill>
                <a:latin typeface="Times New Roman"/>
                <a:ea typeface="Times New Roman"/>
                <a:cs typeface="Times New Roman"/>
                <a:sym typeface="Times New Roman"/>
              </a:rPr>
              <a:t>0 si s1==s2, &gt;0 si s1&gt;s2, &lt;0 si s1&lt;s2</a:t>
            </a:r>
            <a:endParaRPr>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522C2-6C51-4E69-97F9-E2D7B3198D26}"/>
              </a:ext>
            </a:extLst>
          </p:cNvPr>
          <p:cNvSpPr>
            <a:spLocks noGrp="1"/>
          </p:cNvSpPr>
          <p:nvPr>
            <p:ph type="title"/>
          </p:nvPr>
        </p:nvSpPr>
        <p:spPr/>
        <p:txBody>
          <a:bodyPr/>
          <a:lstStyle/>
          <a:p>
            <a:r>
              <a:rPr lang="en-US" dirty="0" err="1"/>
              <a:t>Arreglos</a:t>
            </a:r>
            <a:endParaRPr lang="en-US" dirty="0"/>
          </a:p>
        </p:txBody>
      </p:sp>
      <p:sp>
        <p:nvSpPr>
          <p:cNvPr id="3" name="Marcador de texto 2">
            <a:extLst>
              <a:ext uri="{FF2B5EF4-FFF2-40B4-BE49-F238E27FC236}">
                <a16:creationId xmlns:a16="http://schemas.microsoft.com/office/drawing/2014/main" id="{1F1DFD82-20DD-45D6-9828-EDD59417377F}"/>
              </a:ext>
            </a:extLst>
          </p:cNvPr>
          <p:cNvSpPr>
            <a:spLocks noGrp="1"/>
          </p:cNvSpPr>
          <p:nvPr>
            <p:ph type="body" idx="1"/>
          </p:nvPr>
        </p:nvSpPr>
        <p:spPr/>
        <p:txBody>
          <a:bodyPr/>
          <a:lstStyle/>
          <a:p>
            <a:r>
              <a:rPr lang="en-US" dirty="0"/>
              <a:t>Sin</a:t>
            </a:r>
            <a:r>
              <a:rPr lang="es-MX" dirty="0" err="1"/>
              <a:t>ónimo</a:t>
            </a:r>
            <a:r>
              <a:rPr lang="es-MX" dirty="0"/>
              <a:t> de ‘serie de’, es un contenedor que agrupa variables de cierto tipo </a:t>
            </a:r>
          </a:p>
          <a:p>
            <a:r>
              <a:rPr lang="es-MX" dirty="0"/>
              <a:t>La capacidad/longitud de dicho contenedor es fija</a:t>
            </a:r>
          </a:p>
          <a:p>
            <a:r>
              <a:rPr lang="es-MX" dirty="0"/>
              <a:t>Cada elemento es accesible por su posición/índice</a:t>
            </a:r>
          </a:p>
          <a:p>
            <a:endParaRPr lang="en-US" u="sng" dirty="0"/>
          </a:p>
        </p:txBody>
      </p:sp>
      <p:pic>
        <p:nvPicPr>
          <p:cNvPr id="5" name="Imagen 4" descr="Imagen que contiene reloj, señal&#10;&#10;Descripción generada automáticamente">
            <a:extLst>
              <a:ext uri="{FF2B5EF4-FFF2-40B4-BE49-F238E27FC236}">
                <a16:creationId xmlns:a16="http://schemas.microsoft.com/office/drawing/2014/main" id="{8FD2EBDB-1856-4A56-B485-C49BB4655BE0}"/>
              </a:ext>
            </a:extLst>
          </p:cNvPr>
          <p:cNvPicPr>
            <a:picLocks noChangeAspect="1"/>
          </p:cNvPicPr>
          <p:nvPr/>
        </p:nvPicPr>
        <p:blipFill>
          <a:blip r:embed="rId2"/>
          <a:stretch>
            <a:fillRect/>
          </a:stretch>
        </p:blipFill>
        <p:spPr>
          <a:xfrm>
            <a:off x="1619915" y="3640015"/>
            <a:ext cx="4476085" cy="3077308"/>
          </a:xfrm>
          <a:prstGeom prst="rect">
            <a:avLst/>
          </a:prstGeom>
        </p:spPr>
      </p:pic>
    </p:spTree>
    <p:extLst>
      <p:ext uri="{BB962C8B-B14F-4D97-AF65-F5344CB8AC3E}">
        <p14:creationId xmlns:p14="http://schemas.microsoft.com/office/powerpoint/2010/main" val="3104832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DA73A-57D2-4F94-9932-0B17A71DAE11}"/>
              </a:ext>
            </a:extLst>
          </p:cNvPr>
          <p:cNvSpPr>
            <a:spLocks noGrp="1"/>
          </p:cNvSpPr>
          <p:nvPr>
            <p:ph type="title"/>
          </p:nvPr>
        </p:nvSpPr>
        <p:spPr/>
        <p:txBody>
          <a:bodyPr/>
          <a:lstStyle/>
          <a:p>
            <a:r>
              <a:rPr lang="es-MX" dirty="0"/>
              <a:t>Arreglos</a:t>
            </a:r>
            <a:endParaRPr lang="en-US" dirty="0"/>
          </a:p>
        </p:txBody>
      </p:sp>
      <p:sp>
        <p:nvSpPr>
          <p:cNvPr id="3" name="Marcador de texto 2">
            <a:extLst>
              <a:ext uri="{FF2B5EF4-FFF2-40B4-BE49-F238E27FC236}">
                <a16:creationId xmlns:a16="http://schemas.microsoft.com/office/drawing/2014/main" id="{5E0788C1-3BDB-4D6A-9ADE-B71409D0F4DE}"/>
              </a:ext>
            </a:extLst>
          </p:cNvPr>
          <p:cNvSpPr>
            <a:spLocks noGrp="1"/>
          </p:cNvSpPr>
          <p:nvPr>
            <p:ph type="body" idx="1"/>
          </p:nvPr>
        </p:nvSpPr>
        <p:spPr/>
        <p:txBody>
          <a:bodyPr/>
          <a:lstStyle/>
          <a:p>
            <a:r>
              <a:rPr lang="es-MX" sz="1700" dirty="0" err="1"/>
              <a:t>String</a:t>
            </a:r>
            <a:r>
              <a:rPr lang="es-MX" sz="1700" dirty="0"/>
              <a:t> nombre = “Peter Parker”; </a:t>
            </a:r>
            <a:r>
              <a:rPr lang="es-MX" sz="1700" dirty="0" err="1"/>
              <a:t>char</a:t>
            </a:r>
            <a:r>
              <a:rPr lang="en-US" sz="1700" dirty="0"/>
              <a:t>[] </a:t>
            </a:r>
            <a:r>
              <a:rPr lang="en-US" sz="1700" dirty="0" err="1"/>
              <a:t>letrasNombre</a:t>
            </a:r>
            <a:r>
              <a:rPr lang="en-US" sz="1700" dirty="0"/>
              <a:t> = </a:t>
            </a:r>
            <a:r>
              <a:rPr lang="en-US" sz="1700" dirty="0" err="1"/>
              <a:t>nombre.toCharArray</a:t>
            </a:r>
            <a:r>
              <a:rPr lang="en-US" sz="1700" dirty="0"/>
              <a:t>();</a:t>
            </a:r>
          </a:p>
          <a:p>
            <a:pPr lvl="1"/>
            <a:r>
              <a:rPr lang="en-US" sz="1500" dirty="0"/>
              <a:t>Para </a:t>
            </a:r>
            <a:r>
              <a:rPr lang="en-US" sz="1500" dirty="0" err="1"/>
              <a:t>declarar</a:t>
            </a:r>
            <a:r>
              <a:rPr lang="en-US" sz="1500" dirty="0"/>
              <a:t> </a:t>
            </a:r>
            <a:r>
              <a:rPr lang="es-MX" sz="1500" dirty="0"/>
              <a:t>un arreglo de caracteres</a:t>
            </a:r>
            <a:endParaRPr lang="en-US" sz="1500" dirty="0"/>
          </a:p>
          <a:p>
            <a:r>
              <a:rPr lang="en-US" sz="1700" dirty="0"/>
              <a:t>String[] avengers = new String[] {“The hulk”, “Thor”, …., “Captain America”};</a:t>
            </a:r>
          </a:p>
          <a:p>
            <a:pPr lvl="1"/>
            <a:r>
              <a:rPr lang="en-US" sz="1500" dirty="0" err="1"/>
              <a:t>Declara</a:t>
            </a:r>
            <a:r>
              <a:rPr lang="en-US" sz="1500" dirty="0"/>
              <a:t> un </a:t>
            </a:r>
            <a:r>
              <a:rPr lang="en-US" sz="1500" dirty="0" err="1"/>
              <a:t>arreglo</a:t>
            </a:r>
            <a:r>
              <a:rPr lang="en-US" sz="1500" dirty="0"/>
              <a:t> de </a:t>
            </a:r>
            <a:r>
              <a:rPr lang="en-US" sz="1500" dirty="0" err="1"/>
              <a:t>Stringss</a:t>
            </a:r>
            <a:endParaRPr lang="en-US" sz="1500" dirty="0"/>
          </a:p>
          <a:p>
            <a:r>
              <a:rPr lang="en-US" sz="1700" dirty="0"/>
              <a:t>int[] </a:t>
            </a:r>
            <a:r>
              <a:rPr lang="en-US" sz="1700" dirty="0" err="1"/>
              <a:t>calificaciones</a:t>
            </a:r>
            <a:r>
              <a:rPr lang="en-US" sz="1700" dirty="0"/>
              <a:t> = new int[4]; </a:t>
            </a:r>
            <a:r>
              <a:rPr lang="en-US" sz="1700" dirty="0" err="1"/>
              <a:t>calificaciones</a:t>
            </a:r>
            <a:r>
              <a:rPr lang="en-US" sz="1700" dirty="0"/>
              <a:t>[0] = 90;</a:t>
            </a:r>
          </a:p>
          <a:p>
            <a:pPr lvl="1"/>
            <a:r>
              <a:rPr lang="en-US" sz="1500" dirty="0" err="1"/>
              <a:t>Declara</a:t>
            </a:r>
            <a:r>
              <a:rPr lang="en-US" sz="1500" dirty="0"/>
              <a:t> un </a:t>
            </a:r>
            <a:r>
              <a:rPr lang="en-US" sz="1500" dirty="0" err="1"/>
              <a:t>arreglo</a:t>
            </a:r>
            <a:r>
              <a:rPr lang="en-US" sz="1500" dirty="0"/>
              <a:t> de </a:t>
            </a:r>
            <a:r>
              <a:rPr lang="en-US" sz="1500" dirty="0" err="1"/>
              <a:t>ints</a:t>
            </a:r>
            <a:r>
              <a:rPr lang="en-US" sz="1500" dirty="0"/>
              <a:t> y </a:t>
            </a:r>
            <a:r>
              <a:rPr lang="en-US" sz="1500" dirty="0" err="1"/>
              <a:t>asigna</a:t>
            </a:r>
            <a:r>
              <a:rPr lang="en-US" sz="1500" dirty="0"/>
              <a:t> un valor a la </a:t>
            </a:r>
            <a:r>
              <a:rPr lang="en-US" sz="1500" dirty="0" err="1"/>
              <a:t>posición</a:t>
            </a:r>
            <a:r>
              <a:rPr lang="en-US" sz="1500" dirty="0"/>
              <a:t> 0</a:t>
            </a:r>
          </a:p>
          <a:p>
            <a:r>
              <a:rPr lang="en-US" sz="1700" dirty="0"/>
              <a:t>for(int = 0; I &lt; </a:t>
            </a:r>
            <a:r>
              <a:rPr lang="en-US" sz="1700" dirty="0" err="1"/>
              <a:t>calificaciones.length</a:t>
            </a:r>
            <a:r>
              <a:rPr lang="en-US" sz="1700" dirty="0"/>
              <a:t>; </a:t>
            </a:r>
            <a:r>
              <a:rPr lang="en-US" sz="1700" dirty="0" err="1"/>
              <a:t>i</a:t>
            </a:r>
            <a:r>
              <a:rPr lang="en-US" sz="1700" dirty="0"/>
              <a:t>++) </a:t>
            </a:r>
            <a:r>
              <a:rPr lang="en-US" sz="1700" dirty="0" err="1"/>
              <a:t>System.out.println</a:t>
            </a:r>
            <a:r>
              <a:rPr lang="en-US" sz="1700" dirty="0"/>
              <a:t>(</a:t>
            </a:r>
            <a:r>
              <a:rPr lang="en-US" sz="1700" dirty="0" err="1"/>
              <a:t>calificaciones</a:t>
            </a:r>
            <a:r>
              <a:rPr lang="en-US" sz="1700" dirty="0"/>
              <a:t>[</a:t>
            </a:r>
            <a:r>
              <a:rPr lang="en-US" sz="1700" dirty="0" err="1"/>
              <a:t>i</a:t>
            </a:r>
            <a:r>
              <a:rPr lang="en-US" sz="1700" dirty="0"/>
              <a:t>]);</a:t>
            </a:r>
          </a:p>
          <a:p>
            <a:pPr lvl="1"/>
            <a:r>
              <a:rPr lang="en-US" sz="1500" dirty="0" err="1"/>
              <a:t>Recorre</a:t>
            </a:r>
            <a:r>
              <a:rPr lang="en-US" sz="1500" dirty="0"/>
              <a:t> </a:t>
            </a:r>
            <a:r>
              <a:rPr lang="en-US" sz="1500" dirty="0" err="1"/>
              <a:t>todas</a:t>
            </a:r>
            <a:r>
              <a:rPr lang="en-US" sz="1500" dirty="0"/>
              <a:t> las </a:t>
            </a:r>
            <a:r>
              <a:rPr lang="en-US" sz="1500" dirty="0" err="1"/>
              <a:t>posiciones</a:t>
            </a:r>
            <a:r>
              <a:rPr lang="en-US" sz="1500" dirty="0"/>
              <a:t> del </a:t>
            </a:r>
            <a:r>
              <a:rPr lang="en-US" sz="1500" dirty="0" err="1"/>
              <a:t>arreglo</a:t>
            </a:r>
            <a:r>
              <a:rPr lang="en-US" sz="1500" dirty="0"/>
              <a:t> e </a:t>
            </a:r>
            <a:r>
              <a:rPr lang="en-US" sz="1500" dirty="0" err="1"/>
              <a:t>imprime</a:t>
            </a:r>
            <a:r>
              <a:rPr lang="en-US" sz="1500" dirty="0"/>
              <a:t> el valor </a:t>
            </a:r>
            <a:r>
              <a:rPr lang="en-US" sz="1500" dirty="0" err="1"/>
              <a:t>en</a:t>
            </a:r>
            <a:r>
              <a:rPr lang="en-US" sz="1500" dirty="0"/>
              <a:t> </a:t>
            </a:r>
            <a:r>
              <a:rPr lang="en-US" sz="1500" dirty="0" err="1"/>
              <a:t>cada</a:t>
            </a:r>
            <a:r>
              <a:rPr lang="en-US" sz="1500" dirty="0"/>
              <a:t> </a:t>
            </a:r>
            <a:r>
              <a:rPr lang="en-US" sz="1500" dirty="0" err="1"/>
              <a:t>posición</a:t>
            </a:r>
            <a:endParaRPr lang="en-US" sz="1500" dirty="0"/>
          </a:p>
          <a:p>
            <a:endParaRPr lang="en-US" sz="1700" dirty="0"/>
          </a:p>
        </p:txBody>
      </p:sp>
    </p:spTree>
    <p:extLst>
      <p:ext uri="{BB962C8B-B14F-4D97-AF65-F5344CB8AC3E}">
        <p14:creationId xmlns:p14="http://schemas.microsoft.com/office/powerpoint/2010/main" val="29010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1599F-059A-4819-AD28-A5E341E66063}"/>
              </a:ext>
            </a:extLst>
          </p:cNvPr>
          <p:cNvSpPr>
            <a:spLocks noGrp="1"/>
          </p:cNvSpPr>
          <p:nvPr>
            <p:ph type="title"/>
          </p:nvPr>
        </p:nvSpPr>
        <p:spPr/>
        <p:txBody>
          <a:bodyPr/>
          <a:lstStyle/>
          <a:p>
            <a:r>
              <a:rPr lang="es-MX" dirty="0"/>
              <a:t>Excepciones</a:t>
            </a:r>
            <a:endParaRPr lang="en-US" dirty="0"/>
          </a:p>
        </p:txBody>
      </p:sp>
      <p:sp>
        <p:nvSpPr>
          <p:cNvPr id="3" name="Marcador de texto 2">
            <a:extLst>
              <a:ext uri="{FF2B5EF4-FFF2-40B4-BE49-F238E27FC236}">
                <a16:creationId xmlns:a16="http://schemas.microsoft.com/office/drawing/2014/main" id="{96FA8692-ECD3-4821-B7C6-49FDA0544B95}"/>
              </a:ext>
            </a:extLst>
          </p:cNvPr>
          <p:cNvSpPr>
            <a:spLocks noGrp="1"/>
          </p:cNvSpPr>
          <p:nvPr>
            <p:ph type="body" idx="1"/>
          </p:nvPr>
        </p:nvSpPr>
        <p:spPr/>
        <p:txBody>
          <a:bodyPr/>
          <a:lstStyle/>
          <a:p>
            <a:r>
              <a:rPr lang="es-MX" dirty="0"/>
              <a:t>“Evento Excepcional”</a:t>
            </a:r>
          </a:p>
          <a:p>
            <a:r>
              <a:rPr lang="es-MX" dirty="0"/>
              <a:t> Error en la ejecución de un programa</a:t>
            </a:r>
          </a:p>
          <a:p>
            <a:r>
              <a:rPr lang="es-MX" dirty="0"/>
              <a:t> Ocurren en condiciones anormales que interrumpen el flujo</a:t>
            </a:r>
          </a:p>
          <a:p>
            <a:pPr lvl="1"/>
            <a:r>
              <a:rPr lang="es-MX" dirty="0"/>
              <a:t>El usuario ingresa datos inválidos</a:t>
            </a:r>
          </a:p>
          <a:p>
            <a:pPr lvl="1"/>
            <a:r>
              <a:rPr lang="es-MX" dirty="0"/>
              <a:t>Se requiere abrir un archivo que no existe</a:t>
            </a:r>
          </a:p>
          <a:p>
            <a:pPr lvl="1"/>
            <a:r>
              <a:rPr lang="es-MX" dirty="0"/>
              <a:t>Una conexión de red se interrumpió</a:t>
            </a:r>
          </a:p>
          <a:p>
            <a:pPr lvl="1"/>
            <a:r>
              <a:rPr lang="es-MX" dirty="0"/>
              <a:t>La JVM se quedó sin memoria</a:t>
            </a:r>
          </a:p>
          <a:p>
            <a:r>
              <a:rPr lang="es-MX" dirty="0"/>
              <a:t>Si no hacer un manejo correcto de la excepción, se mostrará un error y se terminará la ejecución del programa.</a:t>
            </a:r>
            <a:endParaRPr lang="en-US" dirty="0"/>
          </a:p>
        </p:txBody>
      </p:sp>
    </p:spTree>
    <p:extLst>
      <p:ext uri="{BB962C8B-B14F-4D97-AF65-F5344CB8AC3E}">
        <p14:creationId xmlns:p14="http://schemas.microsoft.com/office/powerpoint/2010/main" val="220984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6249-2162-4DF5-BBFD-6AF3D1D3D729}"/>
              </a:ext>
            </a:extLst>
          </p:cNvPr>
          <p:cNvSpPr>
            <a:spLocks noGrp="1"/>
          </p:cNvSpPr>
          <p:nvPr>
            <p:ph type="title"/>
          </p:nvPr>
        </p:nvSpPr>
        <p:spPr/>
        <p:txBody>
          <a:bodyPr/>
          <a:lstStyle/>
          <a:p>
            <a:r>
              <a:rPr lang="es-MX" dirty="0"/>
              <a:t>Algoritmos</a:t>
            </a:r>
            <a:endParaRPr lang="en-US" dirty="0"/>
          </a:p>
        </p:txBody>
      </p:sp>
      <p:sp>
        <p:nvSpPr>
          <p:cNvPr id="3" name="Marcador de texto 2">
            <a:extLst>
              <a:ext uri="{FF2B5EF4-FFF2-40B4-BE49-F238E27FC236}">
                <a16:creationId xmlns:a16="http://schemas.microsoft.com/office/drawing/2014/main" id="{9DB2A6C0-E773-4DF2-B306-D6171F717B63}"/>
              </a:ext>
            </a:extLst>
          </p:cNvPr>
          <p:cNvSpPr>
            <a:spLocks noGrp="1"/>
          </p:cNvSpPr>
          <p:nvPr>
            <p:ph type="body" idx="1"/>
          </p:nvPr>
        </p:nvSpPr>
        <p:spPr/>
        <p:txBody>
          <a:bodyPr/>
          <a:lstStyle/>
          <a:p>
            <a:r>
              <a:rPr lang="es-MX" sz="2400" dirty="0"/>
              <a:t>Procedimiento paso a paso que resuelve un problema</a:t>
            </a:r>
          </a:p>
          <a:p>
            <a:r>
              <a:rPr lang="es-MX" sz="2400" dirty="0"/>
              <a:t>Descomponer  un programa en pasos lógicos</a:t>
            </a:r>
          </a:p>
          <a:p>
            <a:r>
              <a:rPr lang="es-MX" sz="2400" dirty="0"/>
              <a:t>Divide y vencerás</a:t>
            </a:r>
          </a:p>
          <a:p>
            <a:r>
              <a:rPr lang="en-US" sz="2400" dirty="0" err="1"/>
              <a:t>Parte</a:t>
            </a:r>
            <a:r>
              <a:rPr lang="en-US" sz="2400" dirty="0"/>
              <a:t> de la </a:t>
            </a:r>
            <a:r>
              <a:rPr lang="en-US" sz="2400" dirty="0" err="1"/>
              <a:t>planeación</a:t>
            </a:r>
            <a:r>
              <a:rPr lang="en-US" sz="2400" dirty="0"/>
              <a:t> de la </a:t>
            </a:r>
            <a:r>
              <a:rPr lang="en-US" sz="2400" dirty="0" err="1"/>
              <a:t>programación</a:t>
            </a:r>
            <a:endParaRPr lang="en-US" sz="2400" dirty="0"/>
          </a:p>
          <a:p>
            <a:r>
              <a:rPr lang="en-US" sz="2400" dirty="0"/>
              <a:t>Nos </a:t>
            </a:r>
            <a:r>
              <a:rPr lang="en-US" sz="2400" dirty="0" err="1"/>
              <a:t>permite</a:t>
            </a:r>
            <a:r>
              <a:rPr lang="en-US" sz="2400" dirty="0"/>
              <a:t> </a:t>
            </a:r>
            <a:r>
              <a:rPr lang="en-US" sz="2400" dirty="0" err="1"/>
              <a:t>hacer</a:t>
            </a:r>
            <a:r>
              <a:rPr lang="en-US" sz="2400" dirty="0"/>
              <a:t> un </a:t>
            </a:r>
            <a:r>
              <a:rPr lang="en-US" sz="2400" dirty="0" err="1"/>
              <a:t>diseño</a:t>
            </a:r>
            <a:r>
              <a:rPr lang="en-US" sz="2400" dirty="0"/>
              <a:t> base del </a:t>
            </a:r>
            <a:r>
              <a:rPr lang="en-US" sz="2400" dirty="0" err="1"/>
              <a:t>programa</a:t>
            </a:r>
            <a:r>
              <a:rPr lang="en-US" sz="2400" dirty="0"/>
              <a:t> a </a:t>
            </a:r>
            <a:r>
              <a:rPr lang="en-US" sz="2400" dirty="0" err="1"/>
              <a:t>realizar</a:t>
            </a:r>
            <a:r>
              <a:rPr lang="en-US" sz="2400" dirty="0"/>
              <a:t>.</a:t>
            </a:r>
          </a:p>
          <a:p>
            <a:r>
              <a:rPr lang="en-US" sz="2400" dirty="0"/>
              <a:t>Da </a:t>
            </a:r>
            <a:r>
              <a:rPr lang="en-US" sz="2400" dirty="0" err="1"/>
              <a:t>paso</a:t>
            </a:r>
            <a:r>
              <a:rPr lang="en-US" sz="2400" dirty="0"/>
              <a:t> a la </a:t>
            </a:r>
            <a:r>
              <a:rPr lang="en-US" sz="2400" dirty="0" err="1"/>
              <a:t>fase</a:t>
            </a:r>
            <a:r>
              <a:rPr lang="en-US" sz="2400" dirty="0"/>
              <a:t> de </a:t>
            </a:r>
            <a:r>
              <a:rPr lang="en-US" sz="2400" dirty="0" err="1"/>
              <a:t>codificación</a:t>
            </a:r>
            <a:r>
              <a:rPr lang="en-US" sz="2400" dirty="0"/>
              <a:t>.</a:t>
            </a:r>
          </a:p>
        </p:txBody>
      </p:sp>
    </p:spTree>
    <p:extLst>
      <p:ext uri="{BB962C8B-B14F-4D97-AF65-F5344CB8AC3E}">
        <p14:creationId xmlns:p14="http://schemas.microsoft.com/office/powerpoint/2010/main" val="56288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22BAB-FE05-4FF1-B42E-C6B36A50E88F}"/>
              </a:ext>
            </a:extLst>
          </p:cNvPr>
          <p:cNvSpPr>
            <a:spLocks noGrp="1"/>
          </p:cNvSpPr>
          <p:nvPr>
            <p:ph type="title"/>
          </p:nvPr>
        </p:nvSpPr>
        <p:spPr/>
        <p:txBody>
          <a:bodyPr/>
          <a:lstStyle/>
          <a:p>
            <a:r>
              <a:rPr lang="es-MX" dirty="0"/>
              <a:t>Manejo de excepciones</a:t>
            </a:r>
            <a:endParaRPr lang="en-US" dirty="0"/>
          </a:p>
        </p:txBody>
      </p:sp>
      <p:sp>
        <p:nvSpPr>
          <p:cNvPr id="3" name="Marcador de texto 2">
            <a:extLst>
              <a:ext uri="{FF2B5EF4-FFF2-40B4-BE49-F238E27FC236}">
                <a16:creationId xmlns:a16="http://schemas.microsoft.com/office/drawing/2014/main" id="{E4AEC0D6-718B-4D7F-AEE3-A825AE7C9518}"/>
              </a:ext>
            </a:extLst>
          </p:cNvPr>
          <p:cNvSpPr>
            <a:spLocks noGrp="1"/>
          </p:cNvSpPr>
          <p:nvPr>
            <p:ph type="body" idx="1"/>
          </p:nvPr>
        </p:nvSpPr>
        <p:spPr/>
        <p:txBody>
          <a:bodyPr/>
          <a:lstStyle/>
          <a:p>
            <a:r>
              <a:rPr lang="es-MX" dirty="0"/>
              <a:t> Se utilizan dos bloques de código:</a:t>
            </a:r>
          </a:p>
          <a:p>
            <a:pPr lvl="1"/>
            <a:r>
              <a:rPr lang="es-MX" dirty="0"/>
              <a:t>try: contiene las instrucciones que son vulnerables a excepciones</a:t>
            </a:r>
          </a:p>
          <a:p>
            <a:pPr lvl="1"/>
            <a:r>
              <a:rPr lang="es-MX" dirty="0"/>
              <a:t>catch: evita la detención abrupta del programa y toma acciones para remediar</a:t>
            </a:r>
          </a:p>
          <a:p>
            <a:pPr lvl="1"/>
            <a:r>
              <a:rPr lang="en-US" dirty="0"/>
              <a:t>finally: </a:t>
            </a:r>
            <a:r>
              <a:rPr lang="en-US" dirty="0" err="1"/>
              <a:t>bloque</a:t>
            </a:r>
            <a:r>
              <a:rPr lang="en-US" dirty="0"/>
              <a:t> de Código que se debe </a:t>
            </a:r>
            <a:r>
              <a:rPr lang="en-US" dirty="0" err="1"/>
              <a:t>ejecutar</a:t>
            </a:r>
            <a:r>
              <a:rPr lang="en-US" dirty="0"/>
              <a:t> antes de </a:t>
            </a:r>
            <a:r>
              <a:rPr lang="en-US" dirty="0" err="1"/>
              <a:t>retornar</a:t>
            </a:r>
            <a:r>
              <a:rPr lang="en-US" dirty="0"/>
              <a:t> un </a:t>
            </a:r>
            <a:r>
              <a:rPr lang="en-US" dirty="0" err="1"/>
              <a:t>método</a:t>
            </a:r>
            <a:r>
              <a:rPr lang="en-US" dirty="0"/>
              <a:t>.</a:t>
            </a:r>
          </a:p>
          <a:p>
            <a:pPr marL="604520" lvl="1" indent="0">
              <a:buNone/>
            </a:pPr>
            <a:r>
              <a:rPr lang="en-US" dirty="0"/>
              <a:t>try {</a:t>
            </a:r>
          </a:p>
          <a:p>
            <a:pPr marL="604520" lvl="1" indent="0">
              <a:buNone/>
            </a:pPr>
            <a:r>
              <a:rPr lang="en-US" dirty="0"/>
              <a:t>    //</a:t>
            </a:r>
            <a:r>
              <a:rPr lang="en-US" dirty="0" err="1"/>
              <a:t>codigo</a:t>
            </a:r>
            <a:r>
              <a:rPr lang="en-US" dirty="0"/>
              <a:t> a </a:t>
            </a:r>
            <a:r>
              <a:rPr lang="en-US" dirty="0" err="1"/>
              <a:t>monitorear</a:t>
            </a:r>
            <a:r>
              <a:rPr lang="en-US" dirty="0"/>
              <a:t> por </a:t>
            </a:r>
            <a:r>
              <a:rPr lang="en-US" dirty="0" err="1"/>
              <a:t>potenciales</a:t>
            </a:r>
            <a:r>
              <a:rPr lang="en-US" dirty="0"/>
              <a:t> </a:t>
            </a:r>
            <a:r>
              <a:rPr lang="en-US" dirty="0" err="1"/>
              <a:t>errores</a:t>
            </a:r>
            <a:endParaRPr lang="en-US" dirty="0"/>
          </a:p>
          <a:p>
            <a:pPr marL="604520" lvl="1" indent="0">
              <a:buNone/>
            </a:pPr>
            <a:r>
              <a:rPr lang="en-US" dirty="0"/>
              <a:t>} catch (ExceptionType1 ex) {</a:t>
            </a:r>
          </a:p>
          <a:p>
            <a:pPr marL="604520" lvl="1" indent="0">
              <a:buNone/>
            </a:pPr>
            <a:r>
              <a:rPr lang="en-US" dirty="0"/>
              <a:t>     //</a:t>
            </a:r>
            <a:r>
              <a:rPr lang="en-US" dirty="0" err="1"/>
              <a:t>manejador</a:t>
            </a:r>
            <a:r>
              <a:rPr lang="en-US" dirty="0"/>
              <a:t> de </a:t>
            </a:r>
            <a:r>
              <a:rPr lang="en-US" dirty="0" err="1"/>
              <a:t>excepciones</a:t>
            </a:r>
            <a:endParaRPr lang="en-US" dirty="0"/>
          </a:p>
          <a:p>
            <a:pPr marL="604520" lvl="1" indent="0">
              <a:buNone/>
            </a:pPr>
            <a:r>
              <a:rPr lang="en-US" dirty="0"/>
              <a:t>} finally {</a:t>
            </a:r>
          </a:p>
          <a:p>
            <a:pPr marL="604520" lvl="1" indent="0">
              <a:buNone/>
            </a:pPr>
            <a:r>
              <a:rPr lang="en-US" dirty="0"/>
              <a:t>    //</a:t>
            </a:r>
            <a:r>
              <a:rPr lang="en-US" dirty="0" err="1"/>
              <a:t>bloque</a:t>
            </a:r>
            <a:r>
              <a:rPr lang="en-US" dirty="0"/>
              <a:t> de </a:t>
            </a:r>
            <a:r>
              <a:rPr lang="en-US" dirty="0" err="1"/>
              <a:t>codigo</a:t>
            </a:r>
            <a:r>
              <a:rPr lang="en-US" dirty="0"/>
              <a:t> dentro del </a:t>
            </a:r>
            <a:r>
              <a:rPr lang="en-US" dirty="0" err="1"/>
              <a:t>bloque</a:t>
            </a:r>
            <a:r>
              <a:rPr lang="en-US" dirty="0"/>
              <a:t> de try-catch</a:t>
            </a:r>
          </a:p>
          <a:p>
            <a:pPr marL="604520" lvl="1" indent="0">
              <a:buNone/>
            </a:pPr>
            <a:r>
              <a:rPr lang="en-US" dirty="0"/>
              <a:t>}</a:t>
            </a:r>
          </a:p>
        </p:txBody>
      </p:sp>
    </p:spTree>
    <p:extLst>
      <p:ext uri="{BB962C8B-B14F-4D97-AF65-F5344CB8AC3E}">
        <p14:creationId xmlns:p14="http://schemas.microsoft.com/office/powerpoint/2010/main" val="42878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E65F4-4234-4496-A65D-7285983D8EA5}"/>
              </a:ext>
            </a:extLst>
          </p:cNvPr>
          <p:cNvSpPr>
            <a:spLocks noGrp="1"/>
          </p:cNvSpPr>
          <p:nvPr>
            <p:ph type="title"/>
          </p:nvPr>
        </p:nvSpPr>
        <p:spPr/>
        <p:txBody>
          <a:bodyPr/>
          <a:lstStyle/>
          <a:p>
            <a:r>
              <a:rPr lang="es-MX" dirty="0"/>
              <a:t>Ejercicios</a:t>
            </a:r>
            <a:endParaRPr lang="en-US" dirty="0"/>
          </a:p>
        </p:txBody>
      </p:sp>
      <p:sp>
        <p:nvSpPr>
          <p:cNvPr id="3" name="Marcador de texto 2">
            <a:extLst>
              <a:ext uri="{FF2B5EF4-FFF2-40B4-BE49-F238E27FC236}">
                <a16:creationId xmlns:a16="http://schemas.microsoft.com/office/drawing/2014/main" id="{C1DF6244-B7ED-411F-9481-6628B5C5DAA4}"/>
              </a:ext>
            </a:extLst>
          </p:cNvPr>
          <p:cNvSpPr>
            <a:spLocks noGrp="1"/>
          </p:cNvSpPr>
          <p:nvPr>
            <p:ph type="body" idx="1"/>
          </p:nvPr>
        </p:nvSpPr>
        <p:spPr/>
        <p:txBody>
          <a:bodyPr/>
          <a:lstStyle/>
          <a:p>
            <a:r>
              <a:rPr lang="es-MX" sz="4800" dirty="0"/>
              <a:t>¿Cómo se hace un sándwich de Jamón?</a:t>
            </a:r>
          </a:p>
          <a:p>
            <a:r>
              <a:rPr lang="es-MX" sz="4800" dirty="0"/>
              <a:t>¿Cómo se cuelga un cuadro en la pared?</a:t>
            </a:r>
          </a:p>
          <a:p>
            <a:endParaRPr lang="en-US" dirty="0"/>
          </a:p>
        </p:txBody>
      </p:sp>
    </p:spTree>
    <p:extLst>
      <p:ext uri="{BB962C8B-B14F-4D97-AF65-F5344CB8AC3E}">
        <p14:creationId xmlns:p14="http://schemas.microsoft.com/office/powerpoint/2010/main" val="233175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25DC3-9B6C-4E08-A4A7-B175A924C4DF}"/>
              </a:ext>
            </a:extLst>
          </p:cNvPr>
          <p:cNvSpPr>
            <a:spLocks noGrp="1"/>
          </p:cNvSpPr>
          <p:nvPr>
            <p:ph type="title"/>
          </p:nvPr>
        </p:nvSpPr>
        <p:spPr/>
        <p:txBody>
          <a:bodyPr/>
          <a:lstStyle/>
          <a:p>
            <a:r>
              <a:rPr lang="es-MX" dirty="0"/>
              <a:t>Posible Solución:</a:t>
            </a:r>
            <a:endParaRPr lang="en-US" dirty="0"/>
          </a:p>
        </p:txBody>
      </p:sp>
      <p:sp>
        <p:nvSpPr>
          <p:cNvPr id="3" name="Marcador de texto 2">
            <a:extLst>
              <a:ext uri="{FF2B5EF4-FFF2-40B4-BE49-F238E27FC236}">
                <a16:creationId xmlns:a16="http://schemas.microsoft.com/office/drawing/2014/main" id="{626336D8-61C9-44FA-843E-FF298884F87D}"/>
              </a:ext>
            </a:extLst>
          </p:cNvPr>
          <p:cNvSpPr>
            <a:spLocks noGrp="1"/>
          </p:cNvSpPr>
          <p:nvPr>
            <p:ph type="body" idx="1"/>
          </p:nvPr>
        </p:nvSpPr>
        <p:spPr>
          <a:xfrm>
            <a:off x="677334" y="1820985"/>
            <a:ext cx="8596668" cy="4427415"/>
          </a:xfrm>
        </p:spPr>
        <p:txBody>
          <a:bodyPr/>
          <a:lstStyle/>
          <a:p>
            <a:r>
              <a:rPr lang="es-MX" dirty="0"/>
              <a:t>Reúna los ingredientes</a:t>
            </a:r>
          </a:p>
          <a:p>
            <a:pPr lvl="1"/>
            <a:r>
              <a:rPr lang="en-US" dirty="0"/>
              <a:t>Pan ( </a:t>
            </a:r>
            <a:r>
              <a:rPr lang="en-US" dirty="0" err="1"/>
              <a:t>Rebanado</a:t>
            </a:r>
            <a:r>
              <a:rPr lang="en-US" dirty="0"/>
              <a:t>, Barra, Blanco, Integral, </a:t>
            </a:r>
            <a:r>
              <a:rPr lang="en-US" dirty="0" err="1"/>
              <a:t>Trigo</a:t>
            </a:r>
            <a:r>
              <a:rPr lang="en-US" dirty="0"/>
              <a:t>, Centeno )</a:t>
            </a:r>
          </a:p>
          <a:p>
            <a:pPr lvl="1"/>
            <a:r>
              <a:rPr lang="en-US" dirty="0" err="1"/>
              <a:t>aderezo</a:t>
            </a:r>
            <a:r>
              <a:rPr lang="en-US" dirty="0"/>
              <a:t> ( </a:t>
            </a:r>
            <a:r>
              <a:rPr lang="en-US" dirty="0" err="1"/>
              <a:t>Mayonesa</a:t>
            </a:r>
            <a:r>
              <a:rPr lang="en-US" dirty="0"/>
              <a:t>, crema, </a:t>
            </a:r>
            <a:r>
              <a:rPr lang="en-US" dirty="0" err="1"/>
              <a:t>mostaza</a:t>
            </a:r>
            <a:r>
              <a:rPr lang="en-US" dirty="0"/>
              <a:t> ), </a:t>
            </a:r>
          </a:p>
          <a:p>
            <a:pPr lvl="1"/>
            <a:r>
              <a:rPr lang="en-US" dirty="0" err="1"/>
              <a:t>jamón</a:t>
            </a:r>
            <a:r>
              <a:rPr lang="en-US" dirty="0"/>
              <a:t> ( </a:t>
            </a:r>
            <a:r>
              <a:rPr lang="en-US" dirty="0" err="1"/>
              <a:t>Pierna</a:t>
            </a:r>
            <a:r>
              <a:rPr lang="en-US" dirty="0"/>
              <a:t>, </a:t>
            </a:r>
            <a:r>
              <a:rPr lang="en-US" dirty="0" err="1"/>
              <a:t>pavo</a:t>
            </a:r>
            <a:r>
              <a:rPr lang="en-US" dirty="0"/>
              <a:t> ),</a:t>
            </a:r>
          </a:p>
          <a:p>
            <a:pPr lvl="1"/>
            <a:r>
              <a:rPr lang="en-US" dirty="0"/>
              <a:t>Queso ( Chihuahua, </a:t>
            </a:r>
            <a:r>
              <a:rPr lang="en-US" dirty="0" err="1"/>
              <a:t>manchego</a:t>
            </a:r>
            <a:r>
              <a:rPr lang="en-US" dirty="0"/>
              <a:t>, gouda ) </a:t>
            </a:r>
          </a:p>
          <a:p>
            <a:pPr lvl="1"/>
            <a:r>
              <a:rPr lang="en-US" dirty="0" err="1"/>
              <a:t>vegetales</a:t>
            </a:r>
            <a:r>
              <a:rPr lang="en-US" dirty="0"/>
              <a:t> ( </a:t>
            </a:r>
            <a:r>
              <a:rPr lang="en-US" dirty="0" err="1"/>
              <a:t>lechuga</a:t>
            </a:r>
            <a:r>
              <a:rPr lang="en-US" dirty="0"/>
              <a:t>, </a:t>
            </a:r>
            <a:r>
              <a:rPr lang="en-US" dirty="0" err="1"/>
              <a:t>tomate</a:t>
            </a:r>
            <a:r>
              <a:rPr lang="en-US" dirty="0"/>
              <a:t>, </a:t>
            </a:r>
            <a:r>
              <a:rPr lang="en-US" dirty="0" err="1"/>
              <a:t>cebolla</a:t>
            </a:r>
            <a:r>
              <a:rPr lang="en-US" dirty="0"/>
              <a:t>, pepino, </a:t>
            </a:r>
            <a:r>
              <a:rPr lang="en-US" dirty="0" err="1"/>
              <a:t>pepinillos</a:t>
            </a:r>
            <a:r>
              <a:rPr lang="en-US" dirty="0"/>
              <a:t> )</a:t>
            </a:r>
          </a:p>
          <a:p>
            <a:pPr lvl="1"/>
            <a:r>
              <a:rPr lang="en-US" dirty="0"/>
              <a:t>Picante ( Salsa, chile de </a:t>
            </a:r>
            <a:r>
              <a:rPr lang="en-US" dirty="0" err="1"/>
              <a:t>diversos</a:t>
            </a:r>
            <a:r>
              <a:rPr lang="en-US" dirty="0"/>
              <a:t> </a:t>
            </a:r>
            <a:r>
              <a:rPr lang="en-US" dirty="0" err="1"/>
              <a:t>tipos</a:t>
            </a:r>
            <a:r>
              <a:rPr lang="en-US" dirty="0"/>
              <a:t>)</a:t>
            </a:r>
          </a:p>
          <a:p>
            <a:r>
              <a:rPr lang="en-US" dirty="0" err="1"/>
              <a:t>Reúna</a:t>
            </a:r>
            <a:r>
              <a:rPr lang="en-US" dirty="0"/>
              <a:t> los </a:t>
            </a:r>
            <a:r>
              <a:rPr lang="en-US" dirty="0" err="1"/>
              <a:t>utensilios</a:t>
            </a:r>
            <a:r>
              <a:rPr lang="en-US" dirty="0"/>
              <a:t> de </a:t>
            </a:r>
            <a:r>
              <a:rPr lang="en-US" dirty="0" err="1"/>
              <a:t>cocina</a:t>
            </a:r>
            <a:endParaRPr lang="en-US" dirty="0"/>
          </a:p>
          <a:p>
            <a:pPr lvl="1"/>
            <a:r>
              <a:rPr lang="en-US" dirty="0" err="1"/>
              <a:t>Cuchillos</a:t>
            </a:r>
            <a:r>
              <a:rPr lang="en-US" dirty="0"/>
              <a:t> (</a:t>
            </a:r>
            <a:r>
              <a:rPr lang="en-US" dirty="0" err="1"/>
              <a:t>Serrado</a:t>
            </a:r>
            <a:r>
              <a:rPr lang="en-US" dirty="0"/>
              <a:t>, </a:t>
            </a:r>
            <a:r>
              <a:rPr lang="en-US" dirty="0" err="1"/>
              <a:t>cebollero</a:t>
            </a:r>
            <a:r>
              <a:rPr lang="en-US" dirty="0"/>
              <a:t>)</a:t>
            </a:r>
          </a:p>
          <a:p>
            <a:pPr lvl="1"/>
            <a:r>
              <a:rPr lang="en-US" dirty="0" err="1"/>
              <a:t>Tabla</a:t>
            </a:r>
            <a:r>
              <a:rPr lang="en-US" dirty="0"/>
              <a:t> de </a:t>
            </a:r>
            <a:r>
              <a:rPr lang="en-US" dirty="0" err="1"/>
              <a:t>picar</a:t>
            </a:r>
            <a:r>
              <a:rPr lang="en-US" dirty="0"/>
              <a:t> (</a:t>
            </a:r>
            <a:r>
              <a:rPr lang="en-US" dirty="0" err="1"/>
              <a:t>madera</a:t>
            </a:r>
            <a:r>
              <a:rPr lang="en-US" dirty="0"/>
              <a:t>, </a:t>
            </a:r>
            <a:r>
              <a:rPr lang="en-US" dirty="0" err="1"/>
              <a:t>plástico</a:t>
            </a:r>
            <a:r>
              <a:rPr lang="en-US" dirty="0"/>
              <a:t>)</a:t>
            </a:r>
          </a:p>
          <a:p>
            <a:pPr lvl="1"/>
            <a:r>
              <a:rPr lang="en-US" dirty="0" err="1"/>
              <a:t>Platos</a:t>
            </a:r>
            <a:endParaRPr lang="en-US" dirty="0"/>
          </a:p>
          <a:p>
            <a:pPr lvl="1"/>
            <a:r>
              <a:rPr lang="en-US" dirty="0" err="1"/>
              <a:t>Servilletas</a:t>
            </a:r>
            <a:endParaRPr lang="en-US" dirty="0"/>
          </a:p>
          <a:p>
            <a:endParaRPr lang="en-US" dirty="0"/>
          </a:p>
        </p:txBody>
      </p:sp>
    </p:spTree>
    <p:extLst>
      <p:ext uri="{BB962C8B-B14F-4D97-AF65-F5344CB8AC3E}">
        <p14:creationId xmlns:p14="http://schemas.microsoft.com/office/powerpoint/2010/main" val="379991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DE4B1-D0DB-4CE3-B1A5-AF113D399B55}"/>
              </a:ext>
            </a:extLst>
          </p:cNvPr>
          <p:cNvSpPr>
            <a:spLocks noGrp="1"/>
          </p:cNvSpPr>
          <p:nvPr>
            <p:ph type="title"/>
          </p:nvPr>
        </p:nvSpPr>
        <p:spPr/>
        <p:txBody>
          <a:bodyPr/>
          <a:lstStyle/>
          <a:p>
            <a:r>
              <a:rPr lang="es-MX" dirty="0"/>
              <a:t>Posible Solución (Continúa)</a:t>
            </a:r>
            <a:endParaRPr lang="en-US" dirty="0"/>
          </a:p>
        </p:txBody>
      </p:sp>
      <p:sp>
        <p:nvSpPr>
          <p:cNvPr id="3" name="Marcador de texto 2">
            <a:extLst>
              <a:ext uri="{FF2B5EF4-FFF2-40B4-BE49-F238E27FC236}">
                <a16:creationId xmlns:a16="http://schemas.microsoft.com/office/drawing/2014/main" id="{D2D8CC84-67B7-4AC8-BBD9-3D489F7B3374}"/>
              </a:ext>
            </a:extLst>
          </p:cNvPr>
          <p:cNvSpPr>
            <a:spLocks noGrp="1"/>
          </p:cNvSpPr>
          <p:nvPr>
            <p:ph type="body" idx="1"/>
          </p:nvPr>
        </p:nvSpPr>
        <p:spPr>
          <a:xfrm>
            <a:off x="677334" y="1633050"/>
            <a:ext cx="8596668" cy="3880773"/>
          </a:xfrm>
        </p:spPr>
        <p:txBody>
          <a:bodyPr/>
          <a:lstStyle/>
          <a:p>
            <a:r>
              <a:rPr lang="es-MX" dirty="0"/>
              <a:t>Preparar los vegetales</a:t>
            </a:r>
          </a:p>
          <a:p>
            <a:pPr lvl="1"/>
            <a:r>
              <a:rPr lang="es-MX" dirty="0"/>
              <a:t>Rebanar tomates</a:t>
            </a:r>
          </a:p>
          <a:p>
            <a:pPr lvl="1"/>
            <a:r>
              <a:rPr lang="es-MX" dirty="0"/>
              <a:t>Rebanar cebolla</a:t>
            </a:r>
          </a:p>
          <a:p>
            <a:pPr lvl="1"/>
            <a:r>
              <a:rPr lang="es-MX" dirty="0"/>
              <a:t>Deshojar lechuga</a:t>
            </a:r>
          </a:p>
          <a:p>
            <a:pPr lvl="1"/>
            <a:r>
              <a:rPr lang="es-MX" dirty="0"/>
              <a:t>Rebanar pepino</a:t>
            </a:r>
          </a:p>
          <a:p>
            <a:r>
              <a:rPr lang="es-MX" dirty="0"/>
              <a:t>Tomar 2 rebanadas de pan</a:t>
            </a:r>
          </a:p>
          <a:p>
            <a:pPr lvl="1"/>
            <a:r>
              <a:rPr lang="es-MX" dirty="0"/>
              <a:t>Abrir paquete de pan rebanado o rebanar barra de pan.  ¿Quitar orillas?</a:t>
            </a:r>
          </a:p>
          <a:p>
            <a:r>
              <a:rPr lang="es-MX" dirty="0"/>
              <a:t>Embadurnar ambas rebanadas de pan</a:t>
            </a:r>
          </a:p>
          <a:p>
            <a:pPr lvl="1"/>
            <a:r>
              <a:rPr lang="es-MX" dirty="0"/>
              <a:t>¿Ambas con mayonesa? ¿Una con mayonesa otra con mostaza?</a:t>
            </a:r>
          </a:p>
          <a:p>
            <a:r>
              <a:rPr lang="es-MX" dirty="0"/>
              <a:t>Colocar Jamón sobre un pan</a:t>
            </a:r>
          </a:p>
          <a:p>
            <a:pPr lvl="1"/>
            <a:r>
              <a:rPr lang="es-MX" dirty="0"/>
              <a:t>¿Una rebanada? ¿Dos?</a:t>
            </a:r>
          </a:p>
          <a:p>
            <a:endParaRPr lang="es-MX" dirty="0"/>
          </a:p>
          <a:p>
            <a:endParaRPr lang="en-US" dirty="0"/>
          </a:p>
        </p:txBody>
      </p:sp>
    </p:spTree>
    <p:extLst>
      <p:ext uri="{BB962C8B-B14F-4D97-AF65-F5344CB8AC3E}">
        <p14:creationId xmlns:p14="http://schemas.microsoft.com/office/powerpoint/2010/main" val="407772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2616A-8761-456F-A650-E3F68F6D6052}"/>
              </a:ext>
            </a:extLst>
          </p:cNvPr>
          <p:cNvSpPr>
            <a:spLocks noGrp="1"/>
          </p:cNvSpPr>
          <p:nvPr>
            <p:ph type="title"/>
          </p:nvPr>
        </p:nvSpPr>
        <p:spPr/>
        <p:txBody>
          <a:bodyPr/>
          <a:lstStyle/>
          <a:p>
            <a:r>
              <a:rPr lang="es-MX" dirty="0"/>
              <a:t>Posible Solución (Continúa)</a:t>
            </a:r>
            <a:endParaRPr lang="en-US" dirty="0"/>
          </a:p>
        </p:txBody>
      </p:sp>
      <p:sp>
        <p:nvSpPr>
          <p:cNvPr id="3" name="Marcador de texto 2">
            <a:extLst>
              <a:ext uri="{FF2B5EF4-FFF2-40B4-BE49-F238E27FC236}">
                <a16:creationId xmlns:a16="http://schemas.microsoft.com/office/drawing/2014/main" id="{8F9BF240-49D1-4490-8816-CA58BF56C4BC}"/>
              </a:ext>
            </a:extLst>
          </p:cNvPr>
          <p:cNvSpPr>
            <a:spLocks noGrp="1"/>
          </p:cNvSpPr>
          <p:nvPr>
            <p:ph type="body" idx="1"/>
          </p:nvPr>
        </p:nvSpPr>
        <p:spPr/>
        <p:txBody>
          <a:bodyPr/>
          <a:lstStyle/>
          <a:p>
            <a:r>
              <a:rPr lang="es-MX" dirty="0"/>
              <a:t>Colocar los vegetales</a:t>
            </a:r>
          </a:p>
          <a:p>
            <a:pPr lvl="1"/>
            <a:r>
              <a:rPr lang="es-MX" dirty="0"/>
              <a:t>Agregar x hojas de lechuga sobre el jamón</a:t>
            </a:r>
          </a:p>
          <a:p>
            <a:pPr lvl="1"/>
            <a:r>
              <a:rPr lang="es-MX" dirty="0"/>
              <a:t>     “  x rodajas de tomate sobre la lechuga</a:t>
            </a:r>
          </a:p>
          <a:p>
            <a:pPr lvl="1"/>
            <a:r>
              <a:rPr lang="es-MX" dirty="0"/>
              <a:t>     “ x rodajas de cebolla sobre el tomate</a:t>
            </a:r>
          </a:p>
          <a:p>
            <a:pPr lvl="1"/>
            <a:r>
              <a:rPr lang="es-MX" dirty="0"/>
              <a:t>     “ x rodajas de pepino sobre la cebolla</a:t>
            </a:r>
          </a:p>
          <a:p>
            <a:r>
              <a:rPr lang="es-MX" dirty="0"/>
              <a:t>Agregar Picante</a:t>
            </a:r>
          </a:p>
          <a:p>
            <a:pPr lvl="1"/>
            <a:r>
              <a:rPr lang="es-MX" dirty="0"/>
              <a:t>¿Qué cantidad? ¿Qué tipo?</a:t>
            </a:r>
          </a:p>
          <a:p>
            <a:r>
              <a:rPr lang="es-MX" dirty="0"/>
              <a:t>Colocar Segunda Rebanada de Pan</a:t>
            </a:r>
          </a:p>
          <a:p>
            <a:pPr lvl="1"/>
            <a:r>
              <a:rPr lang="es-MX" dirty="0"/>
              <a:t>¿Cortar por mitades? ¿Cuartos? </a:t>
            </a:r>
          </a:p>
          <a:p>
            <a:r>
              <a:rPr lang="es-MX" dirty="0"/>
              <a:t>Envolver el sándwich</a:t>
            </a:r>
          </a:p>
          <a:p>
            <a:endParaRPr lang="en-US" dirty="0"/>
          </a:p>
        </p:txBody>
      </p:sp>
    </p:spTree>
    <p:extLst>
      <p:ext uri="{BB962C8B-B14F-4D97-AF65-F5344CB8AC3E}">
        <p14:creationId xmlns:p14="http://schemas.microsoft.com/office/powerpoint/2010/main" val="183130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06C08-818F-4888-8F51-DCCE0E390F7A}"/>
              </a:ext>
            </a:extLst>
          </p:cNvPr>
          <p:cNvSpPr>
            <a:spLocks noGrp="1"/>
          </p:cNvSpPr>
          <p:nvPr>
            <p:ph type="title"/>
          </p:nvPr>
        </p:nvSpPr>
        <p:spPr/>
        <p:txBody>
          <a:bodyPr/>
          <a:lstStyle/>
          <a:p>
            <a:r>
              <a:rPr lang="es-MX" dirty="0"/>
              <a:t>Algoritmo</a:t>
            </a:r>
            <a:endParaRPr lang="en-US" dirty="0"/>
          </a:p>
        </p:txBody>
      </p:sp>
      <p:sp>
        <p:nvSpPr>
          <p:cNvPr id="3" name="Marcador de texto 2">
            <a:extLst>
              <a:ext uri="{FF2B5EF4-FFF2-40B4-BE49-F238E27FC236}">
                <a16:creationId xmlns:a16="http://schemas.microsoft.com/office/drawing/2014/main" id="{B03DFFAC-017F-4697-ADB0-819CA67E1583}"/>
              </a:ext>
            </a:extLst>
          </p:cNvPr>
          <p:cNvSpPr>
            <a:spLocks noGrp="1"/>
          </p:cNvSpPr>
          <p:nvPr>
            <p:ph type="body" idx="1"/>
          </p:nvPr>
        </p:nvSpPr>
        <p:spPr>
          <a:xfrm>
            <a:off x="677334" y="1756143"/>
            <a:ext cx="8596668" cy="3880773"/>
          </a:xfrm>
        </p:spPr>
        <p:txBody>
          <a:bodyPr/>
          <a:lstStyle/>
          <a:p>
            <a:r>
              <a:rPr lang="es-MX" sz="3200" dirty="0"/>
              <a:t>Requiere mas detalle de lo esperado.</a:t>
            </a:r>
          </a:p>
          <a:p>
            <a:r>
              <a:rPr lang="es-MX" sz="3200" dirty="0"/>
              <a:t>Hay que descomponer las tareas en pequeñas partes</a:t>
            </a:r>
          </a:p>
          <a:p>
            <a:r>
              <a:rPr lang="es-MX" sz="3200" dirty="0"/>
              <a:t>Lo que normalmente es “sentido común” no lo es en programación</a:t>
            </a:r>
          </a:p>
          <a:p>
            <a:r>
              <a:rPr lang="es-MX" sz="3200" b="1" dirty="0"/>
              <a:t>TODO DEBE SER EXPLICITO</a:t>
            </a:r>
            <a:endParaRPr lang="en-US" sz="3200" b="1" dirty="0"/>
          </a:p>
        </p:txBody>
      </p:sp>
    </p:spTree>
    <p:extLst>
      <p:ext uri="{BB962C8B-B14F-4D97-AF65-F5344CB8AC3E}">
        <p14:creationId xmlns:p14="http://schemas.microsoft.com/office/powerpoint/2010/main" val="1231741277"/>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3576</TotalTime>
  <Words>1738</Words>
  <Application>Microsoft Office PowerPoint</Application>
  <PresentationFormat>Panorámica</PresentationFormat>
  <Paragraphs>289</Paragraphs>
  <Slides>40</Slides>
  <Notes>8</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40</vt:i4>
      </vt:variant>
    </vt:vector>
  </HeadingPairs>
  <TitlesOfParts>
    <vt:vector size="47" baseType="lpstr">
      <vt:lpstr>Arial</vt:lpstr>
      <vt:lpstr>Courier New</vt:lpstr>
      <vt:lpstr>Noto Sans Symbols</vt:lpstr>
      <vt:lpstr>Times New Roman</vt:lpstr>
      <vt:lpstr>Trebuchet MS</vt:lpstr>
      <vt:lpstr>Faceta</vt:lpstr>
      <vt:lpstr>Worksheet</vt:lpstr>
      <vt:lpstr>Selenium </vt:lpstr>
      <vt:lpstr>Agenda</vt:lpstr>
      <vt:lpstr>Pseudocodigo</vt:lpstr>
      <vt:lpstr>Algoritmos</vt:lpstr>
      <vt:lpstr>Ejercicios</vt:lpstr>
      <vt:lpstr>Posible Solución:</vt:lpstr>
      <vt:lpstr>Posible Solución (Continúa)</vt:lpstr>
      <vt:lpstr>Posible Solución (Continúa)</vt:lpstr>
      <vt:lpstr>Algoritmo</vt:lpstr>
      <vt:lpstr>Hacer Login en Songs By Sinatra</vt:lpstr>
      <vt:lpstr>Crear Cancion en Songs By Sinatra</vt:lpstr>
      <vt:lpstr>Funciones</vt:lpstr>
      <vt:lpstr>Funciones – Encontrando pasos en común</vt:lpstr>
      <vt:lpstr>Ejercicio Funciones – Completar las tareas de cada Función</vt:lpstr>
      <vt:lpstr>Crear Cancion en Songs By Sinatra con Funciones </vt:lpstr>
      <vt:lpstr>Hacer Login en Songs By Sinatra con Funciones </vt:lpstr>
      <vt:lpstr>Ejercicio - Funciones</vt:lpstr>
      <vt:lpstr>Funciones – Hacer 10 sandwiches</vt:lpstr>
      <vt:lpstr>Ciclos – Hacer 10 sandwiches</vt:lpstr>
      <vt:lpstr>Ciclos – Hacer 10 sandwiches</vt:lpstr>
      <vt:lpstr>Ejercicio – Ciclos.</vt:lpstr>
      <vt:lpstr>Crear 5 Canciones en Songs By Sinatra</vt:lpstr>
      <vt:lpstr>Condicionales</vt:lpstr>
      <vt:lpstr>Condicionales</vt:lpstr>
      <vt:lpstr>Condicionales</vt:lpstr>
      <vt:lpstr>Funciones con datos</vt:lpstr>
      <vt:lpstr>Ejercicio – Funciones</vt:lpstr>
      <vt:lpstr>Hacer Login en Songs By Sinatra con Funciones que reciben datos</vt:lpstr>
      <vt:lpstr>Crear Cancion en Songs By Sinatra con Funciones que reciben datos</vt:lpstr>
      <vt:lpstr>Repaso de Java</vt:lpstr>
      <vt:lpstr>Primer programa</vt:lpstr>
      <vt:lpstr>Tipos de dato “Primitivos”</vt:lpstr>
      <vt:lpstr>Como declarar variables</vt:lpstr>
      <vt:lpstr>Expresiones y asignaciones</vt:lpstr>
      <vt:lpstr>Condicionales y ciclos</vt:lpstr>
      <vt:lpstr>Clase String</vt:lpstr>
      <vt:lpstr>Arreglos</vt:lpstr>
      <vt:lpstr>Arreglos</vt:lpstr>
      <vt:lpstr>Excepciones</vt:lpstr>
      <vt:lpstr>Manejo de excepciones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OmarPapa</dc:creator>
  <cp:lastModifiedBy>Omar Navarro</cp:lastModifiedBy>
  <cp:revision>39</cp:revision>
  <dcterms:modified xsi:type="dcterms:W3CDTF">2020-03-06T01:22:55Z</dcterms:modified>
</cp:coreProperties>
</file>