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0"/>
  </p:notesMasterIdLst>
  <p:sldIdLst>
    <p:sldId id="256" r:id="rId2"/>
    <p:sldId id="257" r:id="rId3"/>
    <p:sldId id="278" r:id="rId4"/>
    <p:sldId id="279" r:id="rId5"/>
    <p:sldId id="280" r:id="rId6"/>
    <p:sldId id="305" r:id="rId7"/>
    <p:sldId id="306" r:id="rId8"/>
    <p:sldId id="307" r:id="rId9"/>
    <p:sldId id="285" r:id="rId10"/>
    <p:sldId id="297" r:id="rId11"/>
    <p:sldId id="298" r:id="rId12"/>
    <p:sldId id="286" r:id="rId13"/>
    <p:sldId id="288" r:id="rId14"/>
    <p:sldId id="289" r:id="rId15"/>
    <p:sldId id="300" r:id="rId16"/>
    <p:sldId id="299" r:id="rId17"/>
    <p:sldId id="287" r:id="rId18"/>
    <p:sldId id="290" r:id="rId19"/>
    <p:sldId id="291" r:id="rId20"/>
    <p:sldId id="292" r:id="rId21"/>
    <p:sldId id="293" r:id="rId22"/>
    <p:sldId id="302" r:id="rId23"/>
    <p:sldId id="294" r:id="rId24"/>
    <p:sldId id="311" r:id="rId25"/>
    <p:sldId id="308" r:id="rId26"/>
    <p:sldId id="295" r:id="rId27"/>
    <p:sldId id="296" r:id="rId28"/>
    <p:sldId id="303" r:id="rId29"/>
    <p:sldId id="304" r:id="rId30"/>
    <p:sldId id="258" r:id="rId31"/>
    <p:sldId id="259" r:id="rId32"/>
    <p:sldId id="260" r:id="rId33"/>
    <p:sldId id="261" r:id="rId34"/>
    <p:sldId id="262" r:id="rId35"/>
    <p:sldId id="263" r:id="rId36"/>
    <p:sldId id="264" r:id="rId37"/>
    <p:sldId id="309" r:id="rId38"/>
    <p:sldId id="310"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nombre = “Pedro”</a:t>
            </a:r>
            <a:endParaRPr/>
          </a:p>
          <a:p>
            <a:pPr marL="0" lvl="0" indent="0">
              <a:spcBef>
                <a:spcPts val="0"/>
              </a:spcBef>
              <a:spcAft>
                <a:spcPts val="0"/>
              </a:spcAft>
              <a:buNone/>
            </a:pPr>
            <a:r>
              <a:rPr lang="es-ES"/>
              <a:t>String s = “Hola “ + nombre;</a:t>
            </a:r>
            <a:endParaRPr/>
          </a:p>
          <a:p>
            <a:pPr marL="0" lvl="0" indent="0">
              <a:spcBef>
                <a:spcPts val="0"/>
              </a:spcBef>
              <a:spcAft>
                <a:spcPts val="0"/>
              </a:spcAft>
              <a:buNone/>
            </a:pPr>
            <a:endParaRPr/>
          </a:p>
          <a:p>
            <a:pPr marL="0" lvl="0" indent="0">
              <a:spcBef>
                <a:spcPts val="0"/>
              </a:spcBef>
              <a:spcAft>
                <a:spcPts val="0"/>
              </a:spcAft>
              <a:buNone/>
            </a:pPr>
            <a:r>
              <a:rPr lang="es-ES"/>
              <a:t>&gt; Hola Pedro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22"/>
        <p:cNvGrpSpPr/>
        <p:nvPr/>
      </p:nvGrpSpPr>
      <p:grpSpPr>
        <a:xfrm>
          <a:off x="0" y="0"/>
          <a:ext cx="0" cy="0"/>
          <a:chOff x="0" y="0"/>
          <a:chExt cx="0" cy="0"/>
        </a:xfrm>
      </p:grpSpPr>
      <p:grpSp>
        <p:nvGrpSpPr>
          <p:cNvPr id="23" name="Shape 23"/>
          <p:cNvGrpSpPr/>
          <p:nvPr/>
        </p:nvGrpSpPr>
        <p:grpSpPr>
          <a:xfrm>
            <a:off x="0" y="-8467"/>
            <a:ext cx="12192000" cy="6866467"/>
            <a:chOff x="0" y="-8467"/>
            <a:chExt cx="12192000" cy="6866467"/>
          </a:xfrm>
        </p:grpSpPr>
        <p:cxnSp>
          <p:nvCxnSpPr>
            <p:cNvPr id="24" name="Shape 24"/>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Shape 25"/>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Shape 26"/>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 name="Shape 34"/>
          <p:cNvSpPr txBox="1">
            <a:spLocks noGrp="1"/>
          </p:cNvSpPr>
          <p:nvPr>
            <p:ph type="ctrTitle"/>
          </p:nvPr>
        </p:nvSpPr>
        <p:spPr>
          <a:xfrm>
            <a:off x="1507067" y="2404534"/>
            <a:ext cx="7766936" cy="1646302"/>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Clr>
                <a:schemeClr val="accent1"/>
              </a:buClr>
              <a:buSzPts val="1400"/>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7" y="4050833"/>
            <a:ext cx="7766936" cy="1096899"/>
          </a:xfrm>
          <a:prstGeom prst="rect">
            <a:avLst/>
          </a:prstGeom>
          <a:noFill/>
          <a:ln>
            <a:noFill/>
          </a:ln>
        </p:spPr>
        <p:txBody>
          <a:bodyPr spcFirstLastPara="1" wrap="square" lIns="91425" tIns="91425" rIns="91425" bIns="91425" anchor="t" anchorCtr="0"/>
          <a:lstStyle>
            <a:lvl1pPr marL="0" marR="0" lvl="0" indent="0" algn="r"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2"/>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4" y="609600"/>
            <a:ext cx="8094134" cy="3022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9" y="3632200"/>
            <a:ext cx="7224524" cy="381000"/>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6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2"/>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
        <p:nvSpPr>
          <p:cNvPr id="103" name="Shape 103"/>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a:p>
        </p:txBody>
      </p:sp>
      <p:sp>
        <p:nvSpPr>
          <p:cNvPr id="104" name="Shape 10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6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4" y="609600"/>
            <a:ext cx="8094134" cy="3022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2" y="4013200"/>
            <a:ext cx="8596669" cy="514248"/>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
        <p:nvSpPr>
          <p:cNvPr id="118" name="Shape 11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a:p>
        </p:txBody>
      </p:sp>
      <p:sp>
        <p:nvSpPr>
          <p:cNvPr id="119" name="Shape 11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3" cy="3022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2" y="4013200"/>
            <a:ext cx="8596669" cy="514248"/>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9" y="2582953"/>
            <a:ext cx="5251451" cy="130474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4" y="2160589"/>
            <a:ext cx="8596668"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7"/>
            <a:ext cx="8596668" cy="1826581"/>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4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20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4" y="2160589"/>
            <a:ext cx="4184035" cy="3880772"/>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70" y="2160589"/>
            <a:ext cx="4184034"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3"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5"/>
            <a:ext cx="4185623" cy="330411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3" y="2160983"/>
            <a:ext cx="4185618"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4" y="2737245"/>
            <a:ext cx="4185617" cy="330411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4" y="1498604"/>
            <a:ext cx="3854528" cy="1278466"/>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1" y="514924"/>
            <a:ext cx="4513541" cy="552643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4" y="2777069"/>
            <a:ext cx="3854528" cy="2584449"/>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4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2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4" y="4800600"/>
            <a:ext cx="8596667"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4" y="609600"/>
            <a:ext cx="8596668" cy="3845718"/>
          </a:xfrm>
          <a:prstGeom prst="rect">
            <a:avLst/>
          </a:prstGeom>
          <a:noFill/>
          <a:ln>
            <a:noFill/>
          </a:ln>
        </p:spPr>
        <p:txBody>
          <a:bodyPr spcFirstLastPara="1" wrap="square" lIns="91425" tIns="91425" rIns="91425" bIns="91425" anchor="t" anchorCtr="0"/>
          <a:lstStyle>
            <a:lvl1pPr marL="0" marR="0" lvl="0" indent="0" algn="ctr"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4" y="5367338"/>
            <a:ext cx="8596667" cy="67402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2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7"/>
            <a:ext cx="12192000" cy="6866467"/>
            <a:chOff x="0" y="-8467"/>
            <a:chExt cx="12192000" cy="6866467"/>
          </a:xfrm>
        </p:grpSpPr>
        <p:cxnSp>
          <p:nvCxnSpPr>
            <p:cNvPr id="7" name="Shape 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Shape 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Shape 9"/>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7" name="Shape 17"/>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4" y="2160589"/>
            <a:ext cx="8596668"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wmf"/></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83267" y="2480734"/>
            <a:ext cx="7767000" cy="16464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Font typeface="Trebuchet MS"/>
              <a:buNone/>
            </a:pPr>
            <a:r>
              <a:rPr lang="es-ES" sz="5400" b="0" i="0" u="none" strike="noStrike" cap="none">
                <a:solidFill>
                  <a:schemeClr val="accent1"/>
                </a:solidFill>
                <a:latin typeface="Trebuchet MS"/>
                <a:ea typeface="Trebuchet MS"/>
                <a:cs typeface="Trebuchet MS"/>
                <a:sym typeface="Trebuchet MS"/>
              </a:rPr>
              <a:t>Selenium </a:t>
            </a:r>
            <a:endParaRPr sz="5400" b="0" i="0" u="none" strike="noStrike" cap="none">
              <a:solidFill>
                <a:schemeClr val="accent1"/>
              </a:solidFill>
              <a:latin typeface="Trebuchet MS"/>
              <a:ea typeface="Trebuchet MS"/>
              <a:cs typeface="Trebuchet MS"/>
              <a:sym typeface="Trebuchet MS"/>
            </a:endParaRPr>
          </a:p>
        </p:txBody>
      </p:sp>
      <p:sp>
        <p:nvSpPr>
          <p:cNvPr id="144" name="Shape 144"/>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chemeClr val="accent1"/>
              </a:buClr>
              <a:buFont typeface="Noto Sans Symbols"/>
              <a:buNone/>
            </a:pPr>
            <a:r>
              <a:rPr lang="es-ES" sz="1800" b="0" i="0" u="none" strike="noStrike" cap="none">
                <a:solidFill>
                  <a:srgbClr val="7F7F7F"/>
                </a:solidFill>
                <a:latin typeface="Trebuchet MS"/>
                <a:ea typeface="Trebuchet MS"/>
                <a:cs typeface="Trebuchet MS"/>
                <a:sym typeface="Trebuchet MS"/>
              </a:rPr>
              <a:t>Sesión </a:t>
            </a:r>
            <a:r>
              <a:rPr lang="es-ES"/>
              <a:t>2</a:t>
            </a:r>
            <a:endParaRPr sz="1800" b="0" i="0" u="none" strike="noStrike" cap="none">
              <a:solidFill>
                <a:srgbClr val="7F7F7F"/>
              </a:solidFill>
              <a:latin typeface="Trebuchet MS"/>
              <a:ea typeface="Trebuchet MS"/>
              <a:cs typeface="Trebuchet MS"/>
              <a:sym typeface="Trebuchet MS"/>
            </a:endParaRPr>
          </a:p>
        </p:txBody>
      </p:sp>
      <p:pic>
        <p:nvPicPr>
          <p:cNvPr id="145" name="Shape 145"/>
          <p:cNvPicPr preferRelativeResize="0"/>
          <p:nvPr/>
        </p:nvPicPr>
        <p:blipFill rotWithShape="1">
          <a:blip r:embed="rId3">
            <a:alphaModFix/>
          </a:blip>
          <a:srcRect/>
          <a:stretch/>
        </p:blipFill>
        <p:spPr>
          <a:xfrm>
            <a:off x="7511878" y="1307638"/>
            <a:ext cx="1762125" cy="1828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Hacer</a:t>
            </a:r>
            <a:r>
              <a:rPr lang="en-US" dirty="0"/>
              <a:t> Login </a:t>
            </a:r>
            <a:r>
              <a:rPr lang="en-US" dirty="0" err="1"/>
              <a:t>en</a:t>
            </a:r>
            <a:r>
              <a:rPr lang="en-US" dirty="0"/>
              <a:t> Songs By Sinatra</a:t>
            </a:r>
          </a:p>
        </p:txBody>
      </p:sp>
      <p:graphicFrame>
        <p:nvGraphicFramePr>
          <p:cNvPr id="5" name="Objeto 4">
            <a:extLst>
              <a:ext uri="{FF2B5EF4-FFF2-40B4-BE49-F238E27FC236}">
                <a16:creationId xmlns:a16="http://schemas.microsoft.com/office/drawing/2014/main" id="{BB359328-9981-43C4-BCB8-E82057CE5C69}"/>
              </a:ext>
            </a:extLst>
          </p:cNvPr>
          <p:cNvGraphicFramePr>
            <a:graphicFrameLocks noChangeAspect="1"/>
          </p:cNvGraphicFramePr>
          <p:nvPr>
            <p:extLst>
              <p:ext uri="{D42A27DB-BD31-4B8C-83A1-F6EECF244321}">
                <p14:modId xmlns:p14="http://schemas.microsoft.com/office/powerpoint/2010/main" val="3831902891"/>
              </p:ext>
            </p:extLst>
          </p:nvPr>
        </p:nvGraphicFramePr>
        <p:xfrm>
          <a:off x="5638800" y="3041650"/>
          <a:ext cx="914400" cy="771525"/>
        </p:xfrm>
        <a:graphic>
          <a:graphicData uri="http://schemas.openxmlformats.org/presentationml/2006/ole">
            <mc:AlternateContent xmlns:mc="http://schemas.openxmlformats.org/markup-compatibility/2006">
              <mc:Choice xmlns:v="urn:schemas-microsoft-com:vml" Requires="v">
                <p:oleObj spid="_x0000_s2060"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5638800" y="30416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69272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Crear</a:t>
            </a:r>
            <a:r>
              <a:rPr lang="en-US" dirty="0"/>
              <a:t> Cancion </a:t>
            </a:r>
            <a:r>
              <a:rPr lang="en-US" dirty="0" err="1"/>
              <a:t>en</a:t>
            </a:r>
            <a:r>
              <a:rPr lang="en-US" dirty="0"/>
              <a:t> Songs By Sinatra</a:t>
            </a:r>
          </a:p>
        </p:txBody>
      </p:sp>
      <p:graphicFrame>
        <p:nvGraphicFramePr>
          <p:cNvPr id="4" name="Objeto 3">
            <a:extLst>
              <a:ext uri="{FF2B5EF4-FFF2-40B4-BE49-F238E27FC236}">
                <a16:creationId xmlns:a16="http://schemas.microsoft.com/office/drawing/2014/main" id="{EA789850-868F-47E3-8285-6242316234BD}"/>
              </a:ext>
            </a:extLst>
          </p:cNvPr>
          <p:cNvGraphicFramePr>
            <a:graphicFrameLocks noChangeAspect="1"/>
          </p:cNvGraphicFramePr>
          <p:nvPr>
            <p:extLst>
              <p:ext uri="{D42A27DB-BD31-4B8C-83A1-F6EECF244321}">
                <p14:modId xmlns:p14="http://schemas.microsoft.com/office/powerpoint/2010/main" val="3589469881"/>
              </p:ext>
            </p:extLst>
          </p:nvPr>
        </p:nvGraphicFramePr>
        <p:xfrm>
          <a:off x="7454538" y="2362381"/>
          <a:ext cx="914400" cy="771525"/>
        </p:xfrm>
        <a:graphic>
          <a:graphicData uri="http://schemas.openxmlformats.org/presentationml/2006/ole">
            <mc:AlternateContent xmlns:mc="http://schemas.openxmlformats.org/markup-compatibility/2006">
              <mc:Choice xmlns:v="urn:schemas-microsoft-com:vml" Requires="v">
                <p:oleObj spid="_x0000_s3084"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7454538" y="236238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851478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0A3E8-49D5-4F16-A0B0-1327560490E3}"/>
              </a:ext>
            </a:extLst>
          </p:cNvPr>
          <p:cNvSpPr>
            <a:spLocks noGrp="1"/>
          </p:cNvSpPr>
          <p:nvPr>
            <p:ph type="title"/>
          </p:nvPr>
        </p:nvSpPr>
        <p:spPr/>
        <p:txBody>
          <a:bodyPr/>
          <a:lstStyle/>
          <a:p>
            <a:r>
              <a:rPr lang="es-MX" dirty="0"/>
              <a:t>Funciones</a:t>
            </a:r>
            <a:endParaRPr lang="en-US" dirty="0"/>
          </a:p>
        </p:txBody>
      </p:sp>
      <p:sp>
        <p:nvSpPr>
          <p:cNvPr id="3" name="Marcador de texto 2">
            <a:extLst>
              <a:ext uri="{FF2B5EF4-FFF2-40B4-BE49-F238E27FC236}">
                <a16:creationId xmlns:a16="http://schemas.microsoft.com/office/drawing/2014/main" id="{00C06E1B-6848-4B14-8392-942018AD68F1}"/>
              </a:ext>
            </a:extLst>
          </p:cNvPr>
          <p:cNvSpPr>
            <a:spLocks noGrp="1"/>
          </p:cNvSpPr>
          <p:nvPr>
            <p:ph type="body" idx="1"/>
          </p:nvPr>
        </p:nvSpPr>
        <p:spPr>
          <a:xfrm>
            <a:off x="677334" y="1488613"/>
            <a:ext cx="8596668" cy="4759787"/>
          </a:xfrm>
        </p:spPr>
        <p:txBody>
          <a:bodyPr/>
          <a:lstStyle/>
          <a:p>
            <a:r>
              <a:rPr lang="es-MX" dirty="0"/>
              <a:t>Una colección de pasos lógicos que se pueden reusar</a:t>
            </a:r>
          </a:p>
          <a:p>
            <a:r>
              <a:rPr lang="es-MX" dirty="0"/>
              <a:t>Organiza el código en porciones más manejables</a:t>
            </a:r>
          </a:p>
          <a:p>
            <a:endParaRPr lang="es-MX" dirty="0"/>
          </a:p>
          <a:p>
            <a:pPr marL="137160" indent="0">
              <a:buNone/>
            </a:pPr>
            <a:r>
              <a:rPr lang="es-MX" dirty="0" err="1"/>
              <a:t>hacerSandwich</a:t>
            </a:r>
            <a:r>
              <a:rPr lang="es-MX" dirty="0"/>
              <a:t>() </a:t>
            </a:r>
            <a:r>
              <a:rPr lang="en-US" dirty="0"/>
              <a:t>{</a:t>
            </a:r>
          </a:p>
          <a:p>
            <a:pPr marL="137160" indent="0">
              <a:buNone/>
            </a:pPr>
            <a:r>
              <a:rPr lang="en-US" dirty="0"/>
              <a:t>     </a:t>
            </a:r>
            <a:r>
              <a:rPr lang="en-US" dirty="0" err="1"/>
              <a:t>Reunir</a:t>
            </a:r>
            <a:r>
              <a:rPr lang="en-US" dirty="0"/>
              <a:t> ingredients</a:t>
            </a:r>
          </a:p>
          <a:p>
            <a:pPr marL="137160" indent="0">
              <a:buNone/>
            </a:pPr>
            <a:r>
              <a:rPr lang="en-US" dirty="0"/>
              <a:t>     ….</a:t>
            </a:r>
          </a:p>
          <a:p>
            <a:pPr marL="137160" indent="0">
              <a:buNone/>
            </a:pPr>
            <a:r>
              <a:rPr lang="en-US" dirty="0"/>
              <a:t>     </a:t>
            </a:r>
            <a:r>
              <a:rPr lang="en-US" dirty="0" err="1"/>
              <a:t>Reunir</a:t>
            </a:r>
            <a:r>
              <a:rPr lang="en-US" dirty="0"/>
              <a:t> </a:t>
            </a:r>
            <a:r>
              <a:rPr lang="en-US" dirty="0" err="1"/>
              <a:t>utensilios</a:t>
            </a:r>
            <a:r>
              <a:rPr lang="en-US" dirty="0"/>
              <a:t> de </a:t>
            </a:r>
            <a:r>
              <a:rPr lang="en-US" dirty="0" err="1"/>
              <a:t>cocina</a:t>
            </a:r>
            <a:endParaRPr lang="en-US" dirty="0"/>
          </a:p>
          <a:p>
            <a:pPr marL="137160" indent="0">
              <a:buNone/>
            </a:pPr>
            <a:r>
              <a:rPr lang="en-US" dirty="0"/>
              <a:t>     ….</a:t>
            </a:r>
          </a:p>
          <a:p>
            <a:pPr marL="137160" indent="0">
              <a:buNone/>
            </a:pPr>
            <a:r>
              <a:rPr lang="en-US" dirty="0"/>
              <a:t>     </a:t>
            </a:r>
            <a:r>
              <a:rPr lang="en-US" dirty="0" err="1"/>
              <a:t>Tomar</a:t>
            </a:r>
            <a:r>
              <a:rPr lang="en-US" dirty="0"/>
              <a:t> dos </a:t>
            </a:r>
            <a:r>
              <a:rPr lang="en-US" dirty="0" err="1"/>
              <a:t>rebanadas</a:t>
            </a:r>
            <a:r>
              <a:rPr lang="en-US" dirty="0"/>
              <a:t> de pan</a:t>
            </a:r>
          </a:p>
          <a:p>
            <a:pPr marL="137160" indent="0">
              <a:buNone/>
            </a:pPr>
            <a:r>
              <a:rPr lang="en-US" dirty="0"/>
              <a:t>     ….</a:t>
            </a:r>
          </a:p>
          <a:p>
            <a:pPr marL="137160" indent="0">
              <a:buNone/>
            </a:pPr>
            <a:r>
              <a:rPr lang="en-US" dirty="0"/>
              <a:t>     </a:t>
            </a:r>
            <a:r>
              <a:rPr lang="en-US" dirty="0" err="1"/>
              <a:t>Servir</a:t>
            </a:r>
            <a:r>
              <a:rPr lang="en-US" dirty="0"/>
              <a:t> el Sandwich	</a:t>
            </a:r>
          </a:p>
          <a:p>
            <a:pPr marL="137160" indent="0">
              <a:buNone/>
            </a:pPr>
            <a:r>
              <a:rPr lang="en-US" dirty="0"/>
              <a:t>}</a:t>
            </a:r>
          </a:p>
        </p:txBody>
      </p:sp>
    </p:spTree>
    <p:extLst>
      <p:ext uri="{BB962C8B-B14F-4D97-AF65-F5344CB8AC3E}">
        <p14:creationId xmlns:p14="http://schemas.microsoft.com/office/powerpoint/2010/main" val="2408609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Funciones – Encontrando pasos en común</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p:txBody>
          <a:bodyPr/>
          <a:lstStyle/>
          <a:p>
            <a:r>
              <a:rPr lang="es-MX" dirty="0"/>
              <a:t>Una buena función hace sólo una tarea</a:t>
            </a:r>
          </a:p>
          <a:p>
            <a:r>
              <a:rPr lang="es-MX" dirty="0"/>
              <a:t>Se puede descomponer una función en varias funciones:</a:t>
            </a:r>
          </a:p>
          <a:p>
            <a:pPr marL="137160" indent="0">
              <a:buNone/>
            </a:pPr>
            <a:r>
              <a:rPr lang="es-MX" dirty="0" err="1"/>
              <a:t>hacerSandwich</a:t>
            </a:r>
            <a:r>
              <a:rPr lang="es-MX" dirty="0"/>
              <a:t>()</a:t>
            </a:r>
            <a:r>
              <a:rPr lang="en-US" dirty="0"/>
              <a:t> {</a:t>
            </a:r>
          </a:p>
          <a:p>
            <a:pPr marL="137160" indent="0">
              <a:buNone/>
            </a:pPr>
            <a:r>
              <a:rPr lang="en-US" dirty="0"/>
              <a:t>     </a:t>
            </a:r>
            <a:r>
              <a:rPr lang="en-US" dirty="0" err="1"/>
              <a:t>reunirIngredientes</a:t>
            </a:r>
            <a:r>
              <a:rPr lang="en-US" dirty="0"/>
              <a:t>()</a:t>
            </a:r>
          </a:p>
          <a:p>
            <a:pPr marL="137160" indent="0">
              <a:buNone/>
            </a:pPr>
            <a:r>
              <a:rPr lang="en-US" dirty="0"/>
              <a:t>     </a:t>
            </a:r>
            <a:r>
              <a:rPr lang="en-US" dirty="0" err="1"/>
              <a:t>reunirUtensiliosCocina</a:t>
            </a:r>
            <a:r>
              <a:rPr lang="en-US" dirty="0"/>
              <a:t>()</a:t>
            </a:r>
          </a:p>
          <a:p>
            <a:pPr marL="137160" indent="0">
              <a:buNone/>
            </a:pPr>
            <a:r>
              <a:rPr lang="en-US" dirty="0"/>
              <a:t>     </a:t>
            </a:r>
            <a:r>
              <a:rPr lang="en-US" dirty="0" err="1"/>
              <a:t>tomarRebanadasPan</a:t>
            </a:r>
            <a:r>
              <a:rPr lang="en-US" dirty="0"/>
              <a:t>()</a:t>
            </a:r>
          </a:p>
          <a:p>
            <a:pPr marL="137160" indent="0">
              <a:buNone/>
            </a:pPr>
            <a:r>
              <a:rPr lang="en-US" dirty="0"/>
              <a:t>     </a:t>
            </a:r>
            <a:r>
              <a:rPr lang="en-US" dirty="0" err="1"/>
              <a:t>untarAderezoPan</a:t>
            </a:r>
            <a:r>
              <a:rPr lang="en-US" dirty="0"/>
              <a:t>()</a:t>
            </a:r>
          </a:p>
          <a:p>
            <a:pPr marL="137160" indent="0">
              <a:buNone/>
            </a:pPr>
            <a:r>
              <a:rPr lang="en-US" dirty="0"/>
              <a:t>     </a:t>
            </a:r>
            <a:r>
              <a:rPr lang="en-US" dirty="0" err="1"/>
              <a:t>agregarIngredientes</a:t>
            </a:r>
            <a:r>
              <a:rPr lang="en-US" dirty="0"/>
              <a:t>()</a:t>
            </a:r>
          </a:p>
          <a:p>
            <a:pPr marL="137160" indent="0">
              <a:buNone/>
            </a:pPr>
            <a:r>
              <a:rPr lang="en-US" dirty="0"/>
              <a:t>     </a:t>
            </a:r>
            <a:r>
              <a:rPr lang="en-US" dirty="0" err="1"/>
              <a:t>envolverSandwich</a:t>
            </a:r>
            <a:r>
              <a:rPr lang="en-US" dirty="0"/>
              <a:t>()</a:t>
            </a:r>
          </a:p>
          <a:p>
            <a:pPr marL="137160" indent="0">
              <a:buNone/>
            </a:pPr>
            <a:r>
              <a:rPr lang="en-US" dirty="0"/>
              <a:t>}</a:t>
            </a:r>
            <a:endParaRPr lang="es-MX" dirty="0"/>
          </a:p>
        </p:txBody>
      </p:sp>
    </p:spTree>
    <p:extLst>
      <p:ext uri="{BB962C8B-B14F-4D97-AF65-F5344CB8AC3E}">
        <p14:creationId xmlns:p14="http://schemas.microsoft.com/office/powerpoint/2010/main" val="1465267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Ejercicio Funciones – Completar las tareas de cada Función</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p:txBody>
          <a:bodyPr/>
          <a:lstStyle/>
          <a:p>
            <a:r>
              <a:rPr lang="en-US" sz="2800" dirty="0" err="1"/>
              <a:t>reunirIngredientes</a:t>
            </a:r>
            <a:r>
              <a:rPr lang="en-US" sz="2800" dirty="0"/>
              <a:t>()</a:t>
            </a:r>
          </a:p>
          <a:p>
            <a:r>
              <a:rPr lang="en-US" sz="2800" dirty="0" err="1"/>
              <a:t>reunirUtensiliosCocina</a:t>
            </a:r>
            <a:r>
              <a:rPr lang="en-US" sz="2800" dirty="0"/>
              <a:t>()</a:t>
            </a:r>
          </a:p>
          <a:p>
            <a:r>
              <a:rPr lang="en-US" sz="2800" dirty="0" err="1"/>
              <a:t>tomarRebanadasPan</a:t>
            </a:r>
            <a:r>
              <a:rPr lang="en-US" sz="2800" dirty="0"/>
              <a:t>()</a:t>
            </a:r>
          </a:p>
          <a:p>
            <a:r>
              <a:rPr lang="en-US" sz="2800" dirty="0" err="1"/>
              <a:t>untarAderezoPan</a:t>
            </a:r>
            <a:r>
              <a:rPr lang="en-US" sz="2800" dirty="0"/>
              <a:t>()</a:t>
            </a:r>
          </a:p>
          <a:p>
            <a:r>
              <a:rPr lang="en-US" sz="2800" dirty="0" err="1"/>
              <a:t>agregarIngredientes</a:t>
            </a:r>
            <a:r>
              <a:rPr lang="en-US" sz="2800" dirty="0"/>
              <a:t>()</a:t>
            </a:r>
          </a:p>
          <a:p>
            <a:r>
              <a:rPr lang="en-US" sz="2800" dirty="0" err="1"/>
              <a:t>envolverSandwich</a:t>
            </a:r>
            <a:r>
              <a:rPr lang="en-US" sz="2800" dirty="0"/>
              <a:t>()</a:t>
            </a:r>
          </a:p>
          <a:p>
            <a:pPr marL="137160" indent="0">
              <a:buNone/>
            </a:pPr>
            <a:endParaRPr lang="es-MX" dirty="0"/>
          </a:p>
        </p:txBody>
      </p:sp>
    </p:spTree>
    <p:extLst>
      <p:ext uri="{BB962C8B-B14F-4D97-AF65-F5344CB8AC3E}">
        <p14:creationId xmlns:p14="http://schemas.microsoft.com/office/powerpoint/2010/main" val="695658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Crear</a:t>
            </a:r>
            <a:r>
              <a:rPr lang="en-US" dirty="0"/>
              <a:t> Cancion </a:t>
            </a:r>
            <a:r>
              <a:rPr lang="en-US" dirty="0" err="1"/>
              <a:t>en</a:t>
            </a:r>
            <a:r>
              <a:rPr lang="en-US" dirty="0"/>
              <a:t> Songs By Sinatra con </a:t>
            </a:r>
            <a:r>
              <a:rPr lang="en-US" dirty="0" err="1"/>
              <a:t>Funciones</a:t>
            </a:r>
            <a:br>
              <a:rPr lang="en-US" dirty="0"/>
            </a:br>
            <a:endParaRPr lang="en-US" dirty="0"/>
          </a:p>
        </p:txBody>
      </p:sp>
      <p:graphicFrame>
        <p:nvGraphicFramePr>
          <p:cNvPr id="4" name="Objeto 3">
            <a:extLst>
              <a:ext uri="{FF2B5EF4-FFF2-40B4-BE49-F238E27FC236}">
                <a16:creationId xmlns:a16="http://schemas.microsoft.com/office/drawing/2014/main" id="{EA789850-868F-47E3-8285-6242316234BD}"/>
              </a:ext>
            </a:extLst>
          </p:cNvPr>
          <p:cNvGraphicFramePr>
            <a:graphicFrameLocks noChangeAspect="1"/>
          </p:cNvGraphicFramePr>
          <p:nvPr/>
        </p:nvGraphicFramePr>
        <p:xfrm>
          <a:off x="7454538" y="2362381"/>
          <a:ext cx="914400" cy="771525"/>
        </p:xfrm>
        <a:graphic>
          <a:graphicData uri="http://schemas.openxmlformats.org/presentationml/2006/ole">
            <mc:AlternateContent xmlns:mc="http://schemas.openxmlformats.org/markup-compatibility/2006">
              <mc:Choice xmlns:v="urn:schemas-microsoft-com:vml" Requires="v">
                <p:oleObj spid="_x0000_s5133" name="Worksheet" showAsIcon="1" r:id="rId3" imgW="914400" imgH="771480" progId="Excel.Sheet.12">
                  <p:embed/>
                </p:oleObj>
              </mc:Choice>
              <mc:Fallback>
                <p:oleObj name="Worksheet" showAsIcon="1" r:id="rId3" imgW="914400" imgH="771480" progId="Excel.Sheet.12">
                  <p:embed/>
                  <p:pic>
                    <p:nvPicPr>
                      <p:cNvPr id="4" name="Objeto 3">
                        <a:extLst>
                          <a:ext uri="{FF2B5EF4-FFF2-40B4-BE49-F238E27FC236}">
                            <a16:creationId xmlns:a16="http://schemas.microsoft.com/office/drawing/2014/main" id="{EA789850-868F-47E3-8285-6242316234BD}"/>
                          </a:ext>
                        </a:extLst>
                      </p:cNvPr>
                      <p:cNvPicPr/>
                      <p:nvPr/>
                    </p:nvPicPr>
                    <p:blipFill>
                      <a:blip r:embed="rId4"/>
                      <a:stretch>
                        <a:fillRect/>
                      </a:stretch>
                    </p:blipFill>
                    <p:spPr>
                      <a:xfrm>
                        <a:off x="7454538" y="236238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650815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Hacer</a:t>
            </a:r>
            <a:r>
              <a:rPr lang="en-US" dirty="0"/>
              <a:t> Login </a:t>
            </a:r>
            <a:r>
              <a:rPr lang="en-US" dirty="0" err="1"/>
              <a:t>en</a:t>
            </a:r>
            <a:r>
              <a:rPr lang="en-US" dirty="0"/>
              <a:t> Songs By Sinatra con </a:t>
            </a:r>
            <a:r>
              <a:rPr lang="en-US" dirty="0" err="1"/>
              <a:t>Funciones</a:t>
            </a:r>
            <a:br>
              <a:rPr lang="en-US" dirty="0"/>
            </a:br>
            <a:endParaRPr lang="en-US" dirty="0"/>
          </a:p>
        </p:txBody>
      </p:sp>
      <p:graphicFrame>
        <p:nvGraphicFramePr>
          <p:cNvPr id="5" name="Objeto 4">
            <a:extLst>
              <a:ext uri="{FF2B5EF4-FFF2-40B4-BE49-F238E27FC236}">
                <a16:creationId xmlns:a16="http://schemas.microsoft.com/office/drawing/2014/main" id="{BB359328-9981-43C4-BCB8-E82057CE5C69}"/>
              </a:ext>
            </a:extLst>
          </p:cNvPr>
          <p:cNvGraphicFramePr>
            <a:graphicFrameLocks noChangeAspect="1"/>
          </p:cNvGraphicFramePr>
          <p:nvPr/>
        </p:nvGraphicFramePr>
        <p:xfrm>
          <a:off x="5638800" y="3041650"/>
          <a:ext cx="914400" cy="771525"/>
        </p:xfrm>
        <a:graphic>
          <a:graphicData uri="http://schemas.openxmlformats.org/presentationml/2006/ole">
            <mc:AlternateContent xmlns:mc="http://schemas.openxmlformats.org/markup-compatibility/2006">
              <mc:Choice xmlns:v="urn:schemas-microsoft-com:vml" Requires="v">
                <p:oleObj spid="_x0000_s4108" name="Worksheet" showAsIcon="1" r:id="rId3" imgW="914400" imgH="771480" progId="Excel.Sheet.12">
                  <p:embed/>
                </p:oleObj>
              </mc:Choice>
              <mc:Fallback>
                <p:oleObj name="Worksheet" showAsIcon="1" r:id="rId3" imgW="914400" imgH="771480" progId="Excel.Sheet.12">
                  <p:embed/>
                  <p:pic>
                    <p:nvPicPr>
                      <p:cNvPr id="5" name="Objeto 4">
                        <a:extLst>
                          <a:ext uri="{FF2B5EF4-FFF2-40B4-BE49-F238E27FC236}">
                            <a16:creationId xmlns:a16="http://schemas.microsoft.com/office/drawing/2014/main" id="{BB359328-9981-43C4-BCB8-E82057CE5C69}"/>
                          </a:ext>
                        </a:extLst>
                      </p:cNvPr>
                      <p:cNvPicPr/>
                      <p:nvPr/>
                    </p:nvPicPr>
                    <p:blipFill>
                      <a:blip r:embed="rId4"/>
                      <a:stretch>
                        <a:fillRect/>
                      </a:stretch>
                    </p:blipFill>
                    <p:spPr>
                      <a:xfrm>
                        <a:off x="5638800" y="30416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054665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0A3E8-49D5-4F16-A0B0-1327560490E3}"/>
              </a:ext>
            </a:extLst>
          </p:cNvPr>
          <p:cNvSpPr>
            <a:spLocks noGrp="1"/>
          </p:cNvSpPr>
          <p:nvPr>
            <p:ph type="title"/>
          </p:nvPr>
        </p:nvSpPr>
        <p:spPr/>
        <p:txBody>
          <a:bodyPr/>
          <a:lstStyle/>
          <a:p>
            <a:r>
              <a:rPr lang="es-MX" dirty="0"/>
              <a:t>Ejercicio - Funciones</a:t>
            </a:r>
            <a:endParaRPr lang="en-US" dirty="0"/>
          </a:p>
        </p:txBody>
      </p:sp>
      <p:sp>
        <p:nvSpPr>
          <p:cNvPr id="3" name="Marcador de texto 2">
            <a:extLst>
              <a:ext uri="{FF2B5EF4-FFF2-40B4-BE49-F238E27FC236}">
                <a16:creationId xmlns:a16="http://schemas.microsoft.com/office/drawing/2014/main" id="{00C06E1B-6848-4B14-8392-942018AD68F1}"/>
              </a:ext>
            </a:extLst>
          </p:cNvPr>
          <p:cNvSpPr>
            <a:spLocks noGrp="1"/>
          </p:cNvSpPr>
          <p:nvPr>
            <p:ph type="body" idx="1"/>
          </p:nvPr>
        </p:nvSpPr>
        <p:spPr>
          <a:xfrm>
            <a:off x="677334" y="1488613"/>
            <a:ext cx="8596668" cy="4759787"/>
          </a:xfrm>
        </p:spPr>
        <p:txBody>
          <a:bodyPr/>
          <a:lstStyle/>
          <a:p>
            <a:pPr marL="137160" indent="0">
              <a:buNone/>
            </a:pPr>
            <a:r>
              <a:rPr lang="es-MX" sz="8800" dirty="0"/>
              <a:t>Cómo hacer 2 </a:t>
            </a:r>
            <a:r>
              <a:rPr lang="es-MX" sz="8800" dirty="0" err="1"/>
              <a:t>sandwiches</a:t>
            </a:r>
            <a:r>
              <a:rPr lang="es-MX" sz="8800" dirty="0"/>
              <a:t>?</a:t>
            </a:r>
          </a:p>
        </p:txBody>
      </p:sp>
    </p:spTree>
    <p:extLst>
      <p:ext uri="{BB962C8B-B14F-4D97-AF65-F5344CB8AC3E}">
        <p14:creationId xmlns:p14="http://schemas.microsoft.com/office/powerpoint/2010/main" val="4275704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Funciones – Hacer 10 </a:t>
            </a:r>
            <a:r>
              <a:rPr lang="es-MX" dirty="0" err="1"/>
              <a:t>sandwiches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677334" y="1488613"/>
            <a:ext cx="8596668" cy="3880773"/>
          </a:xfrm>
        </p:spPr>
        <p:txBody>
          <a:bodyPr/>
          <a:lstStyle/>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endParaRPr lang="en-US" sz="2800" dirty="0"/>
          </a:p>
          <a:p>
            <a:pPr marL="137160" indent="0">
              <a:buNone/>
            </a:pPr>
            <a:endParaRPr lang="es-MX" dirty="0"/>
          </a:p>
        </p:txBody>
      </p:sp>
    </p:spTree>
    <p:extLst>
      <p:ext uri="{BB962C8B-B14F-4D97-AF65-F5344CB8AC3E}">
        <p14:creationId xmlns:p14="http://schemas.microsoft.com/office/powerpoint/2010/main" val="322819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Ciclos – Hacer 10 </a:t>
            </a:r>
            <a:r>
              <a:rPr lang="es-MX" dirty="0" err="1"/>
              <a:t>sandwiches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r>
              <a:rPr lang="en-US" sz="2800" dirty="0" err="1"/>
              <a:t>Ayudan</a:t>
            </a:r>
            <a:r>
              <a:rPr lang="en-US" sz="2800" dirty="0"/>
              <a:t> a </a:t>
            </a:r>
            <a:r>
              <a:rPr lang="en-US" sz="2800" dirty="0" err="1"/>
              <a:t>hacer</a:t>
            </a:r>
            <a:r>
              <a:rPr lang="en-US" sz="2800" dirty="0"/>
              <a:t> </a:t>
            </a:r>
            <a:r>
              <a:rPr lang="en-US" sz="2800" dirty="0" err="1"/>
              <a:t>tareas</a:t>
            </a:r>
            <a:r>
              <a:rPr lang="en-US" sz="2800" dirty="0"/>
              <a:t> </a:t>
            </a:r>
            <a:r>
              <a:rPr lang="en-US" sz="2800" dirty="0" err="1"/>
              <a:t>repetitivas</a:t>
            </a:r>
            <a:r>
              <a:rPr lang="en-US" sz="2800" dirty="0"/>
              <a:t> de </a:t>
            </a:r>
            <a:r>
              <a:rPr lang="en-US" sz="2800" dirty="0" err="1"/>
              <a:t>manera</a:t>
            </a:r>
            <a:r>
              <a:rPr lang="en-US" sz="2800" dirty="0"/>
              <a:t> </a:t>
            </a:r>
            <a:r>
              <a:rPr lang="en-US" sz="2800" dirty="0" err="1"/>
              <a:t>eficiente</a:t>
            </a:r>
            <a:r>
              <a:rPr lang="en-US" sz="2800" dirty="0"/>
              <a:t>.</a:t>
            </a:r>
          </a:p>
          <a:p>
            <a:r>
              <a:rPr lang="en-US" sz="2800" dirty="0"/>
              <a:t>El </a:t>
            </a:r>
            <a:r>
              <a:rPr lang="en-US" sz="2800" dirty="0" err="1"/>
              <a:t>ciclo</a:t>
            </a:r>
            <a:r>
              <a:rPr lang="en-US" sz="2800" dirty="0"/>
              <a:t> se </a:t>
            </a:r>
            <a:r>
              <a:rPr lang="en-US" sz="2800" dirty="0" err="1"/>
              <a:t>ejecuta</a:t>
            </a:r>
            <a:r>
              <a:rPr lang="en-US" sz="2800" dirty="0"/>
              <a:t> hasta que se </a:t>
            </a:r>
            <a:r>
              <a:rPr lang="en-US" sz="2800" dirty="0" err="1"/>
              <a:t>cumple</a:t>
            </a:r>
            <a:r>
              <a:rPr lang="en-US" sz="2800" dirty="0"/>
              <a:t> una </a:t>
            </a:r>
            <a:r>
              <a:rPr lang="en-US" sz="2800" dirty="0" err="1"/>
              <a:t>condición</a:t>
            </a:r>
            <a:r>
              <a:rPr lang="en-US" sz="2800" dirty="0"/>
              <a:t>.</a:t>
            </a:r>
          </a:p>
          <a:p>
            <a:pPr marL="137160" indent="0">
              <a:buNone/>
            </a:pPr>
            <a:r>
              <a:rPr lang="en-US" sz="2800" dirty="0"/>
              <a:t>while(</a:t>
            </a:r>
            <a:r>
              <a:rPr lang="en-US" sz="2800" dirty="0" err="1"/>
              <a:t>tengo</a:t>
            </a:r>
            <a:r>
              <a:rPr lang="en-US" sz="2800" dirty="0"/>
              <a:t> </a:t>
            </a:r>
            <a:r>
              <a:rPr lang="en-US" sz="2800" dirty="0" err="1"/>
              <a:t>menos</a:t>
            </a:r>
            <a:r>
              <a:rPr lang="en-US" sz="2800" dirty="0"/>
              <a:t> de 10 sandwiches) {</a:t>
            </a:r>
          </a:p>
          <a:p>
            <a:pPr marL="137160" indent="0">
              <a:buNone/>
            </a:pPr>
            <a:r>
              <a:rPr lang="en-US" sz="2800" dirty="0"/>
              <a:t>     </a:t>
            </a:r>
            <a:r>
              <a:rPr lang="en-US" sz="2800" dirty="0" err="1"/>
              <a:t>hacerSandwich</a:t>
            </a:r>
            <a:r>
              <a:rPr lang="en-US" sz="2800" dirty="0"/>
              <a:t>();</a:t>
            </a:r>
          </a:p>
          <a:p>
            <a:pPr marL="137160" indent="0">
              <a:buNone/>
            </a:pPr>
            <a:r>
              <a:rPr lang="en-US" sz="2800" dirty="0"/>
              <a:t>}</a:t>
            </a:r>
          </a:p>
          <a:p>
            <a:pPr marL="137160" indent="0">
              <a:buNone/>
            </a:pPr>
            <a:endParaRPr lang="es-MX" dirty="0"/>
          </a:p>
        </p:txBody>
      </p:sp>
    </p:spTree>
    <p:extLst>
      <p:ext uri="{BB962C8B-B14F-4D97-AF65-F5344CB8AC3E}">
        <p14:creationId xmlns:p14="http://schemas.microsoft.com/office/powerpoint/2010/main" val="316459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Font typeface="Trebuchet MS"/>
              <a:buNone/>
            </a:pPr>
            <a:r>
              <a:rPr lang="es-ES" sz="3600" b="0" i="0" u="none" strike="noStrike" cap="none">
                <a:solidFill>
                  <a:schemeClr val="accent1"/>
                </a:solidFill>
                <a:latin typeface="Trebuchet MS"/>
                <a:ea typeface="Trebuchet MS"/>
                <a:cs typeface="Trebuchet MS"/>
                <a:sym typeface="Trebuchet MS"/>
              </a:rPr>
              <a:t>Objetivos</a:t>
            </a:r>
            <a:endParaRPr sz="3600" b="0" i="0" u="none" strike="noStrike" cap="none">
              <a:solidFill>
                <a:schemeClr val="accent1"/>
              </a:solidFill>
              <a:latin typeface="Trebuchet MS"/>
              <a:ea typeface="Trebuchet MS"/>
              <a:cs typeface="Trebuchet MS"/>
              <a:sym typeface="Trebuchet MS"/>
            </a:endParaRPr>
          </a:p>
        </p:txBody>
      </p:sp>
      <p:grpSp>
        <p:nvGrpSpPr>
          <p:cNvPr id="151" name="Shape 151"/>
          <p:cNvGrpSpPr/>
          <p:nvPr/>
        </p:nvGrpSpPr>
        <p:grpSpPr>
          <a:xfrm>
            <a:off x="2141878" y="2717340"/>
            <a:ext cx="7132124" cy="2897580"/>
            <a:chOff x="732029" y="133"/>
            <a:chExt cx="7132124" cy="2897580"/>
          </a:xfrm>
        </p:grpSpPr>
        <p:sp>
          <p:nvSpPr>
            <p:cNvPr id="152" name="Shape 152"/>
            <p:cNvSpPr/>
            <p:nvPr/>
          </p:nvSpPr>
          <p:spPr>
            <a:xfrm>
              <a:off x="732029" y="133"/>
              <a:ext cx="2228700" cy="1337400"/>
            </a:xfrm>
            <a:prstGeom prst="rect">
              <a:avLst/>
            </a:prstGeom>
            <a:solidFill>
              <a:srgbClr val="90C22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txBox="1"/>
            <p:nvPr/>
          </p:nvSpPr>
          <p:spPr>
            <a:xfrm>
              <a:off x="732029" y="133"/>
              <a:ext cx="2228700" cy="1337400"/>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None/>
              </a:pPr>
              <a:r>
                <a:rPr lang="es-ES" sz="2500" dirty="0" err="1">
                  <a:solidFill>
                    <a:schemeClr val="lt1"/>
                  </a:solidFill>
                  <a:latin typeface="Calibri"/>
                  <a:ea typeface="Calibri"/>
                  <a:cs typeface="Calibri"/>
                  <a:sym typeface="Calibri"/>
                </a:rPr>
                <a:t>PseudoCodigo</a:t>
              </a:r>
              <a:endParaRPr sz="2500" b="0" i="0" u="none" strike="noStrike" cap="none" dirty="0">
                <a:solidFill>
                  <a:schemeClr val="lt1"/>
                </a:solidFill>
                <a:latin typeface="Trebuchet MS"/>
                <a:ea typeface="Trebuchet MS"/>
                <a:cs typeface="Trebuchet MS"/>
                <a:sym typeface="Trebuchet MS"/>
              </a:endParaRPr>
            </a:p>
          </p:txBody>
        </p:sp>
        <p:sp>
          <p:nvSpPr>
            <p:cNvPr id="154" name="Shape 154"/>
            <p:cNvSpPr/>
            <p:nvPr/>
          </p:nvSpPr>
          <p:spPr>
            <a:xfrm>
              <a:off x="3183741" y="133"/>
              <a:ext cx="2228700" cy="1337400"/>
            </a:xfrm>
            <a:prstGeom prst="rect">
              <a:avLst/>
            </a:prstGeom>
            <a:solidFill>
              <a:srgbClr val="90C22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txBox="1"/>
            <p:nvPr/>
          </p:nvSpPr>
          <p:spPr>
            <a:xfrm>
              <a:off x="3183741" y="133"/>
              <a:ext cx="2228700" cy="1337400"/>
            </a:xfrm>
            <a:prstGeom prst="rect">
              <a:avLst/>
            </a:prstGeom>
            <a:noFill/>
            <a:ln>
              <a:noFill/>
            </a:ln>
          </p:spPr>
          <p:txBody>
            <a:bodyPr spcFirstLastPara="1" wrap="square" lIns="95250" tIns="95250" rIns="95250" bIns="95250" anchor="ctr" anchorCtr="0">
              <a:noAutofit/>
            </a:bodyPr>
            <a:lstStyle/>
            <a:p>
              <a:pPr marL="0" lvl="0" indent="0" algn="ctr" rtl="0">
                <a:lnSpc>
                  <a:spcPct val="90000"/>
                </a:lnSpc>
                <a:spcBef>
                  <a:spcPts val="0"/>
                </a:spcBef>
                <a:spcAft>
                  <a:spcPts val="0"/>
                </a:spcAft>
                <a:buClr>
                  <a:schemeClr val="dk1"/>
                </a:buClr>
                <a:buFont typeface="Arial"/>
                <a:buNone/>
              </a:pPr>
              <a:r>
                <a:rPr lang="es-ES" sz="2500" dirty="0">
                  <a:solidFill>
                    <a:schemeClr val="lt1"/>
                  </a:solidFill>
                  <a:latin typeface="Calibri"/>
                  <a:ea typeface="Calibri"/>
                  <a:cs typeface="Calibri"/>
                  <a:sym typeface="Calibri"/>
                </a:rPr>
                <a:t>Java Procedural</a:t>
              </a:r>
              <a:endParaRPr sz="2500" b="0" i="0" u="none" strike="noStrike" cap="none" dirty="0">
                <a:solidFill>
                  <a:schemeClr val="lt1"/>
                </a:solidFill>
                <a:latin typeface="Calibri"/>
                <a:ea typeface="Calibri"/>
                <a:cs typeface="Calibri"/>
                <a:sym typeface="Calibri"/>
              </a:endParaRPr>
            </a:p>
          </p:txBody>
        </p:sp>
        <p:sp>
          <p:nvSpPr>
            <p:cNvPr id="156" name="Shape 156"/>
            <p:cNvSpPr/>
            <p:nvPr/>
          </p:nvSpPr>
          <p:spPr>
            <a:xfrm>
              <a:off x="5635453" y="133"/>
              <a:ext cx="2228700" cy="1337400"/>
            </a:xfrm>
            <a:prstGeom prst="rect">
              <a:avLst/>
            </a:prstGeom>
            <a:solidFill>
              <a:srgbClr val="90C22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txBox="1"/>
            <p:nvPr/>
          </p:nvSpPr>
          <p:spPr>
            <a:xfrm>
              <a:off x="5635453" y="133"/>
              <a:ext cx="2228700" cy="1337400"/>
            </a:xfrm>
            <a:prstGeom prst="rect">
              <a:avLst/>
            </a:prstGeom>
            <a:noFill/>
            <a:ln>
              <a:noFill/>
            </a:ln>
          </p:spPr>
          <p:txBody>
            <a:bodyPr spcFirstLastPara="1" wrap="square" lIns="95250" tIns="95250" rIns="95250" bIns="95250" anchor="ctr" anchorCtr="0">
              <a:noAutofit/>
            </a:bodyPr>
            <a:lstStyle/>
            <a:p>
              <a:pPr marL="0" lvl="0" indent="0" algn="ctr" rtl="0">
                <a:lnSpc>
                  <a:spcPct val="90000"/>
                </a:lnSpc>
                <a:spcBef>
                  <a:spcPts val="0"/>
                </a:spcBef>
                <a:spcAft>
                  <a:spcPts val="0"/>
                </a:spcAft>
                <a:buNone/>
              </a:pPr>
              <a:r>
                <a:rPr lang="es-ES" sz="2500" dirty="0">
                  <a:solidFill>
                    <a:schemeClr val="lt1"/>
                  </a:solidFill>
                  <a:latin typeface="Calibri"/>
                  <a:ea typeface="Calibri"/>
                  <a:cs typeface="Calibri"/>
                  <a:sym typeface="Calibri"/>
                </a:rPr>
                <a:t>Java Orientado a Objetos</a:t>
              </a:r>
              <a:endParaRPr sz="2500" dirty="0">
                <a:solidFill>
                  <a:schemeClr val="lt1"/>
                </a:solidFill>
                <a:latin typeface="Calibri"/>
                <a:ea typeface="Calibri"/>
                <a:cs typeface="Calibri"/>
                <a:sym typeface="Calibri"/>
              </a:endParaRPr>
            </a:p>
          </p:txBody>
        </p:sp>
        <p:sp>
          <p:nvSpPr>
            <p:cNvPr id="158" name="Shape 158"/>
            <p:cNvSpPr/>
            <p:nvPr/>
          </p:nvSpPr>
          <p:spPr>
            <a:xfrm>
              <a:off x="3183741" y="1560313"/>
              <a:ext cx="2228700" cy="1337400"/>
            </a:xfrm>
            <a:prstGeom prst="roundRect">
              <a:avLst>
                <a:gd name="adj" fmla="val 16667"/>
              </a:avLst>
            </a:prstGeom>
            <a:solidFill>
              <a:srgbClr val="90C22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sp>
        <p:nvSpPr>
          <p:cNvPr id="16" name="Shape 157">
            <a:extLst>
              <a:ext uri="{FF2B5EF4-FFF2-40B4-BE49-F238E27FC236}">
                <a16:creationId xmlns:a16="http://schemas.microsoft.com/office/drawing/2014/main" id="{386CF87B-76E5-4FA6-818C-8454317786B2}"/>
              </a:ext>
            </a:extLst>
          </p:cNvPr>
          <p:cNvSpPr txBox="1"/>
          <p:nvPr/>
        </p:nvSpPr>
        <p:spPr>
          <a:xfrm>
            <a:off x="4593590" y="4277520"/>
            <a:ext cx="2228700" cy="1337400"/>
          </a:xfrm>
          <a:prstGeom prst="rect">
            <a:avLst/>
          </a:prstGeom>
          <a:noFill/>
          <a:ln>
            <a:noFill/>
          </a:ln>
        </p:spPr>
        <p:txBody>
          <a:bodyPr spcFirstLastPara="1" wrap="square" lIns="95250" tIns="95250" rIns="95250" bIns="95250" anchor="ctr" anchorCtr="0">
            <a:noAutofit/>
          </a:bodyPr>
          <a:lstStyle/>
          <a:p>
            <a:pPr marL="0" lvl="0" indent="0" algn="ctr" rtl="0">
              <a:lnSpc>
                <a:spcPct val="90000"/>
              </a:lnSpc>
              <a:spcBef>
                <a:spcPts val="0"/>
              </a:spcBef>
              <a:spcAft>
                <a:spcPts val="0"/>
              </a:spcAft>
              <a:buNone/>
            </a:pPr>
            <a:r>
              <a:rPr lang="es-ES" sz="2500" dirty="0">
                <a:solidFill>
                  <a:schemeClr val="lt1"/>
                </a:solidFill>
                <a:latin typeface="Calibri"/>
                <a:ea typeface="Calibri"/>
                <a:cs typeface="Calibri"/>
                <a:sym typeface="Calibri"/>
              </a:rPr>
              <a:t>Selenium WebDriver</a:t>
            </a:r>
            <a:endParaRPr sz="2500" dirty="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Ciclos – Hacer 10 </a:t>
            </a:r>
            <a:r>
              <a:rPr lang="es-MX" dirty="0" err="1"/>
              <a:t>sandwiches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r>
              <a:rPr lang="en-US" sz="2400" dirty="0"/>
              <a:t>El </a:t>
            </a:r>
            <a:r>
              <a:rPr lang="en-US" sz="2400" dirty="0" err="1"/>
              <a:t>ciclo</a:t>
            </a:r>
            <a:r>
              <a:rPr lang="en-US" sz="2400" dirty="0"/>
              <a:t> anterior </a:t>
            </a:r>
            <a:r>
              <a:rPr lang="en-US" sz="2400" dirty="0" err="1"/>
              <a:t>nunca</a:t>
            </a:r>
            <a:r>
              <a:rPr lang="en-US" sz="2400" dirty="0"/>
              <a:t> </a:t>
            </a:r>
            <a:r>
              <a:rPr lang="en-US" sz="2400" dirty="0" err="1"/>
              <a:t>deja</a:t>
            </a:r>
            <a:r>
              <a:rPr lang="en-US" sz="2400" dirty="0"/>
              <a:t> de </a:t>
            </a:r>
            <a:r>
              <a:rPr lang="en-US" sz="2400" dirty="0" err="1"/>
              <a:t>ejecutarse</a:t>
            </a:r>
            <a:r>
              <a:rPr lang="en-US" sz="2400" dirty="0"/>
              <a:t>.</a:t>
            </a:r>
          </a:p>
          <a:p>
            <a:r>
              <a:rPr lang="en-US" sz="2400" dirty="0"/>
              <a:t>El </a:t>
            </a:r>
            <a:r>
              <a:rPr lang="en-US" sz="2400" dirty="0" err="1"/>
              <a:t>ciclo</a:t>
            </a:r>
            <a:r>
              <a:rPr lang="en-US" sz="2400" dirty="0"/>
              <a:t> se </a:t>
            </a:r>
            <a:r>
              <a:rPr lang="en-US" sz="2400" dirty="0" err="1"/>
              <a:t>ejecuta</a:t>
            </a:r>
            <a:r>
              <a:rPr lang="en-US" sz="2400" dirty="0"/>
              <a:t> de </a:t>
            </a:r>
            <a:r>
              <a:rPr lang="en-US" sz="2400" dirty="0" err="1"/>
              <a:t>manera</a:t>
            </a:r>
            <a:r>
              <a:rPr lang="en-US" sz="2400" dirty="0"/>
              <a:t> </a:t>
            </a:r>
            <a:r>
              <a:rPr lang="en-US" sz="2400" dirty="0" err="1"/>
              <a:t>infinita</a:t>
            </a:r>
            <a:r>
              <a:rPr lang="en-US" sz="2400" dirty="0"/>
              <a:t> </a:t>
            </a:r>
            <a:r>
              <a:rPr lang="en-US" sz="2400" dirty="0" err="1"/>
              <a:t>porque</a:t>
            </a:r>
            <a:r>
              <a:rPr lang="en-US" sz="2400" dirty="0"/>
              <a:t> </a:t>
            </a:r>
            <a:r>
              <a:rPr lang="en-US" sz="2400" dirty="0" err="1"/>
              <a:t>nunca</a:t>
            </a:r>
            <a:r>
              <a:rPr lang="en-US" sz="2400" dirty="0"/>
              <a:t> </a:t>
            </a:r>
            <a:r>
              <a:rPr lang="en-US" sz="2400" dirty="0" err="1"/>
              <a:t>deja</a:t>
            </a:r>
            <a:r>
              <a:rPr lang="en-US" sz="2400" dirty="0"/>
              <a:t> de </a:t>
            </a:r>
            <a:r>
              <a:rPr lang="en-US" sz="2400" dirty="0" err="1"/>
              <a:t>cumplirse</a:t>
            </a:r>
            <a:r>
              <a:rPr lang="en-US" sz="2400" dirty="0"/>
              <a:t> la </a:t>
            </a:r>
            <a:r>
              <a:rPr lang="en-US" sz="2400" dirty="0" err="1"/>
              <a:t>condición</a:t>
            </a:r>
            <a:r>
              <a:rPr lang="en-US" sz="2400" dirty="0"/>
              <a:t>.</a:t>
            </a:r>
          </a:p>
          <a:p>
            <a:r>
              <a:rPr lang="en-US" sz="2400" dirty="0" err="1"/>
              <a:t>Solución</a:t>
            </a:r>
            <a:r>
              <a:rPr lang="en-US" sz="2400" dirty="0"/>
              <a:t>:</a:t>
            </a:r>
          </a:p>
          <a:p>
            <a:pPr marL="137160" indent="0">
              <a:buNone/>
            </a:pPr>
            <a:r>
              <a:rPr lang="en-US" sz="2400" dirty="0" err="1"/>
              <a:t>numero_sandwiches</a:t>
            </a:r>
            <a:r>
              <a:rPr lang="en-US" sz="2400" dirty="0"/>
              <a:t> es cero</a:t>
            </a:r>
          </a:p>
          <a:p>
            <a:pPr marL="137160" indent="0">
              <a:buNone/>
            </a:pPr>
            <a:r>
              <a:rPr lang="en-US" sz="2400" dirty="0"/>
              <a:t>while(</a:t>
            </a:r>
            <a:r>
              <a:rPr lang="en-US" sz="2400" dirty="0" err="1"/>
              <a:t>numero_sandwiches</a:t>
            </a:r>
            <a:r>
              <a:rPr lang="en-US" sz="2400" dirty="0"/>
              <a:t> es </a:t>
            </a:r>
            <a:r>
              <a:rPr lang="en-US" sz="2400" dirty="0" err="1"/>
              <a:t>menor</a:t>
            </a:r>
            <a:r>
              <a:rPr lang="en-US" sz="2400" dirty="0"/>
              <a:t> que 10) {</a:t>
            </a:r>
          </a:p>
          <a:p>
            <a:pPr marL="137160" indent="0">
              <a:buNone/>
            </a:pPr>
            <a:r>
              <a:rPr lang="en-US" sz="2400" dirty="0"/>
              <a:t>     </a:t>
            </a:r>
            <a:r>
              <a:rPr lang="en-US" sz="2400" dirty="0" err="1"/>
              <a:t>hacerSandwich</a:t>
            </a:r>
            <a:r>
              <a:rPr lang="en-US" sz="2400" dirty="0"/>
              <a:t>();</a:t>
            </a:r>
          </a:p>
          <a:p>
            <a:pPr marL="137160" indent="0">
              <a:buNone/>
            </a:pPr>
            <a:r>
              <a:rPr lang="en-US" sz="2400" dirty="0"/>
              <a:t>     </a:t>
            </a:r>
            <a:r>
              <a:rPr lang="en-US" sz="2400" dirty="0" err="1"/>
              <a:t>suma</a:t>
            </a:r>
            <a:r>
              <a:rPr lang="en-US" sz="2400" dirty="0"/>
              <a:t> </a:t>
            </a:r>
            <a:r>
              <a:rPr lang="en-US" sz="2400" dirty="0" err="1"/>
              <a:t>uno</a:t>
            </a:r>
            <a:r>
              <a:rPr lang="en-US" sz="2400" dirty="0"/>
              <a:t> a </a:t>
            </a:r>
            <a:r>
              <a:rPr lang="en-US" sz="2400" dirty="0" err="1"/>
              <a:t>numero_sandwiches</a:t>
            </a:r>
            <a:endParaRPr lang="en-US" sz="2400" dirty="0"/>
          </a:p>
          <a:p>
            <a:pPr marL="137160" indent="0">
              <a:buNone/>
            </a:pPr>
            <a:r>
              <a:rPr lang="en-US" sz="2400" dirty="0"/>
              <a:t>}</a:t>
            </a:r>
          </a:p>
          <a:p>
            <a:pPr marL="137160" indent="0">
              <a:buNone/>
            </a:pPr>
            <a:endParaRPr lang="es-MX" dirty="0"/>
          </a:p>
        </p:txBody>
      </p:sp>
    </p:spTree>
    <p:extLst>
      <p:ext uri="{BB962C8B-B14F-4D97-AF65-F5344CB8AC3E}">
        <p14:creationId xmlns:p14="http://schemas.microsoft.com/office/powerpoint/2010/main" val="4150379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Ejercicio – Ciclos.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pPr marL="137160" indent="0">
              <a:buNone/>
            </a:pPr>
            <a:r>
              <a:rPr lang="es-MX" sz="2000" dirty="0"/>
              <a:t>* Hacer 5 </a:t>
            </a:r>
            <a:r>
              <a:rPr lang="es-MX" sz="2000" dirty="0" err="1"/>
              <a:t>sandwiches</a:t>
            </a:r>
            <a:r>
              <a:rPr lang="es-MX" sz="2000" dirty="0"/>
              <a:t> Jamón y 10 de Bolonia</a:t>
            </a:r>
            <a:endParaRPr lang="en-US" sz="2800" dirty="0"/>
          </a:p>
          <a:p>
            <a:pPr marL="137160" indent="0">
              <a:buNone/>
            </a:pPr>
            <a:endParaRPr lang="es-MX" dirty="0"/>
          </a:p>
        </p:txBody>
      </p:sp>
    </p:spTree>
    <p:extLst>
      <p:ext uri="{BB962C8B-B14F-4D97-AF65-F5344CB8AC3E}">
        <p14:creationId xmlns:p14="http://schemas.microsoft.com/office/powerpoint/2010/main" val="3682854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Crear</a:t>
            </a:r>
            <a:r>
              <a:rPr lang="en-US" dirty="0"/>
              <a:t> 5 Canciones </a:t>
            </a:r>
            <a:r>
              <a:rPr lang="en-US" dirty="0" err="1"/>
              <a:t>en</a:t>
            </a:r>
            <a:r>
              <a:rPr lang="en-US" dirty="0"/>
              <a:t> Songs By Sinatra</a:t>
            </a:r>
          </a:p>
        </p:txBody>
      </p:sp>
      <p:graphicFrame>
        <p:nvGraphicFramePr>
          <p:cNvPr id="4" name="Objeto 3">
            <a:extLst>
              <a:ext uri="{FF2B5EF4-FFF2-40B4-BE49-F238E27FC236}">
                <a16:creationId xmlns:a16="http://schemas.microsoft.com/office/drawing/2014/main" id="{EA789850-868F-47E3-8285-6242316234BD}"/>
              </a:ext>
            </a:extLst>
          </p:cNvPr>
          <p:cNvGraphicFramePr>
            <a:graphicFrameLocks noChangeAspect="1"/>
          </p:cNvGraphicFramePr>
          <p:nvPr/>
        </p:nvGraphicFramePr>
        <p:xfrm>
          <a:off x="7454538" y="2362381"/>
          <a:ext cx="914400" cy="771525"/>
        </p:xfrm>
        <a:graphic>
          <a:graphicData uri="http://schemas.openxmlformats.org/presentationml/2006/ole">
            <mc:AlternateContent xmlns:mc="http://schemas.openxmlformats.org/markup-compatibility/2006">
              <mc:Choice xmlns:v="urn:schemas-microsoft-com:vml" Requires="v">
                <p:oleObj spid="_x0000_s6156" name="Worksheet" showAsIcon="1" r:id="rId3" imgW="914400" imgH="771480" progId="Excel.Sheet.12">
                  <p:embed/>
                </p:oleObj>
              </mc:Choice>
              <mc:Fallback>
                <p:oleObj name="Worksheet" showAsIcon="1" r:id="rId3" imgW="914400" imgH="771480" progId="Excel.Sheet.12">
                  <p:embed/>
                  <p:pic>
                    <p:nvPicPr>
                      <p:cNvPr id="4" name="Objeto 3">
                        <a:extLst>
                          <a:ext uri="{FF2B5EF4-FFF2-40B4-BE49-F238E27FC236}">
                            <a16:creationId xmlns:a16="http://schemas.microsoft.com/office/drawing/2014/main" id="{EA789850-868F-47E3-8285-6242316234BD}"/>
                          </a:ext>
                        </a:extLst>
                      </p:cNvPr>
                      <p:cNvPicPr/>
                      <p:nvPr/>
                    </p:nvPicPr>
                    <p:blipFill>
                      <a:blip r:embed="rId4"/>
                      <a:stretch>
                        <a:fillRect/>
                      </a:stretch>
                    </p:blipFill>
                    <p:spPr>
                      <a:xfrm>
                        <a:off x="7454538" y="236238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667120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a:xfrm>
            <a:off x="677334" y="609600"/>
            <a:ext cx="8596668" cy="737937"/>
          </a:xfrm>
        </p:spPr>
        <p:txBody>
          <a:bodyPr/>
          <a:lstStyle/>
          <a:p>
            <a:r>
              <a:rPr lang="es-MX" dirty="0"/>
              <a:t>Condicionales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pPr marL="137160" indent="0">
              <a:buNone/>
            </a:pPr>
            <a:endParaRPr lang="en-US" sz="2800" dirty="0"/>
          </a:p>
          <a:p>
            <a:pPr marL="137160" indent="0">
              <a:buNone/>
            </a:pPr>
            <a:endParaRPr lang="es-MX" dirty="0"/>
          </a:p>
        </p:txBody>
      </p:sp>
      <p:sp>
        <p:nvSpPr>
          <p:cNvPr id="4" name="Marcador de texto 2">
            <a:extLst>
              <a:ext uri="{FF2B5EF4-FFF2-40B4-BE49-F238E27FC236}">
                <a16:creationId xmlns:a16="http://schemas.microsoft.com/office/drawing/2014/main" id="{2E7C98B4-C355-4B5E-A676-35888F12FF22}"/>
              </a:ext>
            </a:extLst>
          </p:cNvPr>
          <p:cNvSpPr txBox="1">
            <a:spLocks/>
          </p:cNvSpPr>
          <p:nvPr/>
        </p:nvSpPr>
        <p:spPr>
          <a:xfrm>
            <a:off x="677334" y="1488612"/>
            <a:ext cx="8596668" cy="4759787"/>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r>
              <a:rPr lang="es-MX" sz="2800" dirty="0"/>
              <a:t>Permita tomar decisiones</a:t>
            </a:r>
          </a:p>
          <a:p>
            <a:r>
              <a:rPr lang="es-MX" sz="2800" dirty="0"/>
              <a:t>Se basa en preguntas de respuesta sí o no</a:t>
            </a:r>
          </a:p>
          <a:p>
            <a:pPr marL="137160" indent="0">
              <a:buNone/>
            </a:pPr>
            <a:r>
              <a:rPr lang="es-MX" sz="2800" dirty="0"/>
              <a:t>Preguntar “Quieres Picante?”</a:t>
            </a:r>
          </a:p>
          <a:p>
            <a:pPr marL="137160" indent="0">
              <a:buNone/>
            </a:pPr>
            <a:r>
              <a:rPr lang="es-MX" sz="2800" dirty="0"/>
              <a:t>Capturar Respuesta</a:t>
            </a:r>
          </a:p>
          <a:p>
            <a:pPr marL="137160" indent="0">
              <a:buNone/>
            </a:pPr>
            <a:r>
              <a:rPr lang="es-MX" sz="2800" dirty="0" err="1"/>
              <a:t>if</a:t>
            </a:r>
            <a:r>
              <a:rPr lang="es-MX" sz="2800" dirty="0"/>
              <a:t>(respuesta es sí) {</a:t>
            </a:r>
          </a:p>
          <a:p>
            <a:pPr marL="137160" indent="0">
              <a:buNone/>
            </a:pPr>
            <a:r>
              <a:rPr lang="es-MX" sz="2800" dirty="0"/>
              <a:t>     </a:t>
            </a:r>
            <a:r>
              <a:rPr lang="es-MX" sz="2800" dirty="0" err="1"/>
              <a:t>agregarPicante</a:t>
            </a:r>
            <a:r>
              <a:rPr lang="es-MX" sz="2800" dirty="0"/>
              <a:t>()</a:t>
            </a:r>
          </a:p>
          <a:p>
            <a:pPr marL="137160" indent="0">
              <a:buNone/>
            </a:pPr>
            <a:r>
              <a:rPr lang="es-MX" sz="2800" dirty="0"/>
              <a:t>}</a:t>
            </a:r>
            <a:endParaRPr lang="es-MX" dirty="0"/>
          </a:p>
        </p:txBody>
      </p:sp>
    </p:spTree>
    <p:extLst>
      <p:ext uri="{BB962C8B-B14F-4D97-AF65-F5344CB8AC3E}">
        <p14:creationId xmlns:p14="http://schemas.microsoft.com/office/powerpoint/2010/main" val="254047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a:xfrm>
            <a:off x="677334" y="609600"/>
            <a:ext cx="8596668" cy="737937"/>
          </a:xfrm>
        </p:spPr>
        <p:txBody>
          <a:bodyPr/>
          <a:lstStyle/>
          <a:p>
            <a:r>
              <a:rPr lang="es-MX" dirty="0"/>
              <a:t>Condicionales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pPr marL="137160" indent="0">
              <a:buNone/>
            </a:pPr>
            <a:endParaRPr lang="en-US" sz="2800" dirty="0"/>
          </a:p>
          <a:p>
            <a:pPr marL="137160" indent="0">
              <a:buNone/>
            </a:pPr>
            <a:endParaRPr lang="es-MX" dirty="0"/>
          </a:p>
        </p:txBody>
      </p:sp>
      <p:sp>
        <p:nvSpPr>
          <p:cNvPr id="4" name="Marcador de texto 2">
            <a:extLst>
              <a:ext uri="{FF2B5EF4-FFF2-40B4-BE49-F238E27FC236}">
                <a16:creationId xmlns:a16="http://schemas.microsoft.com/office/drawing/2014/main" id="{2E7C98B4-C355-4B5E-A676-35888F12FF22}"/>
              </a:ext>
            </a:extLst>
          </p:cNvPr>
          <p:cNvSpPr txBox="1">
            <a:spLocks/>
          </p:cNvSpPr>
          <p:nvPr/>
        </p:nvSpPr>
        <p:spPr>
          <a:xfrm>
            <a:off x="677334" y="1488612"/>
            <a:ext cx="8596668" cy="4759787"/>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r>
              <a:rPr lang="es-MX" sz="2000" dirty="0"/>
              <a:t>En caso negativo, hacer </a:t>
            </a:r>
            <a:r>
              <a:rPr lang="es-MX" sz="2000" dirty="0" err="1"/>
              <a:t>else</a:t>
            </a:r>
            <a:r>
              <a:rPr lang="es-MX" sz="2000" dirty="0"/>
              <a:t> o </a:t>
            </a:r>
            <a:r>
              <a:rPr lang="es-MX" sz="2000" dirty="0" err="1"/>
              <a:t>else</a:t>
            </a:r>
            <a:r>
              <a:rPr lang="es-MX" sz="2000" dirty="0"/>
              <a:t> </a:t>
            </a:r>
            <a:r>
              <a:rPr lang="es-MX" sz="2000" dirty="0" err="1"/>
              <a:t>if</a:t>
            </a:r>
            <a:endParaRPr lang="es-MX" sz="2000" dirty="0"/>
          </a:p>
          <a:p>
            <a:pPr marL="137160" indent="0">
              <a:buNone/>
            </a:pPr>
            <a:r>
              <a:rPr lang="es-MX" sz="2000" dirty="0" err="1"/>
              <a:t>vigenciaNetflix</a:t>
            </a:r>
            <a:r>
              <a:rPr lang="es-MX" sz="2000" dirty="0"/>
              <a:t> = 31 de Marzo de 2020</a:t>
            </a:r>
          </a:p>
          <a:p>
            <a:pPr marL="137160" indent="0">
              <a:buNone/>
            </a:pPr>
            <a:r>
              <a:rPr lang="es-MX" sz="2000" dirty="0" err="1"/>
              <a:t>dineroCuenta</a:t>
            </a:r>
            <a:r>
              <a:rPr lang="es-MX" sz="2000" dirty="0"/>
              <a:t> = 2156.25</a:t>
            </a:r>
          </a:p>
          <a:p>
            <a:pPr marL="137160" indent="0">
              <a:buNone/>
            </a:pPr>
            <a:r>
              <a:rPr lang="es-MX" sz="2000" dirty="0" err="1"/>
              <a:t>if</a:t>
            </a:r>
            <a:r>
              <a:rPr lang="es-MX" sz="2000" dirty="0"/>
              <a:t>(hay mas de dos mil pesos en la cuenta) {</a:t>
            </a:r>
          </a:p>
          <a:p>
            <a:pPr marL="137160" indent="0">
              <a:buNone/>
            </a:pPr>
            <a:r>
              <a:rPr lang="es-MX" sz="2000" dirty="0"/>
              <a:t>     </a:t>
            </a:r>
            <a:r>
              <a:rPr lang="es-MX" sz="2000" dirty="0" err="1"/>
              <a:t>irAlCine</a:t>
            </a:r>
            <a:r>
              <a:rPr lang="es-MX" sz="2000" dirty="0"/>
              <a:t>()</a:t>
            </a:r>
          </a:p>
          <a:p>
            <a:pPr marL="137160" indent="0">
              <a:buNone/>
            </a:pPr>
            <a:r>
              <a:rPr lang="es-MX" sz="2000" dirty="0"/>
              <a:t>} </a:t>
            </a:r>
            <a:r>
              <a:rPr lang="es-MX" sz="2000" dirty="0" err="1"/>
              <a:t>else</a:t>
            </a:r>
            <a:r>
              <a:rPr lang="es-MX" sz="2000" dirty="0"/>
              <a:t> </a:t>
            </a:r>
            <a:r>
              <a:rPr lang="es-MX" sz="2000" dirty="0" err="1"/>
              <a:t>if</a:t>
            </a:r>
            <a:r>
              <a:rPr lang="es-MX" sz="2000" dirty="0"/>
              <a:t> ( </a:t>
            </a:r>
            <a:r>
              <a:rPr lang="es-MX" sz="2000" dirty="0" err="1"/>
              <a:t>fechaHoy</a:t>
            </a:r>
            <a:r>
              <a:rPr lang="es-MX" sz="2000" dirty="0"/>
              <a:t> es menor a </a:t>
            </a:r>
            <a:r>
              <a:rPr lang="es-MX" sz="2000" dirty="0" err="1"/>
              <a:t>vigenciaNetflix</a:t>
            </a:r>
            <a:r>
              <a:rPr lang="es-MX" sz="2000" dirty="0"/>
              <a:t>)</a:t>
            </a:r>
          </a:p>
          <a:p>
            <a:pPr marL="137160" indent="0">
              <a:buNone/>
            </a:pPr>
            <a:r>
              <a:rPr lang="es-MX" sz="2000" dirty="0"/>
              <a:t>	</a:t>
            </a:r>
            <a:r>
              <a:rPr lang="es-MX" sz="2000" dirty="0" err="1"/>
              <a:t>invitarAlguien</a:t>
            </a:r>
            <a:r>
              <a:rPr lang="es-MX" sz="2000" dirty="0"/>
              <a:t>()</a:t>
            </a:r>
          </a:p>
          <a:p>
            <a:pPr marL="137160" indent="0">
              <a:buNone/>
            </a:pPr>
            <a:r>
              <a:rPr lang="es-MX" sz="2000" dirty="0"/>
              <a:t>	</a:t>
            </a:r>
            <a:r>
              <a:rPr lang="es-MX" sz="2000" dirty="0" err="1"/>
              <a:t>netflixAndChill</a:t>
            </a:r>
            <a:r>
              <a:rPr lang="es-MX" sz="2000" dirty="0"/>
              <a:t>()</a:t>
            </a:r>
          </a:p>
          <a:p>
            <a:pPr marL="137160" indent="0">
              <a:buNone/>
            </a:pPr>
            <a:r>
              <a:rPr lang="es-MX" sz="2000" dirty="0"/>
              <a:t>} </a:t>
            </a:r>
            <a:r>
              <a:rPr lang="es-MX" sz="2000" dirty="0" err="1"/>
              <a:t>else</a:t>
            </a:r>
            <a:r>
              <a:rPr lang="es-MX" sz="2000" dirty="0"/>
              <a:t> {</a:t>
            </a:r>
          </a:p>
          <a:p>
            <a:pPr marL="137160" indent="0">
              <a:buNone/>
            </a:pPr>
            <a:r>
              <a:rPr lang="es-MX" sz="2000" dirty="0"/>
              <a:t>	</a:t>
            </a:r>
            <a:r>
              <a:rPr lang="es-MX" sz="2000" dirty="0" err="1"/>
              <a:t>jugarVideoJuegos</a:t>
            </a:r>
            <a:r>
              <a:rPr lang="es-MX" sz="2000" dirty="0"/>
              <a:t>()</a:t>
            </a:r>
          </a:p>
          <a:p>
            <a:pPr marL="137160" indent="0">
              <a:buNone/>
            </a:pPr>
            <a:r>
              <a:rPr lang="es-MX" sz="2000" dirty="0"/>
              <a:t>}</a:t>
            </a:r>
          </a:p>
        </p:txBody>
      </p:sp>
    </p:spTree>
    <p:extLst>
      <p:ext uri="{BB962C8B-B14F-4D97-AF65-F5344CB8AC3E}">
        <p14:creationId xmlns:p14="http://schemas.microsoft.com/office/powerpoint/2010/main" val="676930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079769-7B24-4987-8835-14F23ECCF75C}"/>
              </a:ext>
            </a:extLst>
          </p:cNvPr>
          <p:cNvSpPr>
            <a:spLocks noGrp="1"/>
          </p:cNvSpPr>
          <p:nvPr>
            <p:ph type="title"/>
          </p:nvPr>
        </p:nvSpPr>
        <p:spPr/>
        <p:txBody>
          <a:bodyPr/>
          <a:lstStyle/>
          <a:p>
            <a:r>
              <a:rPr lang="es-MX" dirty="0"/>
              <a:t>Condicionales</a:t>
            </a:r>
            <a:endParaRPr lang="en-US" dirty="0"/>
          </a:p>
        </p:txBody>
      </p:sp>
      <p:sp>
        <p:nvSpPr>
          <p:cNvPr id="3" name="Marcador de texto 2">
            <a:extLst>
              <a:ext uri="{FF2B5EF4-FFF2-40B4-BE49-F238E27FC236}">
                <a16:creationId xmlns:a16="http://schemas.microsoft.com/office/drawing/2014/main" id="{72A08CB9-570B-4A42-907F-3030A974A093}"/>
              </a:ext>
            </a:extLst>
          </p:cNvPr>
          <p:cNvSpPr>
            <a:spLocks noGrp="1"/>
          </p:cNvSpPr>
          <p:nvPr>
            <p:ph type="body" idx="1"/>
          </p:nvPr>
        </p:nvSpPr>
        <p:spPr/>
        <p:txBody>
          <a:bodyPr/>
          <a:lstStyle/>
          <a:p>
            <a:pPr marL="137160" indent="0">
              <a:buNone/>
            </a:pPr>
            <a:r>
              <a:rPr lang="es-MX" dirty="0" err="1"/>
              <a:t>if</a:t>
            </a:r>
            <a:r>
              <a:rPr lang="es-MX" dirty="0"/>
              <a:t> ( Pan no esta rebanado )</a:t>
            </a:r>
            <a:r>
              <a:rPr lang="en-US" dirty="0"/>
              <a:t> {</a:t>
            </a:r>
          </a:p>
          <a:p>
            <a:pPr marL="137160" indent="0">
              <a:buNone/>
            </a:pPr>
            <a:r>
              <a:rPr lang="en-US" dirty="0"/>
              <a:t>     </a:t>
            </a:r>
            <a:r>
              <a:rPr lang="en-US" dirty="0" err="1"/>
              <a:t>tomar</a:t>
            </a:r>
            <a:r>
              <a:rPr lang="en-US" dirty="0"/>
              <a:t> </a:t>
            </a:r>
            <a:r>
              <a:rPr lang="en-US" dirty="0" err="1"/>
              <a:t>cuchillo</a:t>
            </a:r>
            <a:r>
              <a:rPr lang="en-US" dirty="0"/>
              <a:t> </a:t>
            </a:r>
            <a:r>
              <a:rPr lang="en-US" dirty="0" err="1"/>
              <a:t>serrado</a:t>
            </a:r>
            <a:endParaRPr lang="en-US" dirty="0"/>
          </a:p>
          <a:p>
            <a:pPr marL="137160" indent="0">
              <a:buNone/>
            </a:pPr>
            <a:r>
              <a:rPr lang="en-US" dirty="0"/>
              <a:t>     </a:t>
            </a:r>
            <a:r>
              <a:rPr lang="en-US" dirty="0" err="1"/>
              <a:t>colocar</a:t>
            </a:r>
            <a:r>
              <a:rPr lang="en-US" dirty="0"/>
              <a:t> pan </a:t>
            </a:r>
            <a:r>
              <a:rPr lang="en-US" dirty="0" err="1"/>
              <a:t>sobre</a:t>
            </a:r>
            <a:r>
              <a:rPr lang="en-US" dirty="0"/>
              <a:t> table</a:t>
            </a:r>
          </a:p>
          <a:p>
            <a:pPr marL="137160" indent="0">
              <a:buNone/>
            </a:pPr>
            <a:r>
              <a:rPr lang="en-US" dirty="0"/>
              <a:t>     </a:t>
            </a:r>
            <a:r>
              <a:rPr lang="en-US" dirty="0" err="1"/>
              <a:t>aserrar</a:t>
            </a:r>
            <a:r>
              <a:rPr lang="en-US" dirty="0"/>
              <a:t> el pan</a:t>
            </a:r>
          </a:p>
          <a:p>
            <a:pPr marL="137160" indent="0">
              <a:buNone/>
            </a:pPr>
            <a:r>
              <a:rPr lang="en-US" dirty="0"/>
              <a:t>}</a:t>
            </a:r>
            <a:endParaRPr lang="es-MX" dirty="0"/>
          </a:p>
        </p:txBody>
      </p:sp>
    </p:spTree>
    <p:extLst>
      <p:ext uri="{BB962C8B-B14F-4D97-AF65-F5344CB8AC3E}">
        <p14:creationId xmlns:p14="http://schemas.microsoft.com/office/powerpoint/2010/main" val="1802888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a:xfrm>
            <a:off x="677334" y="609600"/>
            <a:ext cx="8596668" cy="737937"/>
          </a:xfrm>
        </p:spPr>
        <p:txBody>
          <a:bodyPr/>
          <a:lstStyle/>
          <a:p>
            <a:r>
              <a:rPr lang="es-MX" dirty="0"/>
              <a:t>Funciones con datos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pPr marL="137160" indent="0">
              <a:buNone/>
            </a:pPr>
            <a:endParaRPr lang="en-US" sz="2800" dirty="0"/>
          </a:p>
          <a:p>
            <a:pPr marL="137160" indent="0">
              <a:buNone/>
            </a:pPr>
            <a:endParaRPr lang="es-MX" dirty="0"/>
          </a:p>
        </p:txBody>
      </p:sp>
      <p:sp>
        <p:nvSpPr>
          <p:cNvPr id="4" name="Marcador de texto 2">
            <a:extLst>
              <a:ext uri="{FF2B5EF4-FFF2-40B4-BE49-F238E27FC236}">
                <a16:creationId xmlns:a16="http://schemas.microsoft.com/office/drawing/2014/main" id="{2E7C98B4-C355-4B5E-A676-35888F12FF22}"/>
              </a:ext>
            </a:extLst>
          </p:cNvPr>
          <p:cNvSpPr txBox="1">
            <a:spLocks/>
          </p:cNvSpPr>
          <p:nvPr/>
        </p:nvSpPr>
        <p:spPr>
          <a:xfrm>
            <a:off x="677334" y="1488613"/>
            <a:ext cx="8596668" cy="3880773"/>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r>
              <a:rPr lang="es-MX" sz="2000" dirty="0"/>
              <a:t>Permiten pasar y retornar datos</a:t>
            </a:r>
          </a:p>
          <a:p>
            <a:r>
              <a:rPr lang="es-MX" sz="2000" dirty="0"/>
              <a:t>Recibe entradas y nos regresa una salida</a:t>
            </a:r>
          </a:p>
          <a:p>
            <a:pPr marL="137160" indent="0">
              <a:buNone/>
            </a:pPr>
            <a:r>
              <a:rPr lang="es-MX" sz="2000" b="1" dirty="0" err="1"/>
              <a:t>sandwich</a:t>
            </a:r>
            <a:r>
              <a:rPr lang="es-MX" sz="2000" dirty="0"/>
              <a:t> </a:t>
            </a:r>
            <a:r>
              <a:rPr lang="es-MX" sz="2000" dirty="0" err="1"/>
              <a:t>hacerSandwich</a:t>
            </a:r>
            <a:r>
              <a:rPr lang="es-MX" sz="2000" dirty="0"/>
              <a:t>(</a:t>
            </a:r>
            <a:r>
              <a:rPr lang="es-MX" sz="2000" b="1" dirty="0" err="1"/>
              <a:t>tipoSandwich</a:t>
            </a:r>
            <a:r>
              <a:rPr lang="es-MX" sz="2000" dirty="0"/>
              <a:t>) {</a:t>
            </a:r>
          </a:p>
          <a:p>
            <a:pPr marL="137160" indent="0">
              <a:buNone/>
            </a:pPr>
            <a:r>
              <a:rPr lang="es-MX" sz="2000" dirty="0"/>
              <a:t>     </a:t>
            </a:r>
            <a:r>
              <a:rPr lang="es-MX" sz="2000" dirty="0" err="1"/>
              <a:t>if</a:t>
            </a:r>
            <a:r>
              <a:rPr lang="es-MX" sz="2000" dirty="0"/>
              <a:t>(</a:t>
            </a:r>
            <a:r>
              <a:rPr lang="es-MX" sz="2000" dirty="0" err="1"/>
              <a:t>tipoSandwich</a:t>
            </a:r>
            <a:r>
              <a:rPr lang="es-MX" sz="2000" dirty="0"/>
              <a:t> es “Jamón”) {</a:t>
            </a:r>
          </a:p>
          <a:p>
            <a:pPr marL="137160" indent="0">
              <a:buNone/>
            </a:pPr>
            <a:r>
              <a:rPr lang="es-MX" sz="2000" dirty="0"/>
              <a:t>          </a:t>
            </a:r>
            <a:r>
              <a:rPr lang="es-MX" sz="2000" b="1" dirty="0" err="1"/>
              <a:t>return</a:t>
            </a:r>
            <a:r>
              <a:rPr lang="es-MX" sz="2000" dirty="0"/>
              <a:t> </a:t>
            </a:r>
            <a:r>
              <a:rPr lang="es-MX" sz="2000" dirty="0" err="1"/>
              <a:t>hacerSandwichJamon</a:t>
            </a:r>
            <a:r>
              <a:rPr lang="es-MX" sz="2000" dirty="0"/>
              <a:t>();</a:t>
            </a:r>
          </a:p>
          <a:p>
            <a:pPr marL="137160" indent="0">
              <a:buNone/>
            </a:pPr>
            <a:r>
              <a:rPr lang="es-MX" sz="2000" dirty="0"/>
              <a:t>     } </a:t>
            </a:r>
          </a:p>
          <a:p>
            <a:pPr marL="137160" indent="0">
              <a:buNone/>
            </a:pPr>
            <a:r>
              <a:rPr lang="es-MX" sz="2000" dirty="0"/>
              <a:t>     </a:t>
            </a:r>
            <a:r>
              <a:rPr lang="es-MX" sz="2000" dirty="0" err="1"/>
              <a:t>if</a:t>
            </a:r>
            <a:r>
              <a:rPr lang="es-MX" sz="2000" dirty="0"/>
              <a:t>(</a:t>
            </a:r>
            <a:r>
              <a:rPr lang="es-MX" sz="2000" dirty="0" err="1"/>
              <a:t>tipoSandwich</a:t>
            </a:r>
            <a:r>
              <a:rPr lang="es-MX" sz="2000" dirty="0"/>
              <a:t> es “Bolonia”) { // cuando la respuesta es no</a:t>
            </a:r>
          </a:p>
          <a:p>
            <a:pPr marL="137160" indent="0">
              <a:buNone/>
            </a:pPr>
            <a:r>
              <a:rPr lang="es-MX" sz="2000" dirty="0"/>
              <a:t>          </a:t>
            </a:r>
            <a:r>
              <a:rPr lang="es-MX" sz="2000" b="1" dirty="0" err="1"/>
              <a:t>return</a:t>
            </a:r>
            <a:r>
              <a:rPr lang="es-MX" sz="2000" dirty="0"/>
              <a:t> </a:t>
            </a:r>
            <a:r>
              <a:rPr lang="es-MX" sz="2000" dirty="0" err="1"/>
              <a:t>hacerSandwichBolonia</a:t>
            </a:r>
            <a:r>
              <a:rPr lang="es-MX" sz="2000" dirty="0"/>
              <a:t>();</a:t>
            </a:r>
          </a:p>
          <a:p>
            <a:pPr marL="137160" indent="0">
              <a:buNone/>
            </a:pPr>
            <a:r>
              <a:rPr lang="es-MX" sz="2000" dirty="0"/>
              <a:t>     }</a:t>
            </a:r>
          </a:p>
          <a:p>
            <a:pPr marL="137160" indent="0">
              <a:buNone/>
            </a:pPr>
            <a:r>
              <a:rPr lang="es-MX" sz="2000" dirty="0"/>
              <a:t>}</a:t>
            </a:r>
          </a:p>
        </p:txBody>
      </p:sp>
    </p:spTree>
    <p:extLst>
      <p:ext uri="{BB962C8B-B14F-4D97-AF65-F5344CB8AC3E}">
        <p14:creationId xmlns:p14="http://schemas.microsoft.com/office/powerpoint/2010/main" val="3852876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C4864C-EFDB-41A6-885B-0FB91EE351AD}"/>
              </a:ext>
            </a:extLst>
          </p:cNvPr>
          <p:cNvSpPr>
            <a:spLocks noGrp="1"/>
          </p:cNvSpPr>
          <p:nvPr>
            <p:ph type="title"/>
          </p:nvPr>
        </p:nvSpPr>
        <p:spPr/>
        <p:txBody>
          <a:bodyPr/>
          <a:lstStyle/>
          <a:p>
            <a:r>
              <a:rPr lang="es-MX" dirty="0"/>
              <a:t>Ejercicio – Funciones</a:t>
            </a:r>
            <a:endParaRPr lang="en-US" dirty="0"/>
          </a:p>
        </p:txBody>
      </p:sp>
      <p:sp>
        <p:nvSpPr>
          <p:cNvPr id="3" name="Marcador de texto 2">
            <a:extLst>
              <a:ext uri="{FF2B5EF4-FFF2-40B4-BE49-F238E27FC236}">
                <a16:creationId xmlns:a16="http://schemas.microsoft.com/office/drawing/2014/main" id="{DA9D5561-E180-4DD5-A376-C1C4D0AAD44C}"/>
              </a:ext>
            </a:extLst>
          </p:cNvPr>
          <p:cNvSpPr>
            <a:spLocks noGrp="1"/>
          </p:cNvSpPr>
          <p:nvPr>
            <p:ph type="body" idx="1"/>
          </p:nvPr>
        </p:nvSpPr>
        <p:spPr/>
        <p:txBody>
          <a:bodyPr/>
          <a:lstStyle/>
          <a:p>
            <a:r>
              <a:rPr lang="es-MX" sz="4000" dirty="0"/>
              <a:t>Hacer:</a:t>
            </a:r>
          </a:p>
          <a:p>
            <a:pPr lvl="1"/>
            <a:r>
              <a:rPr lang="es-MX" sz="4000" dirty="0"/>
              <a:t>10 tacos de pastor</a:t>
            </a:r>
          </a:p>
          <a:p>
            <a:pPr lvl="1"/>
            <a:r>
              <a:rPr lang="es-MX" sz="4000" dirty="0"/>
              <a:t>15 tacos de chicharrón</a:t>
            </a:r>
          </a:p>
          <a:p>
            <a:pPr lvl="1"/>
            <a:r>
              <a:rPr lang="es-MX" sz="4000" dirty="0"/>
              <a:t>25 tortas de milanesa</a:t>
            </a:r>
            <a:endParaRPr lang="en-US" sz="4000" dirty="0"/>
          </a:p>
        </p:txBody>
      </p:sp>
    </p:spTree>
    <p:extLst>
      <p:ext uri="{BB962C8B-B14F-4D97-AF65-F5344CB8AC3E}">
        <p14:creationId xmlns:p14="http://schemas.microsoft.com/office/powerpoint/2010/main" val="1405826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Hacer</a:t>
            </a:r>
            <a:r>
              <a:rPr lang="en-US" dirty="0"/>
              <a:t> Login </a:t>
            </a:r>
            <a:r>
              <a:rPr lang="en-US" dirty="0" err="1"/>
              <a:t>en</a:t>
            </a:r>
            <a:r>
              <a:rPr lang="en-US" dirty="0"/>
              <a:t> Songs By Sinatra con </a:t>
            </a:r>
            <a:r>
              <a:rPr lang="en-US" dirty="0" err="1"/>
              <a:t>Funciones</a:t>
            </a:r>
            <a:r>
              <a:rPr lang="en-US" dirty="0"/>
              <a:t> que </a:t>
            </a:r>
            <a:r>
              <a:rPr lang="en-US" dirty="0" err="1"/>
              <a:t>reciben</a:t>
            </a:r>
            <a:r>
              <a:rPr lang="en-US" dirty="0"/>
              <a:t> </a:t>
            </a:r>
            <a:r>
              <a:rPr lang="en-US" dirty="0" err="1"/>
              <a:t>datos</a:t>
            </a:r>
            <a:endParaRPr lang="en-US" dirty="0"/>
          </a:p>
        </p:txBody>
      </p:sp>
      <p:graphicFrame>
        <p:nvGraphicFramePr>
          <p:cNvPr id="5" name="Objeto 4">
            <a:extLst>
              <a:ext uri="{FF2B5EF4-FFF2-40B4-BE49-F238E27FC236}">
                <a16:creationId xmlns:a16="http://schemas.microsoft.com/office/drawing/2014/main" id="{BB359328-9981-43C4-BCB8-E82057CE5C69}"/>
              </a:ext>
            </a:extLst>
          </p:cNvPr>
          <p:cNvGraphicFramePr>
            <a:graphicFrameLocks noChangeAspect="1"/>
          </p:cNvGraphicFramePr>
          <p:nvPr/>
        </p:nvGraphicFramePr>
        <p:xfrm>
          <a:off x="5638800" y="3041650"/>
          <a:ext cx="914400" cy="771525"/>
        </p:xfrm>
        <a:graphic>
          <a:graphicData uri="http://schemas.openxmlformats.org/presentationml/2006/ole">
            <mc:AlternateContent xmlns:mc="http://schemas.openxmlformats.org/markup-compatibility/2006">
              <mc:Choice xmlns:v="urn:schemas-microsoft-com:vml" Requires="v">
                <p:oleObj spid="_x0000_s7180" name="Worksheet" showAsIcon="1" r:id="rId3" imgW="914400" imgH="771480" progId="Excel.Sheet.12">
                  <p:embed/>
                </p:oleObj>
              </mc:Choice>
              <mc:Fallback>
                <p:oleObj name="Worksheet" showAsIcon="1" r:id="rId3" imgW="914400" imgH="771480" progId="Excel.Sheet.12">
                  <p:embed/>
                  <p:pic>
                    <p:nvPicPr>
                      <p:cNvPr id="5" name="Objeto 4">
                        <a:extLst>
                          <a:ext uri="{FF2B5EF4-FFF2-40B4-BE49-F238E27FC236}">
                            <a16:creationId xmlns:a16="http://schemas.microsoft.com/office/drawing/2014/main" id="{BB359328-9981-43C4-BCB8-E82057CE5C69}"/>
                          </a:ext>
                        </a:extLst>
                      </p:cNvPr>
                      <p:cNvPicPr/>
                      <p:nvPr/>
                    </p:nvPicPr>
                    <p:blipFill>
                      <a:blip r:embed="rId4"/>
                      <a:stretch>
                        <a:fillRect/>
                      </a:stretch>
                    </p:blipFill>
                    <p:spPr>
                      <a:xfrm>
                        <a:off x="5638800" y="30416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275653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Crear</a:t>
            </a:r>
            <a:r>
              <a:rPr lang="en-US" dirty="0"/>
              <a:t> Cancion </a:t>
            </a:r>
            <a:r>
              <a:rPr lang="en-US" dirty="0" err="1"/>
              <a:t>en</a:t>
            </a:r>
            <a:r>
              <a:rPr lang="en-US" dirty="0"/>
              <a:t> Songs By Sinatra con </a:t>
            </a:r>
            <a:r>
              <a:rPr lang="en-US" dirty="0" err="1"/>
              <a:t>Funciones</a:t>
            </a:r>
            <a:r>
              <a:rPr lang="en-US" dirty="0"/>
              <a:t> que </a:t>
            </a:r>
            <a:r>
              <a:rPr lang="en-US" dirty="0" err="1"/>
              <a:t>reciben</a:t>
            </a:r>
            <a:r>
              <a:rPr lang="en-US" dirty="0"/>
              <a:t> </a:t>
            </a:r>
            <a:r>
              <a:rPr lang="en-US" dirty="0" err="1"/>
              <a:t>datos</a:t>
            </a:r>
            <a:endParaRPr lang="en-US" dirty="0"/>
          </a:p>
        </p:txBody>
      </p:sp>
      <p:graphicFrame>
        <p:nvGraphicFramePr>
          <p:cNvPr id="4" name="Objeto 3">
            <a:extLst>
              <a:ext uri="{FF2B5EF4-FFF2-40B4-BE49-F238E27FC236}">
                <a16:creationId xmlns:a16="http://schemas.microsoft.com/office/drawing/2014/main" id="{EA789850-868F-47E3-8285-6242316234BD}"/>
              </a:ext>
            </a:extLst>
          </p:cNvPr>
          <p:cNvGraphicFramePr>
            <a:graphicFrameLocks noChangeAspect="1"/>
          </p:cNvGraphicFramePr>
          <p:nvPr/>
        </p:nvGraphicFramePr>
        <p:xfrm>
          <a:off x="7454538" y="2362381"/>
          <a:ext cx="914400" cy="771525"/>
        </p:xfrm>
        <a:graphic>
          <a:graphicData uri="http://schemas.openxmlformats.org/presentationml/2006/ole">
            <mc:AlternateContent xmlns:mc="http://schemas.openxmlformats.org/markup-compatibility/2006">
              <mc:Choice xmlns:v="urn:schemas-microsoft-com:vml" Requires="v">
                <p:oleObj spid="_x0000_s8204" name="Worksheet" showAsIcon="1" r:id="rId3" imgW="914400" imgH="771480" progId="Excel.Sheet.12">
                  <p:embed/>
                </p:oleObj>
              </mc:Choice>
              <mc:Fallback>
                <p:oleObj name="Worksheet" showAsIcon="1" r:id="rId3" imgW="914400" imgH="771480" progId="Excel.Sheet.12">
                  <p:embed/>
                  <p:pic>
                    <p:nvPicPr>
                      <p:cNvPr id="4" name="Objeto 3">
                        <a:extLst>
                          <a:ext uri="{FF2B5EF4-FFF2-40B4-BE49-F238E27FC236}">
                            <a16:creationId xmlns:a16="http://schemas.microsoft.com/office/drawing/2014/main" id="{EA789850-868F-47E3-8285-6242316234BD}"/>
                          </a:ext>
                        </a:extLst>
                      </p:cNvPr>
                      <p:cNvPicPr/>
                      <p:nvPr/>
                    </p:nvPicPr>
                    <p:blipFill>
                      <a:blip r:embed="rId4"/>
                      <a:stretch>
                        <a:fillRect/>
                      </a:stretch>
                    </p:blipFill>
                    <p:spPr>
                      <a:xfrm>
                        <a:off x="7454538" y="236238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24428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A4C968-E775-43CB-8F13-C474953E57A9}"/>
              </a:ext>
            </a:extLst>
          </p:cNvPr>
          <p:cNvSpPr>
            <a:spLocks noGrp="1"/>
          </p:cNvSpPr>
          <p:nvPr>
            <p:ph type="title"/>
          </p:nvPr>
        </p:nvSpPr>
        <p:spPr/>
        <p:txBody>
          <a:bodyPr/>
          <a:lstStyle/>
          <a:p>
            <a:r>
              <a:rPr lang="es-MX" dirty="0" err="1"/>
              <a:t>Pseudocodigo</a:t>
            </a:r>
            <a:endParaRPr lang="en-US" dirty="0"/>
          </a:p>
        </p:txBody>
      </p:sp>
      <p:sp>
        <p:nvSpPr>
          <p:cNvPr id="3" name="Marcador de texto 2">
            <a:extLst>
              <a:ext uri="{FF2B5EF4-FFF2-40B4-BE49-F238E27FC236}">
                <a16:creationId xmlns:a16="http://schemas.microsoft.com/office/drawing/2014/main" id="{922EDDEA-5DA9-432C-B00C-3B53142F62B9}"/>
              </a:ext>
            </a:extLst>
          </p:cNvPr>
          <p:cNvSpPr>
            <a:spLocks noGrp="1"/>
          </p:cNvSpPr>
          <p:nvPr>
            <p:ph type="body" idx="1"/>
          </p:nvPr>
        </p:nvSpPr>
        <p:spPr/>
        <p:txBody>
          <a:bodyPr/>
          <a:lstStyle/>
          <a:p>
            <a:r>
              <a:rPr lang="es-MX" sz="3600" dirty="0"/>
              <a:t>Algoritmos</a:t>
            </a:r>
          </a:p>
          <a:p>
            <a:r>
              <a:rPr lang="es-MX" sz="3600" dirty="0"/>
              <a:t>Funciones</a:t>
            </a:r>
          </a:p>
          <a:p>
            <a:r>
              <a:rPr lang="es-MX" sz="3600" dirty="0"/>
              <a:t>Ciclos</a:t>
            </a:r>
          </a:p>
          <a:p>
            <a:r>
              <a:rPr lang="es-MX" sz="3600" dirty="0"/>
              <a:t>Condicionales</a:t>
            </a:r>
          </a:p>
          <a:p>
            <a:r>
              <a:rPr lang="es-MX" sz="3600" dirty="0"/>
              <a:t>Funciones</a:t>
            </a:r>
            <a:endParaRPr lang="en-US" sz="3600" dirty="0"/>
          </a:p>
        </p:txBody>
      </p:sp>
    </p:spTree>
    <p:extLst>
      <p:ext uri="{BB962C8B-B14F-4D97-AF65-F5344CB8AC3E}">
        <p14:creationId xmlns:p14="http://schemas.microsoft.com/office/powerpoint/2010/main" val="3943752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Repaso de Java</a:t>
            </a:r>
            <a:endParaRPr/>
          </a:p>
        </p:txBody>
      </p:sp>
      <p:sp>
        <p:nvSpPr>
          <p:cNvPr id="164" name="Shape 164"/>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457200" lvl="0" indent="-320040" rtl="0">
              <a:lnSpc>
                <a:spcPct val="115000"/>
              </a:lnSpc>
              <a:spcBef>
                <a:spcPts val="0"/>
              </a:spcBef>
              <a:spcAft>
                <a:spcPts val="0"/>
              </a:spcAft>
              <a:buSzPts val="1440"/>
              <a:buChar char="▶"/>
            </a:pPr>
            <a:r>
              <a:rPr lang="es-ES" sz="2400" dirty="0">
                <a:solidFill>
                  <a:schemeClr val="dk1"/>
                </a:solidFill>
                <a:latin typeface="Times New Roman"/>
                <a:ea typeface="Times New Roman"/>
                <a:cs typeface="Times New Roman"/>
                <a:sym typeface="Times New Roman"/>
              </a:rPr>
              <a:t>Orientado a objetos</a:t>
            </a:r>
            <a:endParaRPr sz="2100" dirty="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dirty="0">
                <a:solidFill>
                  <a:schemeClr val="dk1"/>
                </a:solidFill>
                <a:latin typeface="Times New Roman"/>
                <a:ea typeface="Times New Roman"/>
                <a:cs typeface="Times New Roman"/>
                <a:sym typeface="Times New Roman"/>
              </a:rPr>
              <a:t>Simple </a:t>
            </a:r>
            <a:r>
              <a:rPr lang="es-ES" sz="2100" dirty="0">
                <a:solidFill>
                  <a:schemeClr val="dk1"/>
                </a:solidFill>
                <a:latin typeface="Times New Roman"/>
                <a:ea typeface="Times New Roman"/>
                <a:cs typeface="Times New Roman"/>
                <a:sym typeface="Times New Roman"/>
              </a:rPr>
              <a:t>(similar a c, sin complejidades)</a:t>
            </a:r>
            <a:endParaRPr sz="2100" dirty="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dirty="0">
                <a:solidFill>
                  <a:schemeClr val="dk1"/>
                </a:solidFill>
                <a:latin typeface="Times New Roman"/>
                <a:ea typeface="Times New Roman"/>
                <a:cs typeface="Times New Roman"/>
                <a:sym typeface="Times New Roman"/>
              </a:rPr>
              <a:t>Multiplataforma </a:t>
            </a:r>
            <a:r>
              <a:rPr lang="es-ES" sz="2100" dirty="0">
                <a:solidFill>
                  <a:schemeClr val="dk1"/>
                </a:solidFill>
                <a:latin typeface="Times New Roman"/>
                <a:ea typeface="Times New Roman"/>
                <a:cs typeface="Times New Roman"/>
                <a:sym typeface="Times New Roman"/>
              </a:rPr>
              <a:t>(Windows, </a:t>
            </a:r>
            <a:r>
              <a:rPr lang="es-ES" sz="2100" dirty="0" err="1">
                <a:solidFill>
                  <a:schemeClr val="dk1"/>
                </a:solidFill>
                <a:latin typeface="Times New Roman"/>
                <a:ea typeface="Times New Roman"/>
                <a:cs typeface="Times New Roman"/>
                <a:sym typeface="Times New Roman"/>
              </a:rPr>
              <a:t>PowerMac</a:t>
            </a:r>
            <a:r>
              <a:rPr lang="es-ES" sz="2100" dirty="0">
                <a:solidFill>
                  <a:schemeClr val="dk1"/>
                </a:solidFill>
                <a:latin typeface="Times New Roman"/>
                <a:ea typeface="Times New Roman"/>
                <a:cs typeface="Times New Roman"/>
                <a:sym typeface="Times New Roman"/>
              </a:rPr>
              <a:t>, Unix)</a:t>
            </a:r>
            <a:endParaRPr sz="2100" dirty="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dirty="0">
                <a:solidFill>
                  <a:schemeClr val="dk1"/>
                </a:solidFill>
                <a:latin typeface="Times New Roman"/>
                <a:ea typeface="Times New Roman"/>
                <a:cs typeface="Times New Roman"/>
                <a:sym typeface="Times New Roman"/>
              </a:rPr>
              <a:t>Robusto </a:t>
            </a:r>
            <a:r>
              <a:rPr lang="es-ES" sz="2100" dirty="0">
                <a:solidFill>
                  <a:schemeClr val="dk1"/>
                </a:solidFill>
                <a:latin typeface="Times New Roman"/>
                <a:ea typeface="Times New Roman"/>
                <a:cs typeface="Times New Roman"/>
                <a:sym typeface="Times New Roman"/>
              </a:rPr>
              <a:t>(hace chequeos, elimina punteros)</a:t>
            </a:r>
            <a:endParaRPr sz="2100" dirty="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dirty="0">
                <a:solidFill>
                  <a:schemeClr val="dk1"/>
                </a:solidFill>
                <a:latin typeface="Times New Roman"/>
                <a:ea typeface="Times New Roman"/>
                <a:cs typeface="Times New Roman"/>
                <a:sym typeface="Times New Roman"/>
              </a:rPr>
              <a:t>Recolección de basura automática</a:t>
            </a:r>
            <a:endParaRPr sz="2400" dirty="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dirty="0">
                <a:solidFill>
                  <a:schemeClr val="dk1"/>
                </a:solidFill>
                <a:latin typeface="Times New Roman"/>
                <a:ea typeface="Times New Roman"/>
                <a:cs typeface="Times New Roman"/>
                <a:sym typeface="Times New Roman"/>
              </a:rPr>
              <a:t>Bibliotecas estándar</a:t>
            </a:r>
            <a:endParaRPr sz="2400" dirty="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dirty="0">
                <a:solidFill>
                  <a:schemeClr val="dk1"/>
                </a:solidFill>
                <a:latin typeface="Times New Roman"/>
                <a:ea typeface="Times New Roman"/>
                <a:cs typeface="Times New Roman"/>
                <a:sym typeface="Times New Roman"/>
              </a:rPr>
              <a:t>Realmente portable en un 100%</a:t>
            </a:r>
            <a:endParaRPr dirty="0"/>
          </a:p>
          <a:p>
            <a:pPr marL="457200" lvl="0" indent="-320040" rtl="0">
              <a:spcBef>
                <a:spcPts val="1000"/>
              </a:spcBef>
              <a:spcAft>
                <a:spcPts val="0"/>
              </a:spcAft>
              <a:buSzPts val="1440"/>
              <a:buChar char="▶"/>
            </a:pPr>
            <a:endParaRPr dirty="0"/>
          </a:p>
          <a:p>
            <a:pPr marL="0" lvl="0" indent="0" rtl="0">
              <a:spcBef>
                <a:spcPts val="1000"/>
              </a:spcBef>
              <a:spcAft>
                <a:spcPts val="0"/>
              </a:spcAft>
              <a:buNone/>
            </a:pPr>
            <a:endParaRPr dirty="0"/>
          </a:p>
          <a:p>
            <a:pPr marL="0" lvl="0" indent="0" rtl="0">
              <a:spcBef>
                <a:spcPts val="1000"/>
              </a:spcBef>
              <a:spcAft>
                <a:spcPts val="0"/>
              </a:spcAft>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Primer programa</a:t>
            </a:r>
            <a:endParaRPr/>
          </a:p>
        </p:txBody>
      </p:sp>
      <p:sp>
        <p:nvSpPr>
          <p:cNvPr id="170" name="Shape 170"/>
          <p:cNvSpPr txBox="1">
            <a:spLocks noGrp="1"/>
          </p:cNvSpPr>
          <p:nvPr>
            <p:ph type="body" idx="1"/>
          </p:nvPr>
        </p:nvSpPr>
        <p:spPr>
          <a:xfrm>
            <a:off x="677325" y="1611577"/>
            <a:ext cx="8596800" cy="4559700"/>
          </a:xfrm>
          <a:prstGeom prst="rect">
            <a:avLst/>
          </a:prstGeom>
        </p:spPr>
        <p:txBody>
          <a:bodyPr spcFirstLastPara="1" wrap="square" lIns="91425" tIns="91425" rIns="91425" bIns="91425" anchor="t" anchorCtr="0">
            <a:noAutofit/>
          </a:bodyPr>
          <a:lstStyle/>
          <a:p>
            <a:pPr marL="254000" lvl="0" indent="-254000" rtl="0">
              <a:lnSpc>
                <a:spcPct val="115000"/>
              </a:lnSpc>
              <a:spcBef>
                <a:spcPts val="0"/>
              </a:spcBef>
              <a:spcAft>
                <a:spcPts val="0"/>
              </a:spcAft>
              <a:buClr>
                <a:schemeClr val="dk1"/>
              </a:buClr>
              <a:buSzPts val="1100"/>
              <a:buFont typeface="Arial"/>
              <a:buNone/>
            </a:pPr>
            <a:r>
              <a:rPr lang="es-ES" dirty="0" err="1">
                <a:solidFill>
                  <a:srgbClr val="3333CC"/>
                </a:solidFill>
                <a:latin typeface="Arial"/>
                <a:ea typeface="Arial"/>
                <a:cs typeface="Arial"/>
                <a:sym typeface="Arial"/>
              </a:rPr>
              <a:t>public</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class</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Hello</a:t>
            </a:r>
            <a:r>
              <a:rPr lang="es-ES" dirty="0">
                <a:solidFill>
                  <a:srgbClr val="3333CC"/>
                </a:solidFill>
                <a:latin typeface="Arial"/>
                <a:ea typeface="Arial"/>
                <a:cs typeface="Arial"/>
                <a:sym typeface="Arial"/>
              </a:rPr>
              <a:t> {</a:t>
            </a:r>
            <a:endParaRPr dirty="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public</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static</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void</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main</a:t>
            </a:r>
            <a:r>
              <a:rPr lang="es-ES" dirty="0">
                <a:solidFill>
                  <a:srgbClr val="3333CC"/>
                </a:solidFill>
                <a:latin typeface="Arial"/>
                <a:ea typeface="Arial"/>
                <a:cs typeface="Arial"/>
                <a:sym typeface="Arial"/>
              </a:rPr>
              <a:t>(</a:t>
            </a:r>
            <a:r>
              <a:rPr lang="es-ES" dirty="0" err="1">
                <a:solidFill>
                  <a:srgbClr val="3333CC"/>
                </a:solidFill>
                <a:latin typeface="Arial"/>
                <a:ea typeface="Arial"/>
                <a:cs typeface="Arial"/>
                <a:sym typeface="Arial"/>
              </a:rPr>
              <a:t>String</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args</a:t>
            </a:r>
            <a:r>
              <a:rPr lang="es-ES" dirty="0">
                <a:solidFill>
                  <a:srgbClr val="3333CC"/>
                </a:solidFill>
                <a:latin typeface="Arial"/>
                <a:ea typeface="Arial"/>
                <a:cs typeface="Arial"/>
                <a:sym typeface="Arial"/>
              </a:rPr>
              <a:t>[ ]) {</a:t>
            </a:r>
            <a:endParaRPr dirty="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System.out.println</a:t>
            </a:r>
            <a:r>
              <a:rPr lang="es-ES" dirty="0">
                <a:solidFill>
                  <a:srgbClr val="3333CC"/>
                </a:solidFill>
                <a:latin typeface="Arial"/>
                <a:ea typeface="Arial"/>
                <a:cs typeface="Arial"/>
                <a:sym typeface="Arial"/>
              </a:rPr>
              <a:t>(“Hola Mundo“);</a:t>
            </a:r>
            <a:endParaRPr dirty="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dirty="0">
                <a:solidFill>
                  <a:srgbClr val="3333CC"/>
                </a:solidFill>
                <a:latin typeface="Arial"/>
                <a:ea typeface="Arial"/>
                <a:cs typeface="Arial"/>
                <a:sym typeface="Arial"/>
              </a:rPr>
              <a:t>		}</a:t>
            </a:r>
            <a:endParaRPr dirty="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dirty="0">
                <a:solidFill>
                  <a:srgbClr val="3333CC"/>
                </a:solidFill>
                <a:latin typeface="Arial"/>
                <a:ea typeface="Arial"/>
                <a:cs typeface="Arial"/>
                <a:sym typeface="Arial"/>
              </a:rPr>
              <a:t>}</a:t>
            </a:r>
            <a:endParaRPr dirty="0">
              <a:solidFill>
                <a:srgbClr val="3333CC"/>
              </a:solidFill>
              <a:latin typeface="Arial"/>
              <a:ea typeface="Arial"/>
              <a:cs typeface="Arial"/>
              <a:sym typeface="Arial"/>
            </a:endParaRPr>
          </a:p>
          <a:p>
            <a:pPr marL="0" lvl="0" indent="0"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Todo programa es escrito como el método estático llamado </a:t>
            </a:r>
            <a:r>
              <a:rPr lang="es-ES" sz="2100" dirty="0" err="1">
                <a:solidFill>
                  <a:schemeClr val="dk1"/>
                </a:solidFill>
                <a:latin typeface="Times New Roman"/>
                <a:ea typeface="Times New Roman"/>
                <a:cs typeface="Times New Roman"/>
                <a:sym typeface="Times New Roman"/>
              </a:rPr>
              <a:t>main</a:t>
            </a:r>
            <a:r>
              <a:rPr lang="es-ES" dirty="0">
                <a:solidFill>
                  <a:schemeClr val="dk1"/>
                </a:solidFill>
                <a:latin typeface="Times New Roman"/>
                <a:ea typeface="Times New Roman"/>
                <a:cs typeface="Times New Roman"/>
                <a:sym typeface="Times New Roman"/>
              </a:rPr>
              <a:t> </a:t>
            </a:r>
            <a:r>
              <a:rPr lang="es-ES" sz="2100" dirty="0">
                <a:solidFill>
                  <a:schemeClr val="dk1"/>
                </a:solidFill>
                <a:latin typeface="Times New Roman"/>
                <a:ea typeface="Times New Roman"/>
                <a:cs typeface="Times New Roman"/>
                <a:sym typeface="Times New Roman"/>
              </a:rPr>
              <a:t>en una clase cualquiera </a:t>
            </a:r>
            <a:endParaRPr sz="2100" dirty="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Este método se empieza a ejecutar cuando se invoca el intérprete de java para una clase dada</a:t>
            </a:r>
            <a:endParaRPr sz="2100" dirty="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dirty="0" err="1">
                <a:solidFill>
                  <a:schemeClr val="dk1"/>
                </a:solidFill>
                <a:latin typeface="Times New Roman"/>
                <a:ea typeface="Times New Roman"/>
                <a:cs typeface="Times New Roman"/>
                <a:sym typeface="Times New Roman"/>
              </a:rPr>
              <a:t>args</a:t>
            </a:r>
            <a:r>
              <a:rPr lang="es-ES" sz="2100" dirty="0">
                <a:solidFill>
                  <a:schemeClr val="dk1"/>
                </a:solidFill>
                <a:latin typeface="Times New Roman"/>
                <a:ea typeface="Times New Roman"/>
                <a:cs typeface="Times New Roman"/>
                <a:sym typeface="Times New Roman"/>
              </a:rPr>
              <a:t> es un arreglo de </a:t>
            </a:r>
            <a:r>
              <a:rPr lang="es-ES" sz="2100" dirty="0" err="1">
                <a:solidFill>
                  <a:schemeClr val="dk1"/>
                </a:solidFill>
                <a:latin typeface="Times New Roman"/>
                <a:ea typeface="Times New Roman"/>
                <a:cs typeface="Times New Roman"/>
                <a:sym typeface="Times New Roman"/>
              </a:rPr>
              <a:t>Strings</a:t>
            </a:r>
            <a:r>
              <a:rPr lang="es-ES" sz="2100" dirty="0">
                <a:solidFill>
                  <a:schemeClr val="dk1"/>
                </a:solidFill>
                <a:latin typeface="Times New Roman"/>
                <a:ea typeface="Times New Roman"/>
                <a:cs typeface="Times New Roman"/>
                <a:sym typeface="Times New Roman"/>
              </a:rPr>
              <a:t> que contiene los parámetros</a:t>
            </a:r>
            <a:endParaRPr sz="2100" dirty="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con los que </a:t>
            </a:r>
            <a:r>
              <a:rPr lang="es-ES" sz="2100" dirty="0" err="1">
                <a:solidFill>
                  <a:schemeClr val="dk1"/>
                </a:solidFill>
                <a:latin typeface="Times New Roman"/>
                <a:ea typeface="Times New Roman"/>
                <a:cs typeface="Times New Roman"/>
                <a:sym typeface="Times New Roman"/>
              </a:rPr>
              <a:t>fué</a:t>
            </a:r>
            <a:r>
              <a:rPr lang="es-ES" sz="2100" dirty="0">
                <a:solidFill>
                  <a:schemeClr val="dk1"/>
                </a:solidFill>
                <a:latin typeface="Times New Roman"/>
                <a:ea typeface="Times New Roman"/>
                <a:cs typeface="Times New Roman"/>
                <a:sym typeface="Times New Roman"/>
              </a:rPr>
              <a:t> invocado el programa.</a:t>
            </a:r>
            <a:endParaRPr sz="2100" dirty="0">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Tipos de dato “Primitivos”</a:t>
            </a:r>
            <a:endParaRPr/>
          </a:p>
        </p:txBody>
      </p:sp>
      <p:sp>
        <p:nvSpPr>
          <p:cNvPr id="176" name="Shape 176"/>
          <p:cNvSpPr txBox="1">
            <a:spLocks noGrp="1"/>
          </p:cNvSpPr>
          <p:nvPr>
            <p:ph type="body" idx="1"/>
          </p:nvPr>
        </p:nvSpPr>
        <p:spPr>
          <a:xfrm>
            <a:off x="592675" y="1439327"/>
            <a:ext cx="8681400" cy="4602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enteros: </a:t>
            </a:r>
            <a:r>
              <a:rPr lang="es-ES" sz="2100">
                <a:solidFill>
                  <a:srgbClr val="3333CC"/>
                </a:solidFill>
                <a:latin typeface="Arial"/>
                <a:ea typeface="Arial"/>
                <a:cs typeface="Arial"/>
                <a:sym typeface="Arial"/>
              </a:rPr>
              <a:t>int, long, short, byte</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1, -1, 1024, 1L</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reales: </a:t>
            </a:r>
            <a:r>
              <a:rPr lang="es-ES" sz="2100">
                <a:solidFill>
                  <a:srgbClr val="3333CC"/>
                </a:solidFill>
                <a:latin typeface="Arial"/>
                <a:ea typeface="Arial"/>
                <a:cs typeface="Arial"/>
                <a:sym typeface="Arial"/>
              </a:rPr>
              <a:t>float, double</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1.0, -3.14159, 1.5e4, 1.0f</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caracter: </a:t>
            </a:r>
            <a:r>
              <a:rPr lang="es-ES" sz="2100">
                <a:solidFill>
                  <a:srgbClr val="3333CC"/>
                </a:solidFill>
                <a:latin typeface="Times New Roman"/>
                <a:ea typeface="Times New Roman"/>
                <a:cs typeface="Times New Roman"/>
                <a:sym typeface="Times New Roman"/>
              </a:rPr>
              <a:t>char</a:t>
            </a:r>
            <a:endParaRPr sz="2100">
              <a:solidFill>
                <a:srgbClr val="3333CC"/>
              </a:solidFill>
              <a:latin typeface="Times New Roman"/>
              <a:ea typeface="Times New Roman"/>
              <a:cs typeface="Times New Roman"/>
              <a:sym typeface="Times New Roman"/>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‘a’, ‘X’, ‘@’</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lógico: </a:t>
            </a:r>
            <a:r>
              <a:rPr lang="es-ES" sz="2100">
                <a:solidFill>
                  <a:srgbClr val="3333CC"/>
                </a:solidFill>
                <a:latin typeface="Arial"/>
                <a:ea typeface="Arial"/>
                <a:cs typeface="Arial"/>
                <a:sym typeface="Arial"/>
              </a:rPr>
              <a:t>boolean</a:t>
            </a:r>
            <a:r>
              <a:rPr lang="es-ES" sz="2100">
                <a:solidFill>
                  <a:schemeClr val="dk1"/>
                </a:solidFill>
                <a:latin typeface="Arial"/>
                <a:ea typeface="Arial"/>
                <a:cs typeface="Arial"/>
                <a:sym typeface="Arial"/>
              </a:rPr>
              <a:t> </a:t>
            </a:r>
            <a:endParaRPr sz="2100">
              <a:solidFill>
                <a:schemeClr val="dk1"/>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true, false</a:t>
            </a:r>
            <a:endParaRPr sz="2100">
              <a:solidFill>
                <a:srgbClr val="3333CC"/>
              </a:solidFill>
              <a:latin typeface="Arial"/>
              <a:ea typeface="Arial"/>
              <a:cs typeface="Arial"/>
              <a:sym typeface="Arial"/>
            </a:endParaRPr>
          </a:p>
          <a:p>
            <a:pPr marL="254000" lvl="0" indent="-25400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Constantes de String: </a:t>
            </a:r>
            <a:r>
              <a:rPr lang="es-ES" sz="2100">
                <a:solidFill>
                  <a:srgbClr val="3333CC"/>
                </a:solidFill>
                <a:latin typeface="Times New Roman"/>
                <a:ea typeface="Times New Roman"/>
                <a:cs typeface="Times New Roman"/>
                <a:sym typeface="Times New Roman"/>
              </a:rPr>
              <a:t>“Hola“,“12 de Abril“</a:t>
            </a:r>
            <a:endParaRPr sz="2100">
              <a:solidFill>
                <a:srgbClr val="3333CC"/>
              </a:solidFill>
              <a:latin typeface="Times New Roman"/>
              <a:ea typeface="Times New Roman"/>
              <a:cs typeface="Times New Roman"/>
              <a:sym typeface="Times New Roman"/>
            </a:endParaRPr>
          </a:p>
          <a:p>
            <a:pPr marL="342900" lvl="0" indent="-251459">
              <a:spcBef>
                <a:spcPts val="100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Como declarar variables</a:t>
            </a:r>
            <a:endParaRPr/>
          </a:p>
        </p:txBody>
      </p:sp>
      <p:sp>
        <p:nvSpPr>
          <p:cNvPr id="182" name="Shape 182"/>
          <p:cNvSpPr txBox="1">
            <a:spLocks noGrp="1"/>
          </p:cNvSpPr>
          <p:nvPr>
            <p:ph type="body" idx="1"/>
          </p:nvPr>
        </p:nvSpPr>
        <p:spPr>
          <a:xfrm>
            <a:off x="677325" y="1834451"/>
            <a:ext cx="8596800" cy="4206900"/>
          </a:xfrm>
          <a:prstGeom prst="rect">
            <a:avLst/>
          </a:prstGeom>
        </p:spPr>
        <p:txBody>
          <a:bodyPr spcFirstLastPara="1" wrap="square" lIns="91425" tIns="91425" rIns="91425" bIns="91425" anchor="t" anchorCtr="0">
            <a:noAutofit/>
          </a:bodyPr>
          <a:lstStyle/>
          <a:p>
            <a:pPr marL="254000" lvl="0" indent="-254000" rtl="0">
              <a:lnSpc>
                <a:spcPct val="115000"/>
              </a:lnSpc>
              <a:spcBef>
                <a:spcPts val="0"/>
              </a:spcBef>
              <a:spcAft>
                <a:spcPts val="0"/>
              </a:spcAft>
              <a:buClr>
                <a:schemeClr val="dk1"/>
              </a:buClr>
              <a:buSzPts val="1100"/>
              <a:buFont typeface="Arial"/>
              <a:buNone/>
            </a:pPr>
            <a:r>
              <a:rPr lang="es-ES" sz="2100">
                <a:solidFill>
                  <a:srgbClr val="3333CC"/>
                </a:solidFill>
                <a:latin typeface="Arial"/>
                <a:ea typeface="Arial"/>
                <a:cs typeface="Arial"/>
                <a:sym typeface="Arial"/>
              </a:rPr>
              <a:t>int i;</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int i = 1;</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double pi = 3.14159;</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char c = ‘a’;</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boolean estamos_bien = true;</a:t>
            </a:r>
            <a:endParaRPr sz="2100">
              <a:solidFill>
                <a:srgbClr val="3333CC"/>
              </a:solidFill>
              <a:latin typeface="Arial"/>
              <a:ea typeface="Arial"/>
              <a:cs typeface="Arial"/>
              <a:sym typeface="Arial"/>
            </a:endParaRPr>
          </a:p>
          <a:p>
            <a:pPr marL="254000" lvl="0" indent="-254000" rtl="0">
              <a:lnSpc>
                <a:spcPct val="115000"/>
              </a:lnSpc>
              <a:spcBef>
                <a:spcPts val="600"/>
              </a:spcBef>
              <a:spcAft>
                <a:spcPts val="0"/>
              </a:spcAft>
              <a:buClr>
                <a:schemeClr val="dk1"/>
              </a:buClr>
              <a:buSzPts val="1100"/>
              <a:buFont typeface="Arial"/>
              <a:buNone/>
            </a:pP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   Las declaraciones de variables pueden ir en cualquier parte del programa pero siempre antes de que la variable sea usada.Hay que tener cuidado con el rango de validez (scope) de la declaración</a:t>
            </a:r>
            <a:endParaRPr sz="2100">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Expresiones y asignaciones</a:t>
            </a:r>
            <a:endParaRPr/>
          </a:p>
        </p:txBody>
      </p:sp>
      <p:sp>
        <p:nvSpPr>
          <p:cNvPr id="188" name="Shape 188"/>
          <p:cNvSpPr txBox="1">
            <a:spLocks noGrp="1"/>
          </p:cNvSpPr>
          <p:nvPr>
            <p:ph type="body" idx="1"/>
          </p:nvPr>
        </p:nvSpPr>
        <p:spPr>
          <a:xfrm>
            <a:off x="677325" y="1509902"/>
            <a:ext cx="8596800" cy="4531500"/>
          </a:xfrm>
          <a:prstGeom prst="rect">
            <a:avLst/>
          </a:prstGeom>
        </p:spPr>
        <p:txBody>
          <a:bodyPr spcFirstLastPara="1" wrap="square" lIns="91425" tIns="91425" rIns="91425" bIns="91425" anchor="t" anchorCtr="0">
            <a:noAutofit/>
          </a:bodyPr>
          <a:lstStyle/>
          <a:p>
            <a:pPr marL="0" indent="0">
              <a:lnSpc>
                <a:spcPct val="115000"/>
              </a:lnSpc>
              <a:spcBef>
                <a:spcPts val="0"/>
              </a:spcBef>
              <a:buClr>
                <a:schemeClr val="dk1"/>
              </a:buClr>
              <a:buSzPts val="1100"/>
              <a:buNone/>
            </a:pPr>
            <a:r>
              <a:rPr lang="es-ES" sz="2400" dirty="0" err="1">
                <a:solidFill>
                  <a:schemeClr val="dk1"/>
                </a:solidFill>
                <a:latin typeface="Times New Roman"/>
                <a:ea typeface="Times New Roman"/>
                <a:cs typeface="Times New Roman"/>
                <a:sym typeface="Times New Roman"/>
              </a:rPr>
              <a:t>Asignacion</a:t>
            </a:r>
            <a:r>
              <a:rPr lang="es-ES" sz="2400" dirty="0">
                <a:solidFill>
                  <a:schemeClr val="dk1"/>
                </a:solidFill>
                <a:latin typeface="Times New Roman"/>
                <a:ea typeface="Times New Roman"/>
                <a:cs typeface="Times New Roman"/>
                <a:sym typeface="Times New Roman"/>
              </a:rPr>
              <a:t>: </a:t>
            </a:r>
          </a:p>
          <a:p>
            <a:pPr marL="0" indent="0">
              <a:lnSpc>
                <a:spcPct val="115000"/>
              </a:lnSpc>
              <a:spcBef>
                <a:spcPts val="0"/>
              </a:spcBef>
              <a:buClr>
                <a:schemeClr val="dk1"/>
              </a:buClr>
              <a:buSzPts val="1100"/>
              <a:buNone/>
            </a:pPr>
            <a:r>
              <a:rPr lang="es-ES" sz="2400" dirty="0">
                <a:solidFill>
                  <a:srgbClr val="3333CC"/>
                </a:solidFill>
                <a:latin typeface="Times New Roman"/>
                <a:ea typeface="Times New Roman"/>
                <a:cs typeface="Times New Roman"/>
                <a:sym typeface="Times New Roman"/>
              </a:rPr>
              <a:t>a = 1;</a:t>
            </a:r>
            <a:endParaRPr lang="es-ES" sz="2400" dirty="0">
              <a:solidFill>
                <a:schemeClr val="dk1"/>
              </a:solidFill>
              <a:latin typeface="Times New Roman"/>
              <a:ea typeface="Times New Roman"/>
              <a:cs typeface="Times New Roman"/>
              <a:sym typeface="Times New Roman"/>
            </a:endParaRPr>
          </a:p>
          <a:p>
            <a:pPr marL="0" lvl="0" indent="0" rtl="0">
              <a:lnSpc>
                <a:spcPct val="115000"/>
              </a:lnSpc>
              <a:spcBef>
                <a:spcPts val="0"/>
              </a:spcBef>
              <a:spcAft>
                <a:spcPts val="0"/>
              </a:spcAft>
              <a:buClr>
                <a:schemeClr val="dk1"/>
              </a:buClr>
              <a:buSzPts val="1100"/>
              <a:buFont typeface="Arial"/>
              <a:buNone/>
            </a:pPr>
            <a:r>
              <a:rPr lang="es-ES" sz="2400" dirty="0" err="1">
                <a:solidFill>
                  <a:schemeClr val="dk1"/>
                </a:solidFill>
                <a:latin typeface="Times New Roman"/>
                <a:ea typeface="Times New Roman"/>
                <a:cs typeface="Times New Roman"/>
                <a:sym typeface="Times New Roman"/>
              </a:rPr>
              <a:t>Aritmeticas</a:t>
            </a:r>
            <a:r>
              <a:rPr lang="es-ES" sz="2400" dirty="0">
                <a:solidFill>
                  <a:schemeClr val="dk1"/>
                </a:solidFill>
                <a:latin typeface="Times New Roman"/>
                <a:ea typeface="Times New Roman"/>
                <a:cs typeface="Times New Roman"/>
                <a:sym typeface="Times New Roman"/>
              </a:rPr>
              <a:t>: </a:t>
            </a:r>
          </a:p>
          <a:p>
            <a:pPr marL="0" lvl="0" indent="0" rtl="0">
              <a:lnSpc>
                <a:spcPct val="115000"/>
              </a:lnSpc>
              <a:spcBef>
                <a:spcPts val="0"/>
              </a:spcBef>
              <a:spcAft>
                <a:spcPts val="0"/>
              </a:spcAft>
              <a:buClr>
                <a:schemeClr val="dk1"/>
              </a:buClr>
              <a:buSzPts val="1100"/>
              <a:buFont typeface="Arial"/>
              <a:buNone/>
            </a:pPr>
            <a:r>
              <a:rPr lang="es-ES" sz="2400" dirty="0">
                <a:solidFill>
                  <a:srgbClr val="3333CC"/>
                </a:solidFill>
                <a:latin typeface="Arial"/>
                <a:ea typeface="Arial"/>
                <a:cs typeface="Arial"/>
                <a:sym typeface="Arial"/>
              </a:rPr>
              <a:t>suma + 20 * c / (mod % 3)</a:t>
            </a:r>
            <a:endParaRPr sz="2400" dirty="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dirty="0">
                <a:solidFill>
                  <a:schemeClr val="dk1"/>
                </a:solidFill>
                <a:latin typeface="Times New Roman"/>
                <a:ea typeface="Times New Roman"/>
                <a:cs typeface="Times New Roman"/>
                <a:sym typeface="Times New Roman"/>
              </a:rPr>
              <a:t>Relacionales: </a:t>
            </a:r>
          </a:p>
          <a:p>
            <a:pPr marL="0" lvl="0" indent="0" rtl="0">
              <a:lnSpc>
                <a:spcPct val="115000"/>
              </a:lnSpc>
              <a:spcBef>
                <a:spcPts val="600"/>
              </a:spcBef>
              <a:spcAft>
                <a:spcPts val="0"/>
              </a:spcAft>
              <a:buClr>
                <a:schemeClr val="dk1"/>
              </a:buClr>
              <a:buSzPts val="1100"/>
              <a:buFont typeface="Arial"/>
              <a:buNone/>
            </a:pPr>
            <a:r>
              <a:rPr lang="es-ES" sz="2400" dirty="0">
                <a:solidFill>
                  <a:srgbClr val="3333CC"/>
                </a:solidFill>
                <a:latin typeface="Arial"/>
                <a:ea typeface="Arial"/>
                <a:cs typeface="Arial"/>
                <a:sym typeface="Arial"/>
              </a:rPr>
              <a:t>a &gt; b, b &gt;= c, c != 4, a == 0</a:t>
            </a:r>
            <a:endParaRPr sz="2400" dirty="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dirty="0">
                <a:solidFill>
                  <a:schemeClr val="dk1"/>
                </a:solidFill>
                <a:latin typeface="Times New Roman"/>
                <a:ea typeface="Times New Roman"/>
                <a:cs typeface="Times New Roman"/>
                <a:sym typeface="Times New Roman"/>
              </a:rPr>
              <a:t>De </a:t>
            </a:r>
            <a:r>
              <a:rPr lang="es-ES" sz="2400" dirty="0" err="1">
                <a:solidFill>
                  <a:schemeClr val="dk1"/>
                </a:solidFill>
                <a:latin typeface="Times New Roman"/>
                <a:ea typeface="Times New Roman"/>
                <a:cs typeface="Times New Roman"/>
                <a:sym typeface="Times New Roman"/>
              </a:rPr>
              <a:t>String</a:t>
            </a:r>
            <a:r>
              <a:rPr lang="es-ES" sz="2400" dirty="0">
                <a:solidFill>
                  <a:schemeClr val="dk1"/>
                </a:solidFill>
                <a:latin typeface="Times New Roman"/>
                <a:ea typeface="Times New Roman"/>
                <a:cs typeface="Times New Roman"/>
                <a:sym typeface="Times New Roman"/>
              </a:rPr>
              <a:t>: </a:t>
            </a:r>
            <a:r>
              <a:rPr lang="es-ES" sz="2400" dirty="0">
                <a:solidFill>
                  <a:srgbClr val="3333CC"/>
                </a:solidFill>
                <a:latin typeface="Arial"/>
                <a:ea typeface="Arial"/>
                <a:cs typeface="Arial"/>
                <a:sym typeface="Arial"/>
              </a:rPr>
              <a:t>“hola “+ nombre + “ hoy es “+ </a:t>
            </a:r>
            <a:r>
              <a:rPr lang="es-ES" sz="2400" dirty="0" err="1">
                <a:solidFill>
                  <a:srgbClr val="3333CC"/>
                </a:solidFill>
                <a:latin typeface="Arial"/>
                <a:ea typeface="Arial"/>
                <a:cs typeface="Arial"/>
                <a:sym typeface="Arial"/>
              </a:rPr>
              <a:t>dia</a:t>
            </a:r>
            <a:r>
              <a:rPr lang="es-ES" sz="2400" dirty="0">
                <a:solidFill>
                  <a:srgbClr val="3333CC"/>
                </a:solidFill>
                <a:latin typeface="Arial"/>
                <a:ea typeface="Arial"/>
                <a:cs typeface="Arial"/>
                <a:sym typeface="Arial"/>
              </a:rPr>
              <a:t> + “</a:t>
            </a:r>
            <a:r>
              <a:rPr lang="es-ES" sz="2400" dirty="0" err="1">
                <a:solidFill>
                  <a:srgbClr val="3333CC"/>
                </a:solidFill>
                <a:latin typeface="Arial"/>
                <a:ea typeface="Arial"/>
                <a:cs typeface="Arial"/>
                <a:sym typeface="Arial"/>
              </a:rPr>
              <a:t>de”+mes</a:t>
            </a:r>
            <a:endParaRPr sz="2400" dirty="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dirty="0" err="1">
                <a:solidFill>
                  <a:schemeClr val="dk1"/>
                </a:solidFill>
                <a:latin typeface="Times New Roman"/>
                <a:ea typeface="Times New Roman"/>
                <a:cs typeface="Times New Roman"/>
                <a:sym typeface="Times New Roman"/>
              </a:rPr>
              <a:t>Casts</a:t>
            </a:r>
            <a:r>
              <a:rPr lang="es-ES" sz="2400" dirty="0">
                <a:solidFill>
                  <a:schemeClr val="dk1"/>
                </a:solidFill>
                <a:latin typeface="Times New Roman"/>
                <a:ea typeface="Times New Roman"/>
                <a:cs typeface="Times New Roman"/>
                <a:sym typeface="Times New Roman"/>
              </a:rPr>
              <a:t>: </a:t>
            </a:r>
          </a:p>
          <a:p>
            <a:pPr marL="0" lvl="0" indent="0" rtl="0">
              <a:lnSpc>
                <a:spcPct val="115000"/>
              </a:lnSpc>
              <a:spcBef>
                <a:spcPts val="600"/>
              </a:spcBef>
              <a:spcAft>
                <a:spcPts val="0"/>
              </a:spcAft>
              <a:buClr>
                <a:schemeClr val="dk1"/>
              </a:buClr>
              <a:buSzPts val="1100"/>
              <a:buFont typeface="Arial"/>
              <a:buNone/>
            </a:pPr>
            <a:r>
              <a:rPr lang="es-ES" sz="2400" dirty="0">
                <a:solidFill>
                  <a:srgbClr val="3333CC"/>
                </a:solidFill>
                <a:latin typeface="Arial"/>
                <a:ea typeface="Arial"/>
                <a:cs typeface="Arial"/>
                <a:sym typeface="Arial"/>
              </a:rPr>
              <a:t>(</a:t>
            </a:r>
            <a:r>
              <a:rPr lang="es-ES" sz="2400" dirty="0" err="1">
                <a:solidFill>
                  <a:srgbClr val="3333CC"/>
                </a:solidFill>
                <a:latin typeface="Arial"/>
                <a:ea typeface="Arial"/>
                <a:cs typeface="Arial"/>
                <a:sym typeface="Arial"/>
              </a:rPr>
              <a:t>int</a:t>
            </a:r>
            <a:r>
              <a:rPr lang="es-ES" sz="2400" dirty="0">
                <a:solidFill>
                  <a:srgbClr val="3333CC"/>
                </a:solidFill>
                <a:latin typeface="Arial"/>
                <a:ea typeface="Arial"/>
                <a:cs typeface="Arial"/>
                <a:sym typeface="Arial"/>
              </a:rPr>
              <a:t>) pi  (pi = 3.1)  </a:t>
            </a:r>
          </a:p>
          <a:p>
            <a:pPr marL="0" lvl="0" indent="0" rtl="0">
              <a:lnSpc>
                <a:spcPct val="115000"/>
              </a:lnSpc>
              <a:spcBef>
                <a:spcPts val="600"/>
              </a:spcBef>
              <a:spcAft>
                <a:spcPts val="0"/>
              </a:spcAft>
              <a:buClr>
                <a:schemeClr val="dk1"/>
              </a:buClr>
              <a:buSzPts val="1100"/>
              <a:buFont typeface="Arial"/>
              <a:buNone/>
            </a:pPr>
            <a:r>
              <a:rPr lang="es-ES" sz="2400" dirty="0">
                <a:solidFill>
                  <a:srgbClr val="3333CC"/>
                </a:solidFill>
                <a:latin typeface="Arial"/>
                <a:ea typeface="Arial"/>
                <a:cs typeface="Arial"/>
                <a:sym typeface="Arial"/>
              </a:rPr>
              <a:t>(</a:t>
            </a:r>
            <a:r>
              <a:rPr lang="es-ES" sz="2400" dirty="0" err="1">
                <a:solidFill>
                  <a:srgbClr val="3333CC"/>
                </a:solidFill>
                <a:latin typeface="Arial"/>
                <a:ea typeface="Arial"/>
                <a:cs typeface="Arial"/>
                <a:sym typeface="Arial"/>
              </a:rPr>
              <a:t>int</a:t>
            </a:r>
            <a:r>
              <a:rPr lang="es-ES" sz="2400" dirty="0">
                <a:solidFill>
                  <a:srgbClr val="3333CC"/>
                </a:solidFill>
                <a:latin typeface="Arial"/>
                <a:ea typeface="Arial"/>
                <a:cs typeface="Arial"/>
                <a:sym typeface="Arial"/>
              </a:rPr>
              <a:t>) (</a:t>
            </a:r>
            <a:r>
              <a:rPr lang="es-ES" sz="2400" dirty="0" err="1">
                <a:solidFill>
                  <a:srgbClr val="3333CC"/>
                </a:solidFill>
                <a:latin typeface="Arial"/>
                <a:ea typeface="Arial"/>
                <a:cs typeface="Arial"/>
                <a:sym typeface="Arial"/>
              </a:rPr>
              <a:t>Math.random</a:t>
            </a:r>
            <a:r>
              <a:rPr lang="es-ES" sz="2400" dirty="0">
                <a:solidFill>
                  <a:srgbClr val="3333CC"/>
                </a:solidFill>
                <a:latin typeface="Arial"/>
                <a:ea typeface="Arial"/>
                <a:cs typeface="Arial"/>
                <a:sym typeface="Arial"/>
              </a:rPr>
              <a:t>()*100)+1)</a:t>
            </a:r>
            <a:endParaRPr sz="2400" dirty="0">
              <a:solidFill>
                <a:srgbClr val="3333CC"/>
              </a:solidFill>
              <a:latin typeface="Arial"/>
              <a:ea typeface="Arial"/>
              <a:cs typeface="Arial"/>
              <a:sym typeface="Arial"/>
            </a:endParaRPr>
          </a:p>
          <a:p>
            <a:pPr marL="342900" lvl="0" indent="-251459">
              <a:spcBef>
                <a:spcPts val="1000"/>
              </a:spcBef>
              <a:spcAft>
                <a:spcPts val="0"/>
              </a:spcAft>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Condicionales y ciclos</a:t>
            </a:r>
            <a:endParaRPr/>
          </a:p>
        </p:txBody>
      </p:sp>
      <p:sp>
        <p:nvSpPr>
          <p:cNvPr id="194" name="Shape 194"/>
          <p:cNvSpPr txBox="1">
            <a:spLocks noGrp="1"/>
          </p:cNvSpPr>
          <p:nvPr>
            <p:ph type="body" idx="1"/>
          </p:nvPr>
        </p:nvSpPr>
        <p:spPr>
          <a:xfrm>
            <a:off x="677325" y="1763901"/>
            <a:ext cx="8596800" cy="42774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Instrucción condicional:     </a:t>
            </a:r>
            <a:r>
              <a:rPr lang="es-ES" sz="2100" dirty="0" err="1">
                <a:solidFill>
                  <a:schemeClr val="dk1"/>
                </a:solidFill>
                <a:latin typeface="Courier New"/>
                <a:ea typeface="Courier New"/>
                <a:cs typeface="Courier New"/>
                <a:sym typeface="Courier New"/>
              </a:rPr>
              <a:t>if</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cond</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254000" lvl="0" indent="-254000" algn="just" rtl="0">
              <a:lnSpc>
                <a:spcPct val="115000"/>
              </a:lnSpc>
              <a:spcBef>
                <a:spcPts val="500"/>
              </a:spcBef>
              <a:spcAft>
                <a:spcPts val="0"/>
              </a:spcAft>
              <a:buClr>
                <a:schemeClr val="dk1"/>
              </a:buClr>
              <a:buSzPts val="1100"/>
              <a:buFont typeface="Arial"/>
              <a:buNone/>
            </a:pP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if</a:t>
            </a:r>
            <a:r>
              <a:rPr lang="es-ES" sz="2100" dirty="0">
                <a:solidFill>
                  <a:schemeClr val="dk1"/>
                </a:solidFill>
                <a:latin typeface="Courier New"/>
                <a:ea typeface="Courier New"/>
                <a:cs typeface="Courier New"/>
                <a:sym typeface="Courier New"/>
              </a:rPr>
              <a:t>(</a:t>
            </a:r>
            <a:r>
              <a:rPr lang="es-ES" sz="2100" dirty="0" err="1">
                <a:solidFill>
                  <a:schemeClr val="dk1"/>
                </a:solidFill>
                <a:latin typeface="Courier New"/>
                <a:ea typeface="Courier New"/>
                <a:cs typeface="Courier New"/>
                <a:sym typeface="Courier New"/>
              </a:rPr>
              <a:t>cond</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else</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Ciclos:   </a:t>
            </a:r>
            <a:r>
              <a:rPr lang="es-ES" sz="2100" dirty="0" err="1">
                <a:solidFill>
                  <a:schemeClr val="dk1"/>
                </a:solidFill>
                <a:latin typeface="Courier New"/>
                <a:ea typeface="Courier New"/>
                <a:cs typeface="Courier New"/>
                <a:sym typeface="Courier New"/>
              </a:rPr>
              <a:t>while</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cond</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Ciclos:</a:t>
            </a:r>
            <a:r>
              <a:rPr lang="es-ES" sz="2100" dirty="0">
                <a:solidFill>
                  <a:schemeClr val="dk1"/>
                </a:solidFill>
                <a:latin typeface="Courier New"/>
                <a:ea typeface="Courier New"/>
                <a:cs typeface="Courier New"/>
                <a:sym typeface="Courier New"/>
              </a:rPr>
              <a:t> do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while</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cond</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Ciclos </a:t>
            </a:r>
            <a:r>
              <a:rPr lang="es-ES" sz="2100" dirty="0" err="1">
                <a:solidFill>
                  <a:schemeClr val="dk1"/>
                </a:solidFill>
                <a:latin typeface="Courier New"/>
                <a:ea typeface="Courier New"/>
                <a:cs typeface="Courier New"/>
                <a:sym typeface="Courier New"/>
              </a:rPr>
              <a:t>for</a:t>
            </a:r>
            <a:r>
              <a:rPr lang="es-ES" sz="2100" dirty="0">
                <a:solidFill>
                  <a:schemeClr val="dk1"/>
                </a:solidFill>
                <a:latin typeface="Courier New"/>
                <a:ea typeface="Courier New"/>
                <a:cs typeface="Courier New"/>
                <a:sym typeface="Courier New"/>
              </a:rPr>
              <a:t> (instr1; i&lt;10; instr2)</a:t>
            </a:r>
            <a:endParaRPr sz="2100" dirty="0">
              <a:solidFill>
                <a:schemeClr val="dk1"/>
              </a:solidFill>
              <a:latin typeface="Courier New"/>
              <a:ea typeface="Courier New"/>
              <a:cs typeface="Courier New"/>
              <a:sym typeface="Courier New"/>
            </a:endParaRPr>
          </a:p>
          <a:p>
            <a:pPr marL="254000" lvl="0" indent="-254000" algn="just" rtl="0">
              <a:lnSpc>
                <a:spcPct val="115000"/>
              </a:lnSpc>
              <a:spcBef>
                <a:spcPts val="500"/>
              </a:spcBef>
              <a:spcAft>
                <a:spcPts val="0"/>
              </a:spcAft>
              <a:buClr>
                <a:schemeClr val="dk1"/>
              </a:buClr>
              <a:buSzPts val="1100"/>
              <a:buFont typeface="Arial"/>
              <a:buNone/>
            </a:pP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Selección </a:t>
            </a:r>
            <a:r>
              <a:rPr lang="es-ES" sz="2100" dirty="0" err="1">
                <a:solidFill>
                  <a:schemeClr val="dk1"/>
                </a:solidFill>
                <a:latin typeface="Courier New"/>
                <a:ea typeface="Courier New"/>
                <a:cs typeface="Courier New"/>
                <a:sym typeface="Courier New"/>
              </a:rPr>
              <a:t>switch</a:t>
            </a:r>
            <a:r>
              <a:rPr lang="es-ES" sz="2100" dirty="0">
                <a:solidFill>
                  <a:schemeClr val="dk1"/>
                </a:solidFill>
                <a:latin typeface="Courier New"/>
                <a:ea typeface="Courier New"/>
                <a:cs typeface="Courier New"/>
                <a:sym typeface="Courier New"/>
              </a:rPr>
              <a:t>/case</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Agrupación de instrucciones bajo un </a:t>
            </a:r>
            <a:r>
              <a:rPr lang="es-ES" sz="2100" dirty="0" err="1">
                <a:solidFill>
                  <a:schemeClr val="dk1"/>
                </a:solidFill>
                <a:latin typeface="Times New Roman"/>
                <a:ea typeface="Times New Roman"/>
                <a:cs typeface="Times New Roman"/>
                <a:sym typeface="Times New Roman"/>
              </a:rPr>
              <a:t>if</a:t>
            </a:r>
            <a:r>
              <a:rPr lang="es-ES" sz="2100" dirty="0">
                <a:solidFill>
                  <a:schemeClr val="dk1"/>
                </a:solidFill>
                <a:latin typeface="Times New Roman"/>
                <a:ea typeface="Times New Roman"/>
                <a:cs typeface="Times New Roman"/>
                <a:sym typeface="Times New Roman"/>
              </a:rPr>
              <a:t>, </a:t>
            </a:r>
            <a:r>
              <a:rPr lang="es-ES" sz="2100" dirty="0" err="1">
                <a:solidFill>
                  <a:schemeClr val="dk1"/>
                </a:solidFill>
                <a:latin typeface="Times New Roman"/>
                <a:ea typeface="Times New Roman"/>
                <a:cs typeface="Times New Roman"/>
                <a:sym typeface="Times New Roman"/>
              </a:rPr>
              <a:t>else</a:t>
            </a:r>
            <a:r>
              <a:rPr lang="es-ES" sz="2100" dirty="0">
                <a:solidFill>
                  <a:schemeClr val="dk1"/>
                </a:solidFill>
                <a:latin typeface="Times New Roman"/>
                <a:ea typeface="Times New Roman"/>
                <a:cs typeface="Times New Roman"/>
                <a:sym typeface="Times New Roman"/>
              </a:rPr>
              <a:t>, </a:t>
            </a:r>
            <a:r>
              <a:rPr lang="es-ES" sz="2100" dirty="0" err="1">
                <a:solidFill>
                  <a:schemeClr val="dk1"/>
                </a:solidFill>
                <a:latin typeface="Times New Roman"/>
                <a:ea typeface="Times New Roman"/>
                <a:cs typeface="Times New Roman"/>
                <a:sym typeface="Times New Roman"/>
              </a:rPr>
              <a:t>while</a:t>
            </a:r>
            <a:r>
              <a:rPr lang="es-ES" sz="2100" dirty="0">
                <a:solidFill>
                  <a:schemeClr val="dk1"/>
                </a:solidFill>
                <a:latin typeface="Times New Roman"/>
                <a:ea typeface="Times New Roman"/>
                <a:cs typeface="Times New Roman"/>
                <a:sym typeface="Times New Roman"/>
              </a:rPr>
              <a:t>, </a:t>
            </a:r>
            <a:r>
              <a:rPr lang="es-ES" sz="2100" dirty="0" err="1">
                <a:solidFill>
                  <a:schemeClr val="dk1"/>
                </a:solidFill>
                <a:latin typeface="Times New Roman"/>
                <a:ea typeface="Times New Roman"/>
                <a:cs typeface="Times New Roman"/>
                <a:sym typeface="Times New Roman"/>
              </a:rPr>
              <a:t>for</a:t>
            </a:r>
            <a:r>
              <a:rPr lang="es-ES" sz="2100" dirty="0">
                <a:solidFill>
                  <a:schemeClr val="dk1"/>
                </a:solidFill>
                <a:latin typeface="Times New Roman"/>
                <a:ea typeface="Times New Roman"/>
                <a:cs typeface="Times New Roman"/>
                <a:sym typeface="Times New Roman"/>
              </a:rPr>
              <a:t>, etc. se realiza con paréntesis crespo {     } </a:t>
            </a:r>
            <a:endParaRPr sz="2100" dirty="0">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Clase String</a:t>
            </a:r>
            <a:endParaRPr/>
          </a:p>
        </p:txBody>
      </p:sp>
      <p:sp>
        <p:nvSpPr>
          <p:cNvPr id="200" name="Shape 200"/>
          <p:cNvSpPr txBox="1">
            <a:spLocks noGrp="1"/>
          </p:cNvSpPr>
          <p:nvPr>
            <p:ph type="body" idx="1"/>
          </p:nvPr>
        </p:nvSpPr>
        <p:spPr>
          <a:xfrm>
            <a:off x="522100" y="1368777"/>
            <a:ext cx="8751900" cy="46725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Son parte del lenguaje (no hay que importarlos)</a:t>
            </a:r>
            <a:endParaRPr sz="21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Se crean: </a:t>
            </a:r>
            <a:r>
              <a:rPr lang="es-ES">
                <a:solidFill>
                  <a:srgbClr val="3333CC"/>
                </a:solidFill>
                <a:latin typeface="Arial"/>
                <a:ea typeface="Arial"/>
                <a:cs typeface="Arial"/>
                <a:sym typeface="Arial"/>
              </a:rPr>
              <a:t>String s = new String(“Hola Mundo”); </a:t>
            </a:r>
            <a:r>
              <a:rPr lang="es-ES" sz="2100">
                <a:solidFill>
                  <a:schemeClr val="dk1"/>
                </a:solidFill>
                <a:latin typeface="Times New Roman"/>
                <a:ea typeface="Times New Roman"/>
                <a:cs typeface="Times New Roman"/>
                <a:sym typeface="Times New Roman"/>
              </a:rPr>
              <a:t>pero esto se puede resumir con </a:t>
            </a:r>
            <a:r>
              <a:rPr lang="es-ES">
                <a:solidFill>
                  <a:srgbClr val="3333CC"/>
                </a:solidFill>
                <a:latin typeface="Arial"/>
                <a:ea typeface="Arial"/>
                <a:cs typeface="Arial"/>
                <a:sym typeface="Arial"/>
              </a:rPr>
              <a:t>String s = “Hola Mundo”; </a:t>
            </a:r>
            <a:r>
              <a:rPr lang="es-ES" sz="2100">
                <a:solidFill>
                  <a:schemeClr val="dk1"/>
                </a:solidFill>
                <a:latin typeface="Times New Roman"/>
                <a:ea typeface="Times New Roman"/>
                <a:cs typeface="Times New Roman"/>
                <a:sym typeface="Times New Roman"/>
              </a:rPr>
              <a:t>u</a:t>
            </a:r>
            <a:endParaRPr sz="21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Tamaño de un String: </a:t>
            </a:r>
            <a:r>
              <a:rPr lang="es-ES">
                <a:solidFill>
                  <a:srgbClr val="3333CC"/>
                </a:solidFill>
                <a:latin typeface="Times New Roman"/>
                <a:ea typeface="Times New Roman"/>
                <a:cs typeface="Times New Roman"/>
                <a:sym typeface="Times New Roman"/>
              </a:rPr>
              <a:t>int i = s.length(); </a:t>
            </a:r>
            <a:endParaRPr>
              <a:solidFill>
                <a:srgbClr val="3333CC"/>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k-esimo carácter: </a:t>
            </a:r>
            <a:r>
              <a:rPr lang="es-ES">
                <a:solidFill>
                  <a:srgbClr val="3333CC"/>
                </a:solidFill>
                <a:latin typeface="Arial"/>
                <a:ea typeface="Arial"/>
                <a:cs typeface="Arial"/>
                <a:sym typeface="Arial"/>
              </a:rPr>
              <a:t>char c = s.charAt(k); </a:t>
            </a:r>
            <a:endParaRPr>
              <a:solidFill>
                <a:srgbClr val="3333CC"/>
              </a:solidFill>
              <a:latin typeface="Arial"/>
              <a:ea typeface="Arial"/>
              <a:cs typeface="Arial"/>
              <a:sym typeface="Arial"/>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Subsecuencias:    </a:t>
            </a:r>
            <a:r>
              <a:rPr lang="es-ES">
                <a:solidFill>
                  <a:srgbClr val="3333CC"/>
                </a:solidFill>
                <a:latin typeface="Arial"/>
                <a:ea typeface="Arial"/>
                <a:cs typeface="Arial"/>
                <a:sym typeface="Arial"/>
              </a:rPr>
              <a:t>String sub = s.substring(k);</a:t>
            </a:r>
            <a:endParaRPr>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				 </a:t>
            </a:r>
            <a:r>
              <a:rPr lang="es-ES">
                <a:solidFill>
                  <a:srgbClr val="3333CC"/>
                </a:solidFill>
                <a:latin typeface="Arial"/>
                <a:ea typeface="Arial"/>
                <a:cs typeface="Arial"/>
                <a:sym typeface="Arial"/>
              </a:rPr>
              <a:t>String sub = s.substring(inicio, fin);</a:t>
            </a:r>
            <a:endParaRPr>
              <a:solidFill>
                <a:srgbClr val="3333CC"/>
              </a:solidFill>
              <a:latin typeface="Arial"/>
              <a:ea typeface="Arial"/>
              <a:cs typeface="Arial"/>
              <a:sym typeface="Arial"/>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Búsqueda de subsecuencias: </a:t>
            </a:r>
            <a:r>
              <a:rPr lang="es-ES">
                <a:solidFill>
                  <a:srgbClr val="3333CC"/>
                </a:solidFill>
                <a:latin typeface="Times New Roman"/>
                <a:ea typeface="Times New Roman"/>
                <a:cs typeface="Times New Roman"/>
                <a:sym typeface="Times New Roman"/>
              </a:rPr>
              <a:t>int i = s.indexOf(“hola”); </a:t>
            </a:r>
            <a:endParaRPr>
              <a:solidFill>
                <a:srgbClr val="3333CC"/>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Comparacion: </a:t>
            </a:r>
            <a:r>
              <a:rPr lang="es-ES">
                <a:solidFill>
                  <a:srgbClr val="3333CC"/>
                </a:solidFill>
                <a:latin typeface="Arial"/>
                <a:ea typeface="Arial"/>
                <a:cs typeface="Arial"/>
                <a:sym typeface="Arial"/>
              </a:rPr>
              <a:t>boolean iguales s1.equals(s2);</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int i = s1.compareTo(s2);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Times New Roman"/>
                <a:ea typeface="Times New Roman"/>
                <a:cs typeface="Times New Roman"/>
                <a:sym typeface="Times New Roman"/>
              </a:rPr>
              <a:t>		</a:t>
            </a:r>
            <a:r>
              <a:rPr lang="es-ES">
                <a:solidFill>
                  <a:schemeClr val="dk1"/>
                </a:solidFill>
                <a:latin typeface="Times New Roman"/>
                <a:ea typeface="Times New Roman"/>
                <a:cs typeface="Times New Roman"/>
                <a:sym typeface="Times New Roman"/>
              </a:rPr>
              <a:t>0 si s1==s2, &gt;0 si s1&gt;s2, &lt;0 si s1&lt;s2</a:t>
            </a:r>
            <a:endParaRPr>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D522C2-6C51-4E69-97F9-E2D7B3198D26}"/>
              </a:ext>
            </a:extLst>
          </p:cNvPr>
          <p:cNvSpPr>
            <a:spLocks noGrp="1"/>
          </p:cNvSpPr>
          <p:nvPr>
            <p:ph type="title"/>
          </p:nvPr>
        </p:nvSpPr>
        <p:spPr/>
        <p:txBody>
          <a:bodyPr/>
          <a:lstStyle/>
          <a:p>
            <a:r>
              <a:rPr lang="en-US" dirty="0" err="1"/>
              <a:t>Arreglos</a:t>
            </a:r>
            <a:endParaRPr lang="en-US" dirty="0"/>
          </a:p>
        </p:txBody>
      </p:sp>
      <p:sp>
        <p:nvSpPr>
          <p:cNvPr id="3" name="Marcador de texto 2">
            <a:extLst>
              <a:ext uri="{FF2B5EF4-FFF2-40B4-BE49-F238E27FC236}">
                <a16:creationId xmlns:a16="http://schemas.microsoft.com/office/drawing/2014/main" id="{1F1DFD82-20DD-45D6-9828-EDD59417377F}"/>
              </a:ext>
            </a:extLst>
          </p:cNvPr>
          <p:cNvSpPr>
            <a:spLocks noGrp="1"/>
          </p:cNvSpPr>
          <p:nvPr>
            <p:ph type="body" idx="1"/>
          </p:nvPr>
        </p:nvSpPr>
        <p:spPr/>
        <p:txBody>
          <a:bodyPr/>
          <a:lstStyle/>
          <a:p>
            <a:r>
              <a:rPr lang="en-US" dirty="0"/>
              <a:t>Sin</a:t>
            </a:r>
            <a:r>
              <a:rPr lang="es-MX" dirty="0" err="1"/>
              <a:t>ónimo</a:t>
            </a:r>
            <a:r>
              <a:rPr lang="es-MX" dirty="0"/>
              <a:t> de ‘serie de’, es un contenedor que agrupa variables de cierto tipo </a:t>
            </a:r>
          </a:p>
          <a:p>
            <a:r>
              <a:rPr lang="es-MX" dirty="0"/>
              <a:t>La capacidad/longitud de dicho contenedor es fija</a:t>
            </a:r>
          </a:p>
          <a:p>
            <a:r>
              <a:rPr lang="es-MX" dirty="0"/>
              <a:t>Cada elemento es accesible por su posición/índice</a:t>
            </a:r>
          </a:p>
          <a:p>
            <a:endParaRPr lang="en-US" u="sng" dirty="0"/>
          </a:p>
        </p:txBody>
      </p:sp>
      <p:pic>
        <p:nvPicPr>
          <p:cNvPr id="5" name="Imagen 4" descr="Imagen que contiene reloj, señal&#10;&#10;Descripción generada automáticamente">
            <a:extLst>
              <a:ext uri="{FF2B5EF4-FFF2-40B4-BE49-F238E27FC236}">
                <a16:creationId xmlns:a16="http://schemas.microsoft.com/office/drawing/2014/main" id="{8FD2EBDB-1856-4A56-B485-C49BB4655BE0}"/>
              </a:ext>
            </a:extLst>
          </p:cNvPr>
          <p:cNvPicPr>
            <a:picLocks noChangeAspect="1"/>
          </p:cNvPicPr>
          <p:nvPr/>
        </p:nvPicPr>
        <p:blipFill>
          <a:blip r:embed="rId2"/>
          <a:stretch>
            <a:fillRect/>
          </a:stretch>
        </p:blipFill>
        <p:spPr>
          <a:xfrm>
            <a:off x="1619915" y="3640015"/>
            <a:ext cx="4476085" cy="3077308"/>
          </a:xfrm>
          <a:prstGeom prst="rect">
            <a:avLst/>
          </a:prstGeom>
        </p:spPr>
      </p:pic>
    </p:spTree>
    <p:extLst>
      <p:ext uri="{BB962C8B-B14F-4D97-AF65-F5344CB8AC3E}">
        <p14:creationId xmlns:p14="http://schemas.microsoft.com/office/powerpoint/2010/main" val="3104832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5DA73A-57D2-4F94-9932-0B17A71DAE11}"/>
              </a:ext>
            </a:extLst>
          </p:cNvPr>
          <p:cNvSpPr>
            <a:spLocks noGrp="1"/>
          </p:cNvSpPr>
          <p:nvPr>
            <p:ph type="title"/>
          </p:nvPr>
        </p:nvSpPr>
        <p:spPr/>
        <p:txBody>
          <a:bodyPr/>
          <a:lstStyle/>
          <a:p>
            <a:r>
              <a:rPr lang="es-MX" dirty="0"/>
              <a:t>Arreglos</a:t>
            </a:r>
            <a:endParaRPr lang="en-US" dirty="0"/>
          </a:p>
        </p:txBody>
      </p:sp>
      <p:sp>
        <p:nvSpPr>
          <p:cNvPr id="3" name="Marcador de texto 2">
            <a:extLst>
              <a:ext uri="{FF2B5EF4-FFF2-40B4-BE49-F238E27FC236}">
                <a16:creationId xmlns:a16="http://schemas.microsoft.com/office/drawing/2014/main" id="{5E0788C1-3BDB-4D6A-9ADE-B71409D0F4DE}"/>
              </a:ext>
            </a:extLst>
          </p:cNvPr>
          <p:cNvSpPr>
            <a:spLocks noGrp="1"/>
          </p:cNvSpPr>
          <p:nvPr>
            <p:ph type="body" idx="1"/>
          </p:nvPr>
        </p:nvSpPr>
        <p:spPr/>
        <p:txBody>
          <a:bodyPr/>
          <a:lstStyle/>
          <a:p>
            <a:r>
              <a:rPr lang="es-MX" sz="1700" dirty="0" err="1"/>
              <a:t>String</a:t>
            </a:r>
            <a:r>
              <a:rPr lang="es-MX" sz="1700" dirty="0"/>
              <a:t> nombre = “Peter Parker”; </a:t>
            </a:r>
            <a:r>
              <a:rPr lang="es-MX" sz="1700" dirty="0" err="1"/>
              <a:t>char</a:t>
            </a:r>
            <a:r>
              <a:rPr lang="en-US" sz="1700" dirty="0"/>
              <a:t>[] </a:t>
            </a:r>
            <a:r>
              <a:rPr lang="en-US" sz="1700" dirty="0" err="1"/>
              <a:t>letrasNombre</a:t>
            </a:r>
            <a:r>
              <a:rPr lang="en-US" sz="1700" dirty="0"/>
              <a:t> = </a:t>
            </a:r>
            <a:r>
              <a:rPr lang="en-US" sz="1700" dirty="0" err="1"/>
              <a:t>nombre.toCharArray</a:t>
            </a:r>
            <a:r>
              <a:rPr lang="en-US" sz="1700" dirty="0"/>
              <a:t>();</a:t>
            </a:r>
          </a:p>
          <a:p>
            <a:pPr lvl="1"/>
            <a:r>
              <a:rPr lang="en-US" sz="1500" dirty="0"/>
              <a:t>Para </a:t>
            </a:r>
            <a:r>
              <a:rPr lang="en-US" sz="1500" dirty="0" err="1"/>
              <a:t>declarar</a:t>
            </a:r>
            <a:r>
              <a:rPr lang="en-US" sz="1500" dirty="0"/>
              <a:t> </a:t>
            </a:r>
            <a:r>
              <a:rPr lang="es-MX" sz="1500" dirty="0"/>
              <a:t>un arreglo de caracteres</a:t>
            </a:r>
            <a:endParaRPr lang="en-US" sz="1500" dirty="0"/>
          </a:p>
          <a:p>
            <a:r>
              <a:rPr lang="en-US" sz="1700" dirty="0"/>
              <a:t>String[] avengers = new String[] {“The hulk”, “Thor”, …., “Captain America”};</a:t>
            </a:r>
          </a:p>
          <a:p>
            <a:pPr lvl="1"/>
            <a:r>
              <a:rPr lang="en-US" sz="1500" dirty="0" err="1"/>
              <a:t>Declara</a:t>
            </a:r>
            <a:r>
              <a:rPr lang="en-US" sz="1500" dirty="0"/>
              <a:t> un </a:t>
            </a:r>
            <a:r>
              <a:rPr lang="en-US" sz="1500" dirty="0" err="1"/>
              <a:t>arreglo</a:t>
            </a:r>
            <a:r>
              <a:rPr lang="en-US" sz="1500" dirty="0"/>
              <a:t> de </a:t>
            </a:r>
            <a:r>
              <a:rPr lang="en-US" sz="1500" dirty="0" err="1"/>
              <a:t>Stringss</a:t>
            </a:r>
            <a:endParaRPr lang="en-US" sz="1500" dirty="0"/>
          </a:p>
          <a:p>
            <a:r>
              <a:rPr lang="en-US" sz="1700" dirty="0"/>
              <a:t>int[] </a:t>
            </a:r>
            <a:r>
              <a:rPr lang="en-US" sz="1700" dirty="0" err="1"/>
              <a:t>calificaciones</a:t>
            </a:r>
            <a:r>
              <a:rPr lang="en-US" sz="1700" dirty="0"/>
              <a:t> = new int[4]; </a:t>
            </a:r>
            <a:r>
              <a:rPr lang="en-US" sz="1700" dirty="0" err="1"/>
              <a:t>calificaciones</a:t>
            </a:r>
            <a:r>
              <a:rPr lang="en-US" sz="1700" dirty="0"/>
              <a:t>[0] = 90;</a:t>
            </a:r>
          </a:p>
          <a:p>
            <a:pPr lvl="1"/>
            <a:r>
              <a:rPr lang="en-US" sz="1500" dirty="0" err="1"/>
              <a:t>Declara</a:t>
            </a:r>
            <a:r>
              <a:rPr lang="en-US" sz="1500" dirty="0"/>
              <a:t> un </a:t>
            </a:r>
            <a:r>
              <a:rPr lang="en-US" sz="1500" dirty="0" err="1"/>
              <a:t>arreglo</a:t>
            </a:r>
            <a:r>
              <a:rPr lang="en-US" sz="1500" dirty="0"/>
              <a:t> de </a:t>
            </a:r>
            <a:r>
              <a:rPr lang="en-US" sz="1500" dirty="0" err="1"/>
              <a:t>ints</a:t>
            </a:r>
            <a:r>
              <a:rPr lang="en-US" sz="1500" dirty="0"/>
              <a:t> y </a:t>
            </a:r>
            <a:r>
              <a:rPr lang="en-US" sz="1500" dirty="0" err="1"/>
              <a:t>asigna</a:t>
            </a:r>
            <a:r>
              <a:rPr lang="en-US" sz="1500" dirty="0"/>
              <a:t> un valor a la </a:t>
            </a:r>
            <a:r>
              <a:rPr lang="en-US" sz="1500" dirty="0" err="1"/>
              <a:t>posición</a:t>
            </a:r>
            <a:r>
              <a:rPr lang="en-US" sz="1500" dirty="0"/>
              <a:t> 0</a:t>
            </a:r>
          </a:p>
          <a:p>
            <a:r>
              <a:rPr lang="en-US" sz="1700" dirty="0"/>
              <a:t>for(int = 0; I &lt; </a:t>
            </a:r>
            <a:r>
              <a:rPr lang="en-US" sz="1700" dirty="0" err="1"/>
              <a:t>calificaciones.length</a:t>
            </a:r>
            <a:r>
              <a:rPr lang="en-US" sz="1700" dirty="0"/>
              <a:t>; </a:t>
            </a:r>
            <a:r>
              <a:rPr lang="en-US" sz="1700" dirty="0" err="1"/>
              <a:t>i</a:t>
            </a:r>
            <a:r>
              <a:rPr lang="en-US" sz="1700" dirty="0"/>
              <a:t>++) </a:t>
            </a:r>
            <a:r>
              <a:rPr lang="en-US" sz="1700" dirty="0" err="1"/>
              <a:t>System.out.println</a:t>
            </a:r>
            <a:r>
              <a:rPr lang="en-US" sz="1700" dirty="0"/>
              <a:t>(</a:t>
            </a:r>
            <a:r>
              <a:rPr lang="en-US" sz="1700" dirty="0" err="1"/>
              <a:t>calificaciones</a:t>
            </a:r>
            <a:r>
              <a:rPr lang="en-US" sz="1700" dirty="0"/>
              <a:t>[</a:t>
            </a:r>
            <a:r>
              <a:rPr lang="en-US" sz="1700" dirty="0" err="1"/>
              <a:t>i</a:t>
            </a:r>
            <a:r>
              <a:rPr lang="en-US" sz="1700" dirty="0"/>
              <a:t>]);</a:t>
            </a:r>
          </a:p>
          <a:p>
            <a:pPr lvl="1"/>
            <a:r>
              <a:rPr lang="en-US" sz="1500" dirty="0" err="1"/>
              <a:t>Recorre</a:t>
            </a:r>
            <a:r>
              <a:rPr lang="en-US" sz="1500" dirty="0"/>
              <a:t> </a:t>
            </a:r>
            <a:r>
              <a:rPr lang="en-US" sz="1500" dirty="0" err="1"/>
              <a:t>todas</a:t>
            </a:r>
            <a:r>
              <a:rPr lang="en-US" sz="1500" dirty="0"/>
              <a:t> las </a:t>
            </a:r>
            <a:r>
              <a:rPr lang="en-US" sz="1500" dirty="0" err="1"/>
              <a:t>posiciones</a:t>
            </a:r>
            <a:r>
              <a:rPr lang="en-US" sz="1500" dirty="0"/>
              <a:t> del </a:t>
            </a:r>
            <a:r>
              <a:rPr lang="en-US" sz="1500" dirty="0" err="1"/>
              <a:t>arreglo</a:t>
            </a:r>
            <a:r>
              <a:rPr lang="en-US" sz="1500" dirty="0"/>
              <a:t> e </a:t>
            </a:r>
            <a:r>
              <a:rPr lang="en-US" sz="1500" dirty="0" err="1"/>
              <a:t>imprime</a:t>
            </a:r>
            <a:r>
              <a:rPr lang="en-US" sz="1500" dirty="0"/>
              <a:t> el valor </a:t>
            </a:r>
            <a:r>
              <a:rPr lang="en-US" sz="1500" dirty="0" err="1"/>
              <a:t>en</a:t>
            </a:r>
            <a:r>
              <a:rPr lang="en-US" sz="1500" dirty="0"/>
              <a:t> </a:t>
            </a:r>
            <a:r>
              <a:rPr lang="en-US" sz="1500" dirty="0" err="1"/>
              <a:t>cada</a:t>
            </a:r>
            <a:r>
              <a:rPr lang="en-US" sz="1500" dirty="0"/>
              <a:t> </a:t>
            </a:r>
            <a:r>
              <a:rPr lang="en-US" sz="1500" dirty="0" err="1"/>
              <a:t>posición</a:t>
            </a:r>
            <a:endParaRPr lang="en-US" sz="1500" dirty="0"/>
          </a:p>
          <a:p>
            <a:endParaRPr lang="en-US" sz="1700" dirty="0"/>
          </a:p>
        </p:txBody>
      </p:sp>
    </p:spTree>
    <p:extLst>
      <p:ext uri="{BB962C8B-B14F-4D97-AF65-F5344CB8AC3E}">
        <p14:creationId xmlns:p14="http://schemas.microsoft.com/office/powerpoint/2010/main" val="2901039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E6249-2162-4DF5-BBFD-6AF3D1D3D729}"/>
              </a:ext>
            </a:extLst>
          </p:cNvPr>
          <p:cNvSpPr>
            <a:spLocks noGrp="1"/>
          </p:cNvSpPr>
          <p:nvPr>
            <p:ph type="title"/>
          </p:nvPr>
        </p:nvSpPr>
        <p:spPr/>
        <p:txBody>
          <a:bodyPr/>
          <a:lstStyle/>
          <a:p>
            <a:r>
              <a:rPr lang="es-MX" dirty="0"/>
              <a:t>Algoritmos</a:t>
            </a:r>
            <a:endParaRPr lang="en-US" dirty="0"/>
          </a:p>
        </p:txBody>
      </p:sp>
      <p:sp>
        <p:nvSpPr>
          <p:cNvPr id="3" name="Marcador de texto 2">
            <a:extLst>
              <a:ext uri="{FF2B5EF4-FFF2-40B4-BE49-F238E27FC236}">
                <a16:creationId xmlns:a16="http://schemas.microsoft.com/office/drawing/2014/main" id="{9DB2A6C0-E773-4DF2-B306-D6171F717B63}"/>
              </a:ext>
            </a:extLst>
          </p:cNvPr>
          <p:cNvSpPr>
            <a:spLocks noGrp="1"/>
          </p:cNvSpPr>
          <p:nvPr>
            <p:ph type="body" idx="1"/>
          </p:nvPr>
        </p:nvSpPr>
        <p:spPr/>
        <p:txBody>
          <a:bodyPr/>
          <a:lstStyle/>
          <a:p>
            <a:r>
              <a:rPr lang="es-MX" sz="2400" dirty="0"/>
              <a:t>Procedimiento paso a paso que resuelve un problema</a:t>
            </a:r>
          </a:p>
          <a:p>
            <a:r>
              <a:rPr lang="es-MX" sz="2400" dirty="0"/>
              <a:t>Descomponer  un programa en pasos lógicos</a:t>
            </a:r>
          </a:p>
          <a:p>
            <a:r>
              <a:rPr lang="es-MX" sz="2400" dirty="0"/>
              <a:t>Divide y vencerás</a:t>
            </a:r>
          </a:p>
          <a:p>
            <a:r>
              <a:rPr lang="en-US" sz="2400" dirty="0" err="1"/>
              <a:t>Parte</a:t>
            </a:r>
            <a:r>
              <a:rPr lang="en-US" sz="2400" dirty="0"/>
              <a:t> de la </a:t>
            </a:r>
            <a:r>
              <a:rPr lang="en-US" sz="2400" dirty="0" err="1"/>
              <a:t>planeación</a:t>
            </a:r>
            <a:r>
              <a:rPr lang="en-US" sz="2400" dirty="0"/>
              <a:t> de la </a:t>
            </a:r>
            <a:r>
              <a:rPr lang="en-US" sz="2400" dirty="0" err="1"/>
              <a:t>programación</a:t>
            </a:r>
            <a:endParaRPr lang="en-US" sz="2400" dirty="0"/>
          </a:p>
          <a:p>
            <a:r>
              <a:rPr lang="en-US" sz="2400" dirty="0"/>
              <a:t>Nos </a:t>
            </a:r>
            <a:r>
              <a:rPr lang="en-US" sz="2400" dirty="0" err="1"/>
              <a:t>permite</a:t>
            </a:r>
            <a:r>
              <a:rPr lang="en-US" sz="2400" dirty="0"/>
              <a:t> </a:t>
            </a:r>
            <a:r>
              <a:rPr lang="en-US" sz="2400" dirty="0" err="1"/>
              <a:t>hacer</a:t>
            </a:r>
            <a:r>
              <a:rPr lang="en-US" sz="2400" dirty="0"/>
              <a:t> un </a:t>
            </a:r>
            <a:r>
              <a:rPr lang="en-US" sz="2400" dirty="0" err="1"/>
              <a:t>diseño</a:t>
            </a:r>
            <a:r>
              <a:rPr lang="en-US" sz="2400" dirty="0"/>
              <a:t> base del </a:t>
            </a:r>
            <a:r>
              <a:rPr lang="en-US" sz="2400" dirty="0" err="1"/>
              <a:t>programa</a:t>
            </a:r>
            <a:r>
              <a:rPr lang="en-US" sz="2400" dirty="0"/>
              <a:t> a </a:t>
            </a:r>
            <a:r>
              <a:rPr lang="en-US" sz="2400" dirty="0" err="1"/>
              <a:t>realizar</a:t>
            </a:r>
            <a:r>
              <a:rPr lang="en-US" sz="2400" dirty="0"/>
              <a:t>.</a:t>
            </a:r>
          </a:p>
          <a:p>
            <a:r>
              <a:rPr lang="en-US" sz="2400" dirty="0"/>
              <a:t>Da </a:t>
            </a:r>
            <a:r>
              <a:rPr lang="en-US" sz="2400" dirty="0" err="1"/>
              <a:t>paso</a:t>
            </a:r>
            <a:r>
              <a:rPr lang="en-US" sz="2400" dirty="0"/>
              <a:t> a la </a:t>
            </a:r>
            <a:r>
              <a:rPr lang="en-US" sz="2400" dirty="0" err="1"/>
              <a:t>fase</a:t>
            </a:r>
            <a:r>
              <a:rPr lang="en-US" sz="2400" dirty="0"/>
              <a:t> de </a:t>
            </a:r>
            <a:r>
              <a:rPr lang="en-US" sz="2400" dirty="0" err="1"/>
              <a:t>codificación</a:t>
            </a:r>
            <a:r>
              <a:rPr lang="en-US" sz="2400" dirty="0"/>
              <a:t>.</a:t>
            </a:r>
          </a:p>
        </p:txBody>
      </p:sp>
    </p:spTree>
    <p:extLst>
      <p:ext uri="{BB962C8B-B14F-4D97-AF65-F5344CB8AC3E}">
        <p14:creationId xmlns:p14="http://schemas.microsoft.com/office/powerpoint/2010/main" val="5628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E65F4-4234-4496-A65D-7285983D8EA5}"/>
              </a:ext>
            </a:extLst>
          </p:cNvPr>
          <p:cNvSpPr>
            <a:spLocks noGrp="1"/>
          </p:cNvSpPr>
          <p:nvPr>
            <p:ph type="title"/>
          </p:nvPr>
        </p:nvSpPr>
        <p:spPr/>
        <p:txBody>
          <a:bodyPr/>
          <a:lstStyle/>
          <a:p>
            <a:r>
              <a:rPr lang="es-MX" dirty="0"/>
              <a:t>Ejercicios</a:t>
            </a:r>
            <a:endParaRPr lang="en-US" dirty="0"/>
          </a:p>
        </p:txBody>
      </p:sp>
      <p:sp>
        <p:nvSpPr>
          <p:cNvPr id="3" name="Marcador de texto 2">
            <a:extLst>
              <a:ext uri="{FF2B5EF4-FFF2-40B4-BE49-F238E27FC236}">
                <a16:creationId xmlns:a16="http://schemas.microsoft.com/office/drawing/2014/main" id="{C1DF6244-B7ED-411F-9481-6628B5C5DAA4}"/>
              </a:ext>
            </a:extLst>
          </p:cNvPr>
          <p:cNvSpPr>
            <a:spLocks noGrp="1"/>
          </p:cNvSpPr>
          <p:nvPr>
            <p:ph type="body" idx="1"/>
          </p:nvPr>
        </p:nvSpPr>
        <p:spPr/>
        <p:txBody>
          <a:bodyPr/>
          <a:lstStyle/>
          <a:p>
            <a:r>
              <a:rPr lang="es-MX" sz="4800" dirty="0"/>
              <a:t>¿Cómo se hace un sándwich de Jamón?</a:t>
            </a:r>
          </a:p>
          <a:p>
            <a:r>
              <a:rPr lang="es-MX" sz="4800" dirty="0"/>
              <a:t>¿Cómo se cuelga un cuadro en la pared?</a:t>
            </a:r>
          </a:p>
          <a:p>
            <a:endParaRPr lang="en-US" dirty="0"/>
          </a:p>
        </p:txBody>
      </p:sp>
    </p:spTree>
    <p:extLst>
      <p:ext uri="{BB962C8B-B14F-4D97-AF65-F5344CB8AC3E}">
        <p14:creationId xmlns:p14="http://schemas.microsoft.com/office/powerpoint/2010/main" val="233175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25DC3-9B6C-4E08-A4A7-B175A924C4DF}"/>
              </a:ext>
            </a:extLst>
          </p:cNvPr>
          <p:cNvSpPr>
            <a:spLocks noGrp="1"/>
          </p:cNvSpPr>
          <p:nvPr>
            <p:ph type="title"/>
          </p:nvPr>
        </p:nvSpPr>
        <p:spPr/>
        <p:txBody>
          <a:bodyPr/>
          <a:lstStyle/>
          <a:p>
            <a:r>
              <a:rPr lang="es-MX" dirty="0"/>
              <a:t>Posible Solución:</a:t>
            </a:r>
            <a:endParaRPr lang="en-US" dirty="0"/>
          </a:p>
        </p:txBody>
      </p:sp>
      <p:sp>
        <p:nvSpPr>
          <p:cNvPr id="3" name="Marcador de texto 2">
            <a:extLst>
              <a:ext uri="{FF2B5EF4-FFF2-40B4-BE49-F238E27FC236}">
                <a16:creationId xmlns:a16="http://schemas.microsoft.com/office/drawing/2014/main" id="{626336D8-61C9-44FA-843E-FF298884F87D}"/>
              </a:ext>
            </a:extLst>
          </p:cNvPr>
          <p:cNvSpPr>
            <a:spLocks noGrp="1"/>
          </p:cNvSpPr>
          <p:nvPr>
            <p:ph type="body" idx="1"/>
          </p:nvPr>
        </p:nvSpPr>
        <p:spPr>
          <a:xfrm>
            <a:off x="677334" y="1820985"/>
            <a:ext cx="8596668" cy="4427415"/>
          </a:xfrm>
        </p:spPr>
        <p:txBody>
          <a:bodyPr/>
          <a:lstStyle/>
          <a:p>
            <a:r>
              <a:rPr lang="es-MX" dirty="0"/>
              <a:t>Reúna los ingredientes</a:t>
            </a:r>
          </a:p>
          <a:p>
            <a:pPr lvl="1"/>
            <a:r>
              <a:rPr lang="en-US" dirty="0"/>
              <a:t>Pan ( </a:t>
            </a:r>
            <a:r>
              <a:rPr lang="en-US" dirty="0" err="1"/>
              <a:t>Rebanado</a:t>
            </a:r>
            <a:r>
              <a:rPr lang="en-US" dirty="0"/>
              <a:t>, Barra, Blanco, Integral, </a:t>
            </a:r>
            <a:r>
              <a:rPr lang="en-US" dirty="0" err="1"/>
              <a:t>Trigo</a:t>
            </a:r>
            <a:r>
              <a:rPr lang="en-US" dirty="0"/>
              <a:t>, Centeno )</a:t>
            </a:r>
          </a:p>
          <a:p>
            <a:pPr lvl="1"/>
            <a:r>
              <a:rPr lang="en-US" dirty="0" err="1"/>
              <a:t>aderezo</a:t>
            </a:r>
            <a:r>
              <a:rPr lang="en-US" dirty="0"/>
              <a:t> ( </a:t>
            </a:r>
            <a:r>
              <a:rPr lang="en-US" dirty="0" err="1"/>
              <a:t>Mayonesa</a:t>
            </a:r>
            <a:r>
              <a:rPr lang="en-US" dirty="0"/>
              <a:t>, crema, </a:t>
            </a:r>
            <a:r>
              <a:rPr lang="en-US" dirty="0" err="1"/>
              <a:t>mostaza</a:t>
            </a:r>
            <a:r>
              <a:rPr lang="en-US" dirty="0"/>
              <a:t> ), </a:t>
            </a:r>
          </a:p>
          <a:p>
            <a:pPr lvl="1"/>
            <a:r>
              <a:rPr lang="en-US" dirty="0" err="1"/>
              <a:t>jamón</a:t>
            </a:r>
            <a:r>
              <a:rPr lang="en-US" dirty="0"/>
              <a:t> ( </a:t>
            </a:r>
            <a:r>
              <a:rPr lang="en-US" dirty="0" err="1"/>
              <a:t>Pierna</a:t>
            </a:r>
            <a:r>
              <a:rPr lang="en-US" dirty="0"/>
              <a:t>, </a:t>
            </a:r>
            <a:r>
              <a:rPr lang="en-US" dirty="0" err="1"/>
              <a:t>pavo</a:t>
            </a:r>
            <a:r>
              <a:rPr lang="en-US" dirty="0"/>
              <a:t> ),</a:t>
            </a:r>
          </a:p>
          <a:p>
            <a:pPr lvl="1"/>
            <a:r>
              <a:rPr lang="en-US" dirty="0"/>
              <a:t>Queso ( Chihuahua, </a:t>
            </a:r>
            <a:r>
              <a:rPr lang="en-US" dirty="0" err="1"/>
              <a:t>manchego</a:t>
            </a:r>
            <a:r>
              <a:rPr lang="en-US" dirty="0"/>
              <a:t>, gouda ) </a:t>
            </a:r>
          </a:p>
          <a:p>
            <a:pPr lvl="1"/>
            <a:r>
              <a:rPr lang="en-US" dirty="0" err="1"/>
              <a:t>vegetales</a:t>
            </a:r>
            <a:r>
              <a:rPr lang="en-US" dirty="0"/>
              <a:t> ( </a:t>
            </a:r>
            <a:r>
              <a:rPr lang="en-US" dirty="0" err="1"/>
              <a:t>lechuga</a:t>
            </a:r>
            <a:r>
              <a:rPr lang="en-US" dirty="0"/>
              <a:t>, </a:t>
            </a:r>
            <a:r>
              <a:rPr lang="en-US" dirty="0" err="1"/>
              <a:t>tomate</a:t>
            </a:r>
            <a:r>
              <a:rPr lang="en-US" dirty="0"/>
              <a:t>, </a:t>
            </a:r>
            <a:r>
              <a:rPr lang="en-US" dirty="0" err="1"/>
              <a:t>cebolla</a:t>
            </a:r>
            <a:r>
              <a:rPr lang="en-US" dirty="0"/>
              <a:t>, pepino, </a:t>
            </a:r>
            <a:r>
              <a:rPr lang="en-US" dirty="0" err="1"/>
              <a:t>pepinillos</a:t>
            </a:r>
            <a:r>
              <a:rPr lang="en-US" dirty="0"/>
              <a:t> )</a:t>
            </a:r>
          </a:p>
          <a:p>
            <a:pPr lvl="1"/>
            <a:r>
              <a:rPr lang="en-US" dirty="0"/>
              <a:t>Picante ( Salsa, chile de </a:t>
            </a:r>
            <a:r>
              <a:rPr lang="en-US" dirty="0" err="1"/>
              <a:t>diversos</a:t>
            </a:r>
            <a:r>
              <a:rPr lang="en-US" dirty="0"/>
              <a:t> </a:t>
            </a:r>
            <a:r>
              <a:rPr lang="en-US" dirty="0" err="1"/>
              <a:t>tipos</a:t>
            </a:r>
            <a:r>
              <a:rPr lang="en-US" dirty="0"/>
              <a:t>)</a:t>
            </a:r>
          </a:p>
          <a:p>
            <a:r>
              <a:rPr lang="en-US" dirty="0" err="1"/>
              <a:t>Reúna</a:t>
            </a:r>
            <a:r>
              <a:rPr lang="en-US" dirty="0"/>
              <a:t> los </a:t>
            </a:r>
            <a:r>
              <a:rPr lang="en-US" dirty="0" err="1"/>
              <a:t>utensilios</a:t>
            </a:r>
            <a:r>
              <a:rPr lang="en-US" dirty="0"/>
              <a:t> de </a:t>
            </a:r>
            <a:r>
              <a:rPr lang="en-US" dirty="0" err="1"/>
              <a:t>cocina</a:t>
            </a:r>
            <a:endParaRPr lang="en-US" dirty="0"/>
          </a:p>
          <a:p>
            <a:pPr lvl="1"/>
            <a:r>
              <a:rPr lang="en-US" dirty="0" err="1"/>
              <a:t>Cuchillos</a:t>
            </a:r>
            <a:r>
              <a:rPr lang="en-US" dirty="0"/>
              <a:t> (</a:t>
            </a:r>
            <a:r>
              <a:rPr lang="en-US" dirty="0" err="1"/>
              <a:t>Serrado</a:t>
            </a:r>
            <a:r>
              <a:rPr lang="en-US" dirty="0"/>
              <a:t>, </a:t>
            </a:r>
            <a:r>
              <a:rPr lang="en-US" dirty="0" err="1"/>
              <a:t>cebollero</a:t>
            </a:r>
            <a:r>
              <a:rPr lang="en-US" dirty="0"/>
              <a:t>)</a:t>
            </a:r>
          </a:p>
          <a:p>
            <a:pPr lvl="1"/>
            <a:r>
              <a:rPr lang="en-US" dirty="0" err="1"/>
              <a:t>Tabla</a:t>
            </a:r>
            <a:r>
              <a:rPr lang="en-US" dirty="0"/>
              <a:t> de </a:t>
            </a:r>
            <a:r>
              <a:rPr lang="en-US" dirty="0" err="1"/>
              <a:t>picar</a:t>
            </a:r>
            <a:r>
              <a:rPr lang="en-US" dirty="0"/>
              <a:t> (</a:t>
            </a:r>
            <a:r>
              <a:rPr lang="en-US" dirty="0" err="1"/>
              <a:t>madera</a:t>
            </a:r>
            <a:r>
              <a:rPr lang="en-US" dirty="0"/>
              <a:t>, </a:t>
            </a:r>
            <a:r>
              <a:rPr lang="en-US" dirty="0" err="1"/>
              <a:t>plástico</a:t>
            </a:r>
            <a:r>
              <a:rPr lang="en-US" dirty="0"/>
              <a:t>)</a:t>
            </a:r>
          </a:p>
          <a:p>
            <a:pPr lvl="1"/>
            <a:r>
              <a:rPr lang="en-US" dirty="0" err="1"/>
              <a:t>Platos</a:t>
            </a:r>
            <a:endParaRPr lang="en-US" dirty="0"/>
          </a:p>
          <a:p>
            <a:pPr lvl="1"/>
            <a:r>
              <a:rPr lang="en-US" dirty="0" err="1"/>
              <a:t>Servilletas</a:t>
            </a:r>
            <a:endParaRPr lang="en-US" dirty="0"/>
          </a:p>
          <a:p>
            <a:endParaRPr lang="en-US" dirty="0"/>
          </a:p>
        </p:txBody>
      </p:sp>
    </p:spTree>
    <p:extLst>
      <p:ext uri="{BB962C8B-B14F-4D97-AF65-F5344CB8AC3E}">
        <p14:creationId xmlns:p14="http://schemas.microsoft.com/office/powerpoint/2010/main" val="3799910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EDE4B1-D0DB-4CE3-B1A5-AF113D399B55}"/>
              </a:ext>
            </a:extLst>
          </p:cNvPr>
          <p:cNvSpPr>
            <a:spLocks noGrp="1"/>
          </p:cNvSpPr>
          <p:nvPr>
            <p:ph type="title"/>
          </p:nvPr>
        </p:nvSpPr>
        <p:spPr/>
        <p:txBody>
          <a:bodyPr/>
          <a:lstStyle/>
          <a:p>
            <a:r>
              <a:rPr lang="es-MX" dirty="0"/>
              <a:t>Posible Solución (Continúa)</a:t>
            </a:r>
            <a:endParaRPr lang="en-US" dirty="0"/>
          </a:p>
        </p:txBody>
      </p:sp>
      <p:sp>
        <p:nvSpPr>
          <p:cNvPr id="3" name="Marcador de texto 2">
            <a:extLst>
              <a:ext uri="{FF2B5EF4-FFF2-40B4-BE49-F238E27FC236}">
                <a16:creationId xmlns:a16="http://schemas.microsoft.com/office/drawing/2014/main" id="{D2D8CC84-67B7-4AC8-BBD9-3D489F7B3374}"/>
              </a:ext>
            </a:extLst>
          </p:cNvPr>
          <p:cNvSpPr>
            <a:spLocks noGrp="1"/>
          </p:cNvSpPr>
          <p:nvPr>
            <p:ph type="body" idx="1"/>
          </p:nvPr>
        </p:nvSpPr>
        <p:spPr>
          <a:xfrm>
            <a:off x="677334" y="1633050"/>
            <a:ext cx="8596668" cy="3880773"/>
          </a:xfrm>
        </p:spPr>
        <p:txBody>
          <a:bodyPr/>
          <a:lstStyle/>
          <a:p>
            <a:r>
              <a:rPr lang="es-MX" dirty="0"/>
              <a:t>Preparar los vegetales</a:t>
            </a:r>
          </a:p>
          <a:p>
            <a:pPr lvl="1"/>
            <a:r>
              <a:rPr lang="es-MX" dirty="0"/>
              <a:t>Rebanar tomates</a:t>
            </a:r>
          </a:p>
          <a:p>
            <a:pPr lvl="1"/>
            <a:r>
              <a:rPr lang="es-MX" dirty="0"/>
              <a:t>Rebanar cebolla</a:t>
            </a:r>
          </a:p>
          <a:p>
            <a:pPr lvl="1"/>
            <a:r>
              <a:rPr lang="es-MX" dirty="0"/>
              <a:t>Deshojar lechuga</a:t>
            </a:r>
          </a:p>
          <a:p>
            <a:pPr lvl="1"/>
            <a:r>
              <a:rPr lang="es-MX" dirty="0"/>
              <a:t>Rebanar pepino</a:t>
            </a:r>
          </a:p>
          <a:p>
            <a:r>
              <a:rPr lang="es-MX" dirty="0"/>
              <a:t>Tomar 2 rebanadas de pan</a:t>
            </a:r>
          </a:p>
          <a:p>
            <a:pPr lvl="1"/>
            <a:r>
              <a:rPr lang="es-MX" dirty="0"/>
              <a:t>Abrir paquete de pan rebanado o rebanar barra de pan.  ¿Quitar orillas?</a:t>
            </a:r>
          </a:p>
          <a:p>
            <a:r>
              <a:rPr lang="es-MX" dirty="0"/>
              <a:t>Embadurnar ambas rebanadas de pan</a:t>
            </a:r>
          </a:p>
          <a:p>
            <a:pPr lvl="1"/>
            <a:r>
              <a:rPr lang="es-MX" dirty="0"/>
              <a:t>¿Ambas con mayonesa? ¿Una con mayonesa otra con mostaza?</a:t>
            </a:r>
          </a:p>
          <a:p>
            <a:r>
              <a:rPr lang="es-MX" dirty="0"/>
              <a:t>Colocar Jamón sobre un pan</a:t>
            </a:r>
          </a:p>
          <a:p>
            <a:pPr lvl="1"/>
            <a:r>
              <a:rPr lang="es-MX" dirty="0"/>
              <a:t>¿Una rebanada? ¿Dos?</a:t>
            </a:r>
          </a:p>
          <a:p>
            <a:endParaRPr lang="es-MX" dirty="0"/>
          </a:p>
          <a:p>
            <a:endParaRPr lang="en-US" dirty="0"/>
          </a:p>
        </p:txBody>
      </p:sp>
    </p:spTree>
    <p:extLst>
      <p:ext uri="{BB962C8B-B14F-4D97-AF65-F5344CB8AC3E}">
        <p14:creationId xmlns:p14="http://schemas.microsoft.com/office/powerpoint/2010/main" val="407772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82616A-8761-456F-A650-E3F68F6D6052}"/>
              </a:ext>
            </a:extLst>
          </p:cNvPr>
          <p:cNvSpPr>
            <a:spLocks noGrp="1"/>
          </p:cNvSpPr>
          <p:nvPr>
            <p:ph type="title"/>
          </p:nvPr>
        </p:nvSpPr>
        <p:spPr/>
        <p:txBody>
          <a:bodyPr/>
          <a:lstStyle/>
          <a:p>
            <a:r>
              <a:rPr lang="es-MX" dirty="0"/>
              <a:t>Posible Solución (Continúa)</a:t>
            </a:r>
            <a:endParaRPr lang="en-US" dirty="0"/>
          </a:p>
        </p:txBody>
      </p:sp>
      <p:sp>
        <p:nvSpPr>
          <p:cNvPr id="3" name="Marcador de texto 2">
            <a:extLst>
              <a:ext uri="{FF2B5EF4-FFF2-40B4-BE49-F238E27FC236}">
                <a16:creationId xmlns:a16="http://schemas.microsoft.com/office/drawing/2014/main" id="{8F9BF240-49D1-4490-8816-CA58BF56C4BC}"/>
              </a:ext>
            </a:extLst>
          </p:cNvPr>
          <p:cNvSpPr>
            <a:spLocks noGrp="1"/>
          </p:cNvSpPr>
          <p:nvPr>
            <p:ph type="body" idx="1"/>
          </p:nvPr>
        </p:nvSpPr>
        <p:spPr/>
        <p:txBody>
          <a:bodyPr/>
          <a:lstStyle/>
          <a:p>
            <a:r>
              <a:rPr lang="es-MX" dirty="0"/>
              <a:t>Colocar los vegetales</a:t>
            </a:r>
          </a:p>
          <a:p>
            <a:pPr lvl="1"/>
            <a:r>
              <a:rPr lang="es-MX" dirty="0"/>
              <a:t>Agregar x hojas de lechuga sobre el jamón</a:t>
            </a:r>
          </a:p>
          <a:p>
            <a:pPr lvl="1"/>
            <a:r>
              <a:rPr lang="es-MX" dirty="0"/>
              <a:t>     “  x rodajas de tomate sobre la lechuga</a:t>
            </a:r>
          </a:p>
          <a:p>
            <a:pPr lvl="1"/>
            <a:r>
              <a:rPr lang="es-MX" dirty="0"/>
              <a:t>     “ x rodajas de cebolla sobre el tomate</a:t>
            </a:r>
          </a:p>
          <a:p>
            <a:pPr lvl="1"/>
            <a:r>
              <a:rPr lang="es-MX" dirty="0"/>
              <a:t>     “ x rodajas de pepino sobre la cebolla</a:t>
            </a:r>
          </a:p>
          <a:p>
            <a:r>
              <a:rPr lang="es-MX" dirty="0"/>
              <a:t>Agregar Picante</a:t>
            </a:r>
          </a:p>
          <a:p>
            <a:pPr lvl="1"/>
            <a:r>
              <a:rPr lang="es-MX" dirty="0"/>
              <a:t>¿Qué cantidad? ¿Qué tipo?</a:t>
            </a:r>
          </a:p>
          <a:p>
            <a:r>
              <a:rPr lang="es-MX" dirty="0"/>
              <a:t>Colocar Segunda Rebanada de Pan</a:t>
            </a:r>
          </a:p>
          <a:p>
            <a:pPr lvl="1"/>
            <a:r>
              <a:rPr lang="es-MX" dirty="0"/>
              <a:t>¿Cortar por mitades? ¿Cuartos? </a:t>
            </a:r>
          </a:p>
          <a:p>
            <a:r>
              <a:rPr lang="es-MX" dirty="0"/>
              <a:t>Envolver el sándwich</a:t>
            </a:r>
          </a:p>
          <a:p>
            <a:endParaRPr lang="en-US" dirty="0"/>
          </a:p>
        </p:txBody>
      </p:sp>
    </p:spTree>
    <p:extLst>
      <p:ext uri="{BB962C8B-B14F-4D97-AF65-F5344CB8AC3E}">
        <p14:creationId xmlns:p14="http://schemas.microsoft.com/office/powerpoint/2010/main" val="183130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06C08-818F-4888-8F51-DCCE0E390F7A}"/>
              </a:ext>
            </a:extLst>
          </p:cNvPr>
          <p:cNvSpPr>
            <a:spLocks noGrp="1"/>
          </p:cNvSpPr>
          <p:nvPr>
            <p:ph type="title"/>
          </p:nvPr>
        </p:nvSpPr>
        <p:spPr/>
        <p:txBody>
          <a:bodyPr/>
          <a:lstStyle/>
          <a:p>
            <a:r>
              <a:rPr lang="es-MX" dirty="0"/>
              <a:t>Algoritmo</a:t>
            </a:r>
            <a:endParaRPr lang="en-US" dirty="0"/>
          </a:p>
        </p:txBody>
      </p:sp>
      <p:sp>
        <p:nvSpPr>
          <p:cNvPr id="3" name="Marcador de texto 2">
            <a:extLst>
              <a:ext uri="{FF2B5EF4-FFF2-40B4-BE49-F238E27FC236}">
                <a16:creationId xmlns:a16="http://schemas.microsoft.com/office/drawing/2014/main" id="{B03DFFAC-017F-4697-ADB0-819CA67E1583}"/>
              </a:ext>
            </a:extLst>
          </p:cNvPr>
          <p:cNvSpPr>
            <a:spLocks noGrp="1"/>
          </p:cNvSpPr>
          <p:nvPr>
            <p:ph type="body" idx="1"/>
          </p:nvPr>
        </p:nvSpPr>
        <p:spPr>
          <a:xfrm>
            <a:off x="677334" y="1756143"/>
            <a:ext cx="8596668" cy="3880773"/>
          </a:xfrm>
        </p:spPr>
        <p:txBody>
          <a:bodyPr/>
          <a:lstStyle/>
          <a:p>
            <a:r>
              <a:rPr lang="es-MX" sz="3200" dirty="0"/>
              <a:t>Requiere mas detalle de lo esperado.</a:t>
            </a:r>
          </a:p>
          <a:p>
            <a:r>
              <a:rPr lang="es-MX" sz="3200" dirty="0"/>
              <a:t>Hay que descomponer las tareas en pequeñas partes</a:t>
            </a:r>
          </a:p>
          <a:p>
            <a:r>
              <a:rPr lang="es-MX" sz="3200" dirty="0"/>
              <a:t>Lo que normalmente es “sentido común” no lo es en programación</a:t>
            </a:r>
          </a:p>
          <a:p>
            <a:r>
              <a:rPr lang="es-MX" sz="3200" b="1" dirty="0"/>
              <a:t>TODO DEBE SER EXPLICITO</a:t>
            </a:r>
            <a:endParaRPr lang="en-US" sz="3200" b="1" dirty="0"/>
          </a:p>
        </p:txBody>
      </p:sp>
    </p:spTree>
    <p:extLst>
      <p:ext uri="{BB962C8B-B14F-4D97-AF65-F5344CB8AC3E}">
        <p14:creationId xmlns:p14="http://schemas.microsoft.com/office/powerpoint/2010/main" val="1231741277"/>
      </p:ext>
    </p:extLst>
  </p:cSld>
  <p:clrMapOvr>
    <a:masterClrMapping/>
  </p:clrMapOvr>
</p:sld>
</file>

<file path=ppt/theme/theme1.xml><?xml version="1.0" encoding="utf-8"?>
<a:theme xmlns:a="http://schemas.openxmlformats.org/drawingml/2006/main" name="Faceta">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3394</TotalTime>
  <Words>1573</Words>
  <Application>Microsoft Office PowerPoint</Application>
  <PresentationFormat>Panorámica</PresentationFormat>
  <Paragraphs>259</Paragraphs>
  <Slides>38</Slides>
  <Notes>9</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38</vt:i4>
      </vt:variant>
    </vt:vector>
  </HeadingPairs>
  <TitlesOfParts>
    <vt:vector size="46" baseType="lpstr">
      <vt:lpstr>Arial</vt:lpstr>
      <vt:lpstr>Calibri</vt:lpstr>
      <vt:lpstr>Courier New</vt:lpstr>
      <vt:lpstr>Noto Sans Symbols</vt:lpstr>
      <vt:lpstr>Times New Roman</vt:lpstr>
      <vt:lpstr>Trebuchet MS</vt:lpstr>
      <vt:lpstr>Faceta</vt:lpstr>
      <vt:lpstr>Worksheet</vt:lpstr>
      <vt:lpstr>Selenium </vt:lpstr>
      <vt:lpstr>Objetivos</vt:lpstr>
      <vt:lpstr>Pseudocodigo</vt:lpstr>
      <vt:lpstr>Algoritmos</vt:lpstr>
      <vt:lpstr>Ejercicios</vt:lpstr>
      <vt:lpstr>Posible Solución:</vt:lpstr>
      <vt:lpstr>Posible Solución (Continúa)</vt:lpstr>
      <vt:lpstr>Posible Solución (Continúa)</vt:lpstr>
      <vt:lpstr>Algoritmo</vt:lpstr>
      <vt:lpstr>Hacer Login en Songs By Sinatra</vt:lpstr>
      <vt:lpstr>Crear Cancion en Songs By Sinatra</vt:lpstr>
      <vt:lpstr>Funciones</vt:lpstr>
      <vt:lpstr>Funciones – Encontrando pasos en común</vt:lpstr>
      <vt:lpstr>Ejercicio Funciones – Completar las tareas de cada Función</vt:lpstr>
      <vt:lpstr>Crear Cancion en Songs By Sinatra con Funciones </vt:lpstr>
      <vt:lpstr>Hacer Login en Songs By Sinatra con Funciones </vt:lpstr>
      <vt:lpstr>Ejercicio - Funciones</vt:lpstr>
      <vt:lpstr>Funciones – Hacer 10 sandwiches</vt:lpstr>
      <vt:lpstr>Ciclos – Hacer 10 sandwiches</vt:lpstr>
      <vt:lpstr>Ciclos – Hacer 10 sandwiches</vt:lpstr>
      <vt:lpstr>Ejercicio – Ciclos.</vt:lpstr>
      <vt:lpstr>Crear 5 Canciones en Songs By Sinatra</vt:lpstr>
      <vt:lpstr>Condicionales</vt:lpstr>
      <vt:lpstr>Condicionales</vt:lpstr>
      <vt:lpstr>Condicionales</vt:lpstr>
      <vt:lpstr>Funciones con datos</vt:lpstr>
      <vt:lpstr>Ejercicio – Funciones</vt:lpstr>
      <vt:lpstr>Hacer Login en Songs By Sinatra con Funciones que reciben datos</vt:lpstr>
      <vt:lpstr>Crear Cancion en Songs By Sinatra con Funciones que reciben datos</vt:lpstr>
      <vt:lpstr>Repaso de Java</vt:lpstr>
      <vt:lpstr>Primer programa</vt:lpstr>
      <vt:lpstr>Tipos de dato “Primitivos”</vt:lpstr>
      <vt:lpstr>Como declarar variables</vt:lpstr>
      <vt:lpstr>Expresiones y asignaciones</vt:lpstr>
      <vt:lpstr>Condicionales y ciclos</vt:lpstr>
      <vt:lpstr>Clase String</vt:lpstr>
      <vt:lpstr>Arreglos</vt:lpstr>
      <vt:lpstr>Arreglos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OmarPapa</dc:creator>
  <cp:lastModifiedBy>Omar Navarro</cp:lastModifiedBy>
  <cp:revision>33</cp:revision>
  <dcterms:modified xsi:type="dcterms:W3CDTF">2020-02-28T19:51:17Z</dcterms:modified>
</cp:coreProperties>
</file>