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312" r:id="rId3"/>
    <p:sldId id="258" r:id="rId4"/>
    <p:sldId id="259" r:id="rId5"/>
    <p:sldId id="317" r:id="rId6"/>
    <p:sldId id="260" r:id="rId7"/>
    <p:sldId id="261" r:id="rId8"/>
    <p:sldId id="315" r:id="rId9"/>
    <p:sldId id="316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263" r:id="rId18"/>
    <p:sldId id="264" r:id="rId19"/>
    <p:sldId id="309" r:id="rId20"/>
    <p:sldId id="310" r:id="rId21"/>
    <p:sldId id="313" r:id="rId22"/>
    <p:sldId id="31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94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2D152-3DF2-D548-8EEE-B9B22E4F93C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394E67-0841-7341-B886-26A149EACC10}">
      <dgm:prSet phldrT="[Text]"/>
      <dgm:spPr/>
      <dgm:t>
        <a:bodyPr/>
        <a:lstStyle/>
        <a:p>
          <a:r>
            <a:rPr lang="en-US" dirty="0"/>
            <a:t>Java Procedural</a:t>
          </a:r>
        </a:p>
      </dgm:t>
    </dgm:pt>
    <dgm:pt modelId="{77473F5D-1F13-4243-87DF-33ED578CA243}" type="parTrans" cxnId="{3DC63B3F-CF9D-FF40-82F7-F12C3351A4E7}">
      <dgm:prSet/>
      <dgm:spPr/>
      <dgm:t>
        <a:bodyPr/>
        <a:lstStyle/>
        <a:p>
          <a:endParaRPr lang="en-US"/>
        </a:p>
      </dgm:t>
    </dgm:pt>
    <dgm:pt modelId="{9C9EAA60-E33F-9246-8D5E-4F7B9EF5166C}" type="sibTrans" cxnId="{3DC63B3F-CF9D-FF40-82F7-F12C3351A4E7}">
      <dgm:prSet/>
      <dgm:spPr/>
      <dgm:t>
        <a:bodyPr/>
        <a:lstStyle/>
        <a:p>
          <a:endParaRPr lang="en-US"/>
        </a:p>
      </dgm:t>
    </dgm:pt>
    <dgm:pt modelId="{D07689CC-1743-1541-A04C-2CB5CE47F8EC}">
      <dgm:prSet phldrT="[Text]"/>
      <dgm:spPr/>
      <dgm:t>
        <a:bodyPr/>
        <a:lstStyle/>
        <a:p>
          <a:r>
            <a:rPr lang="en-US" dirty="0" err="1"/>
            <a:t>Tipos</a:t>
          </a:r>
          <a:r>
            <a:rPr lang="en-US" dirty="0"/>
            <a:t> de Dato</a:t>
          </a:r>
        </a:p>
      </dgm:t>
    </dgm:pt>
    <dgm:pt modelId="{EC2380BB-6178-E947-BA9F-C37B914D957D}" type="parTrans" cxnId="{C00C9AF7-3513-0740-BAE1-97035840FA98}">
      <dgm:prSet/>
      <dgm:spPr/>
      <dgm:t>
        <a:bodyPr/>
        <a:lstStyle/>
        <a:p>
          <a:endParaRPr lang="en-US"/>
        </a:p>
      </dgm:t>
    </dgm:pt>
    <dgm:pt modelId="{57A6CFF8-3811-DC44-AB07-B15F2FF8D893}" type="sibTrans" cxnId="{C00C9AF7-3513-0740-BAE1-97035840FA98}">
      <dgm:prSet/>
      <dgm:spPr/>
      <dgm:t>
        <a:bodyPr/>
        <a:lstStyle/>
        <a:p>
          <a:endParaRPr lang="en-US"/>
        </a:p>
      </dgm:t>
    </dgm:pt>
    <dgm:pt modelId="{570167F9-68B4-A04B-9093-D9FD93152405}">
      <dgm:prSet phldrT="[Text]"/>
      <dgm:spPr/>
      <dgm:t>
        <a:bodyPr/>
        <a:lstStyle/>
        <a:p>
          <a:r>
            <a:rPr lang="en-US" dirty="0" err="1"/>
            <a:t>Ciclos</a:t>
          </a:r>
          <a:endParaRPr lang="en-US" dirty="0"/>
        </a:p>
      </dgm:t>
    </dgm:pt>
    <dgm:pt modelId="{8ABAEE1E-1A25-AB48-99A2-4E45AF908852}" type="parTrans" cxnId="{3285675A-1C1F-B446-9E8D-1D612EA5DD73}">
      <dgm:prSet/>
      <dgm:spPr/>
      <dgm:t>
        <a:bodyPr/>
        <a:lstStyle/>
        <a:p>
          <a:endParaRPr lang="en-US"/>
        </a:p>
      </dgm:t>
    </dgm:pt>
    <dgm:pt modelId="{7EF1D1F3-99CD-CC42-961F-55738814F5B1}" type="sibTrans" cxnId="{3285675A-1C1F-B446-9E8D-1D612EA5DD73}">
      <dgm:prSet/>
      <dgm:spPr/>
      <dgm:t>
        <a:bodyPr/>
        <a:lstStyle/>
        <a:p>
          <a:endParaRPr lang="en-US"/>
        </a:p>
      </dgm:t>
    </dgm:pt>
    <dgm:pt modelId="{DF0C1B17-F3B4-9B45-A4C3-2A2E89BEDDF9}">
      <dgm:prSet phldrT="[Text]"/>
      <dgm:spPr/>
      <dgm:t>
        <a:bodyPr/>
        <a:lstStyle/>
        <a:p>
          <a:r>
            <a:rPr lang="en-US" dirty="0" err="1"/>
            <a:t>Operadores</a:t>
          </a:r>
          <a:endParaRPr lang="en-US" dirty="0"/>
        </a:p>
      </dgm:t>
    </dgm:pt>
    <dgm:pt modelId="{01A9E29C-D8C9-6940-B92D-61C7BA0E007D}" type="parTrans" cxnId="{9FC42929-48F9-144A-A1A3-0628DAF1AB37}">
      <dgm:prSet/>
      <dgm:spPr/>
      <dgm:t>
        <a:bodyPr/>
        <a:lstStyle/>
        <a:p>
          <a:endParaRPr lang="en-US"/>
        </a:p>
      </dgm:t>
    </dgm:pt>
    <dgm:pt modelId="{CCF29D57-D08E-4C4C-9A9F-042E60451A45}" type="sibTrans" cxnId="{9FC42929-48F9-144A-A1A3-0628DAF1AB37}">
      <dgm:prSet/>
      <dgm:spPr/>
      <dgm:t>
        <a:bodyPr/>
        <a:lstStyle/>
        <a:p>
          <a:endParaRPr lang="en-US"/>
        </a:p>
      </dgm:t>
    </dgm:pt>
    <dgm:pt modelId="{96856544-1C25-AE47-9D00-723F355C82CC}">
      <dgm:prSet phldrT="[Text]"/>
      <dgm:spPr/>
      <dgm:t>
        <a:bodyPr/>
        <a:lstStyle/>
        <a:p>
          <a:r>
            <a:rPr lang="en-US" dirty="0" err="1"/>
            <a:t>Condicionales</a:t>
          </a:r>
          <a:endParaRPr lang="en-US" dirty="0"/>
        </a:p>
      </dgm:t>
    </dgm:pt>
    <dgm:pt modelId="{A9CCC29F-4E84-7542-942F-32E4498CEF55}" type="parTrans" cxnId="{E3614CD7-5286-AD43-8A48-03B4A48BCA80}">
      <dgm:prSet/>
      <dgm:spPr/>
      <dgm:t>
        <a:bodyPr/>
        <a:lstStyle/>
        <a:p>
          <a:endParaRPr lang="en-US"/>
        </a:p>
      </dgm:t>
    </dgm:pt>
    <dgm:pt modelId="{8C6D5AB0-6C25-BC4F-AB7E-CA1DC4449D61}" type="sibTrans" cxnId="{E3614CD7-5286-AD43-8A48-03B4A48BCA80}">
      <dgm:prSet/>
      <dgm:spPr/>
      <dgm:t>
        <a:bodyPr/>
        <a:lstStyle/>
        <a:p>
          <a:endParaRPr lang="en-US"/>
        </a:p>
      </dgm:t>
    </dgm:pt>
    <dgm:pt modelId="{3CE002B4-67EF-6547-B8AD-5F73A9F94454}">
      <dgm:prSet phldrT="[Text]"/>
      <dgm:spPr/>
      <dgm:t>
        <a:bodyPr/>
        <a:lstStyle/>
        <a:p>
          <a:r>
            <a:rPr lang="en-US" dirty="0"/>
            <a:t>Strings</a:t>
          </a:r>
        </a:p>
      </dgm:t>
    </dgm:pt>
    <dgm:pt modelId="{47B0C2F8-538D-3D46-97BE-B354CF00BF21}" type="parTrans" cxnId="{7698349B-BDC8-BF4B-BB86-0AF42C0D67DD}">
      <dgm:prSet/>
      <dgm:spPr/>
      <dgm:t>
        <a:bodyPr/>
        <a:lstStyle/>
        <a:p>
          <a:endParaRPr lang="en-US"/>
        </a:p>
      </dgm:t>
    </dgm:pt>
    <dgm:pt modelId="{5DC29AB1-83E3-D247-8F4C-768526ADF297}" type="sibTrans" cxnId="{7698349B-BDC8-BF4B-BB86-0AF42C0D67DD}">
      <dgm:prSet/>
      <dgm:spPr/>
      <dgm:t>
        <a:bodyPr/>
        <a:lstStyle/>
        <a:p>
          <a:endParaRPr lang="en-US"/>
        </a:p>
      </dgm:t>
    </dgm:pt>
    <dgm:pt modelId="{9348A8F1-61EC-4147-B590-81707D3F67E7}">
      <dgm:prSet phldrT="[Text]"/>
      <dgm:spPr/>
      <dgm:t>
        <a:bodyPr/>
        <a:lstStyle/>
        <a:p>
          <a:r>
            <a:rPr lang="en-US" dirty="0" err="1"/>
            <a:t>Arreglos</a:t>
          </a:r>
          <a:endParaRPr lang="en-US" dirty="0"/>
        </a:p>
      </dgm:t>
    </dgm:pt>
    <dgm:pt modelId="{C0F85FA6-BCCA-E540-8456-AB1D132515EE}" type="parTrans" cxnId="{BA3AB0FC-884C-994C-99FF-183056245A62}">
      <dgm:prSet/>
      <dgm:spPr/>
      <dgm:t>
        <a:bodyPr/>
        <a:lstStyle/>
        <a:p>
          <a:endParaRPr lang="en-US"/>
        </a:p>
      </dgm:t>
    </dgm:pt>
    <dgm:pt modelId="{00C52843-CC28-BD42-8920-C0BBEB9B4250}" type="sibTrans" cxnId="{BA3AB0FC-884C-994C-99FF-183056245A62}">
      <dgm:prSet/>
      <dgm:spPr/>
      <dgm:t>
        <a:bodyPr/>
        <a:lstStyle/>
        <a:p>
          <a:endParaRPr lang="en-US"/>
        </a:p>
      </dgm:t>
    </dgm:pt>
    <dgm:pt modelId="{C3D4B62D-5BD7-D04D-9D48-6CEB7FAB367B}">
      <dgm:prSet phldrT="[Text]"/>
      <dgm:spPr/>
      <dgm:t>
        <a:bodyPr/>
        <a:lstStyle/>
        <a:p>
          <a:r>
            <a:rPr lang="en-US" dirty="0" err="1"/>
            <a:t>Excepciones</a:t>
          </a:r>
          <a:endParaRPr lang="en-US" dirty="0"/>
        </a:p>
      </dgm:t>
    </dgm:pt>
    <dgm:pt modelId="{3A5BDC1C-0296-DC4C-A595-457AB9D00816}" type="parTrans" cxnId="{18E69D39-DCDB-9E4C-BC8F-0837D4FC6376}">
      <dgm:prSet/>
      <dgm:spPr/>
      <dgm:t>
        <a:bodyPr/>
        <a:lstStyle/>
        <a:p>
          <a:endParaRPr lang="en-US"/>
        </a:p>
      </dgm:t>
    </dgm:pt>
    <dgm:pt modelId="{B6E986C3-1CB0-EC4F-AD95-FB21B2E5020D}" type="sibTrans" cxnId="{18E69D39-DCDB-9E4C-BC8F-0837D4FC6376}">
      <dgm:prSet/>
      <dgm:spPr/>
      <dgm:t>
        <a:bodyPr/>
        <a:lstStyle/>
        <a:p>
          <a:endParaRPr lang="en-US"/>
        </a:p>
      </dgm:t>
    </dgm:pt>
    <dgm:pt modelId="{4D73DA62-3350-F04F-B1D1-6128F97CC6E1}" type="pres">
      <dgm:prSet presAssocID="{C242D152-3DF2-D548-8EEE-B9B22E4F93CD}" presName="Name0" presStyleCnt="0">
        <dgm:presLayoutVars>
          <dgm:dir/>
          <dgm:animLvl val="lvl"/>
          <dgm:resizeHandles val="exact"/>
        </dgm:presLayoutVars>
      </dgm:prSet>
      <dgm:spPr/>
    </dgm:pt>
    <dgm:pt modelId="{DDFC3070-FC24-2C4F-B377-160874EEB45B}" type="pres">
      <dgm:prSet presAssocID="{67394E67-0841-7341-B886-26A149EACC10}" presName="composite" presStyleCnt="0"/>
      <dgm:spPr/>
    </dgm:pt>
    <dgm:pt modelId="{4E552492-634D-2449-9BEC-2CD838DA0C80}" type="pres">
      <dgm:prSet presAssocID="{67394E67-0841-7341-B886-26A149EACC1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0DD2336-8F5F-4C42-8949-8E520204A833}" type="pres">
      <dgm:prSet presAssocID="{67394E67-0841-7341-B886-26A149EACC1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78FF305-67A8-A943-A0C4-3957E23203AF}" type="presOf" srcId="{DF0C1B17-F3B4-9B45-A4C3-2A2E89BEDDF9}" destId="{60DD2336-8F5F-4C42-8949-8E520204A833}" srcOrd="0" destOrd="1" presId="urn:microsoft.com/office/officeart/2005/8/layout/hList1"/>
    <dgm:cxn modelId="{8A8AFC0A-16B5-0449-803D-146ECCE0107F}" type="presOf" srcId="{570167F9-68B4-A04B-9093-D9FD93152405}" destId="{60DD2336-8F5F-4C42-8949-8E520204A833}" srcOrd="0" destOrd="3" presId="urn:microsoft.com/office/officeart/2005/8/layout/hList1"/>
    <dgm:cxn modelId="{24161416-27B6-E14D-BD06-959BB574BD06}" type="presOf" srcId="{96856544-1C25-AE47-9D00-723F355C82CC}" destId="{60DD2336-8F5F-4C42-8949-8E520204A833}" srcOrd="0" destOrd="2" presId="urn:microsoft.com/office/officeart/2005/8/layout/hList1"/>
    <dgm:cxn modelId="{9FC42929-48F9-144A-A1A3-0628DAF1AB37}" srcId="{67394E67-0841-7341-B886-26A149EACC10}" destId="{DF0C1B17-F3B4-9B45-A4C3-2A2E89BEDDF9}" srcOrd="1" destOrd="0" parTransId="{01A9E29C-D8C9-6940-B92D-61C7BA0E007D}" sibTransId="{CCF29D57-D08E-4C4C-9A9F-042E60451A45}"/>
    <dgm:cxn modelId="{18E69D39-DCDB-9E4C-BC8F-0837D4FC6376}" srcId="{67394E67-0841-7341-B886-26A149EACC10}" destId="{C3D4B62D-5BD7-D04D-9D48-6CEB7FAB367B}" srcOrd="6" destOrd="0" parTransId="{3A5BDC1C-0296-DC4C-A595-457AB9D00816}" sibTransId="{B6E986C3-1CB0-EC4F-AD95-FB21B2E5020D}"/>
    <dgm:cxn modelId="{3DC63B3F-CF9D-FF40-82F7-F12C3351A4E7}" srcId="{C242D152-3DF2-D548-8EEE-B9B22E4F93CD}" destId="{67394E67-0841-7341-B886-26A149EACC10}" srcOrd="0" destOrd="0" parTransId="{77473F5D-1F13-4243-87DF-33ED578CA243}" sibTransId="{9C9EAA60-E33F-9246-8D5E-4F7B9EF5166C}"/>
    <dgm:cxn modelId="{AA5C6673-B06D-484E-8324-FB4C98B01FC0}" type="presOf" srcId="{67394E67-0841-7341-B886-26A149EACC10}" destId="{4E552492-634D-2449-9BEC-2CD838DA0C80}" srcOrd="0" destOrd="0" presId="urn:microsoft.com/office/officeart/2005/8/layout/hList1"/>
    <dgm:cxn modelId="{3285675A-1C1F-B446-9E8D-1D612EA5DD73}" srcId="{67394E67-0841-7341-B886-26A149EACC10}" destId="{570167F9-68B4-A04B-9093-D9FD93152405}" srcOrd="3" destOrd="0" parTransId="{8ABAEE1E-1A25-AB48-99A2-4E45AF908852}" sibTransId="{7EF1D1F3-99CD-CC42-961F-55738814F5B1}"/>
    <dgm:cxn modelId="{9C20F984-A0C1-5C42-8485-1E75F5F4883E}" type="presOf" srcId="{C242D152-3DF2-D548-8EEE-B9B22E4F93CD}" destId="{4D73DA62-3350-F04F-B1D1-6128F97CC6E1}" srcOrd="0" destOrd="0" presId="urn:microsoft.com/office/officeart/2005/8/layout/hList1"/>
    <dgm:cxn modelId="{F7301891-4185-0E47-BCE1-A75CF355957E}" type="presOf" srcId="{9348A8F1-61EC-4147-B590-81707D3F67E7}" destId="{60DD2336-8F5F-4C42-8949-8E520204A833}" srcOrd="0" destOrd="5" presId="urn:microsoft.com/office/officeart/2005/8/layout/hList1"/>
    <dgm:cxn modelId="{7698349B-BDC8-BF4B-BB86-0AF42C0D67DD}" srcId="{67394E67-0841-7341-B886-26A149EACC10}" destId="{3CE002B4-67EF-6547-B8AD-5F73A9F94454}" srcOrd="4" destOrd="0" parTransId="{47B0C2F8-538D-3D46-97BE-B354CF00BF21}" sibTransId="{5DC29AB1-83E3-D247-8F4C-768526ADF297}"/>
    <dgm:cxn modelId="{F88DC0B6-B05C-6A4F-BCD4-94EF3380B640}" type="presOf" srcId="{C3D4B62D-5BD7-D04D-9D48-6CEB7FAB367B}" destId="{60DD2336-8F5F-4C42-8949-8E520204A833}" srcOrd="0" destOrd="6" presId="urn:microsoft.com/office/officeart/2005/8/layout/hList1"/>
    <dgm:cxn modelId="{4F5AB7C9-5F72-F145-B5E2-42F83AFB066C}" type="presOf" srcId="{D07689CC-1743-1541-A04C-2CB5CE47F8EC}" destId="{60DD2336-8F5F-4C42-8949-8E520204A833}" srcOrd="0" destOrd="0" presId="urn:microsoft.com/office/officeart/2005/8/layout/hList1"/>
    <dgm:cxn modelId="{8C48AFCA-A4F6-8F4E-8727-788B4295F583}" type="presOf" srcId="{3CE002B4-67EF-6547-B8AD-5F73A9F94454}" destId="{60DD2336-8F5F-4C42-8949-8E520204A833}" srcOrd="0" destOrd="4" presId="urn:microsoft.com/office/officeart/2005/8/layout/hList1"/>
    <dgm:cxn modelId="{E3614CD7-5286-AD43-8A48-03B4A48BCA80}" srcId="{67394E67-0841-7341-B886-26A149EACC10}" destId="{96856544-1C25-AE47-9D00-723F355C82CC}" srcOrd="2" destOrd="0" parTransId="{A9CCC29F-4E84-7542-942F-32E4498CEF55}" sibTransId="{8C6D5AB0-6C25-BC4F-AB7E-CA1DC4449D61}"/>
    <dgm:cxn modelId="{C00C9AF7-3513-0740-BAE1-97035840FA98}" srcId="{67394E67-0841-7341-B886-26A149EACC10}" destId="{D07689CC-1743-1541-A04C-2CB5CE47F8EC}" srcOrd="0" destOrd="0" parTransId="{EC2380BB-6178-E947-BA9F-C37B914D957D}" sibTransId="{57A6CFF8-3811-DC44-AB07-B15F2FF8D893}"/>
    <dgm:cxn modelId="{BA3AB0FC-884C-994C-99FF-183056245A62}" srcId="{67394E67-0841-7341-B886-26A149EACC10}" destId="{9348A8F1-61EC-4147-B590-81707D3F67E7}" srcOrd="5" destOrd="0" parTransId="{C0F85FA6-BCCA-E540-8456-AB1D132515EE}" sibTransId="{00C52843-CC28-BD42-8920-C0BBEB9B4250}"/>
    <dgm:cxn modelId="{00DAECBF-0D9E-B141-933F-EC53DF749265}" type="presParOf" srcId="{4D73DA62-3350-F04F-B1D1-6128F97CC6E1}" destId="{DDFC3070-FC24-2C4F-B377-160874EEB45B}" srcOrd="0" destOrd="0" presId="urn:microsoft.com/office/officeart/2005/8/layout/hList1"/>
    <dgm:cxn modelId="{D6566075-6472-3B4B-B9CB-4FDEA310C024}" type="presParOf" srcId="{DDFC3070-FC24-2C4F-B377-160874EEB45B}" destId="{4E552492-634D-2449-9BEC-2CD838DA0C80}" srcOrd="0" destOrd="0" presId="urn:microsoft.com/office/officeart/2005/8/layout/hList1"/>
    <dgm:cxn modelId="{A9A0681F-EC5A-784E-95FE-A5C0E73E3F56}" type="presParOf" srcId="{DDFC3070-FC24-2C4F-B377-160874EEB45B}" destId="{60DD2336-8F5F-4C42-8949-8E520204A8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873" custLinFactNeighborY="623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9661" custLinFactNeighborX="1349" custLinFactNeighborY="-36568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51696" custLinFactNeighborY="-13188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9661" custLinFactNeighborX="-758" custLinFactNeighborY="-31852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2150" custLinFactNeighborY="18506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4425" custLinFactNeighborX="1349" custLinFactNeighborY="-36568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r>
            <a:rPr lang="en-US" sz="1200" dirty="0"/>
            <a:t>String </a:t>
          </a:r>
          <a:r>
            <a:rPr lang="en-US" sz="1200" dirty="0" err="1"/>
            <a:t>nombre</a:t>
          </a:r>
          <a:r>
            <a:rPr lang="en-US" sz="1200" dirty="0"/>
            <a:t>;</a:t>
          </a:r>
        </a:p>
        <a:p>
          <a:r>
            <a:rPr lang="en-US" sz="1200" dirty="0"/>
            <a:t>int </a:t>
          </a:r>
          <a:r>
            <a:rPr lang="en-US" sz="1200" dirty="0" err="1"/>
            <a:t>edad</a:t>
          </a:r>
          <a:r>
            <a:rPr lang="en-US" sz="1200" dirty="0"/>
            <a:t>;</a:t>
          </a:r>
        </a:p>
        <a:p>
          <a:r>
            <a:rPr lang="en-US" sz="1200" dirty="0"/>
            <a:t>char </a:t>
          </a:r>
          <a:r>
            <a:rPr lang="en-US" sz="1200" dirty="0" err="1"/>
            <a:t>sexo</a:t>
          </a:r>
          <a:r>
            <a:rPr lang="en-US" sz="1200" dirty="0"/>
            <a:t>;</a:t>
          </a:r>
        </a:p>
        <a:p>
          <a:r>
            <a:rPr lang="en-US" sz="1200" dirty="0"/>
            <a:t>double </a:t>
          </a:r>
          <a:r>
            <a:rPr lang="en-US" sz="1200" dirty="0" err="1"/>
            <a:t>salario</a:t>
          </a:r>
          <a:r>
            <a:rPr lang="en-US" sz="1200" dirty="0"/>
            <a:t>;</a:t>
          </a:r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9668" custLinFactNeighborY="1798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022" custScaleY="136606" custLinFactNeighborX="-503" custLinFactNeighborY="-36811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r>
            <a:rPr lang="en-US" sz="1200" dirty="0"/>
            <a:t>String </a:t>
          </a:r>
          <a:r>
            <a:rPr lang="en-US" sz="1200" dirty="0" err="1"/>
            <a:t>nombre</a:t>
          </a:r>
          <a:r>
            <a:rPr lang="en-US" sz="1200" dirty="0"/>
            <a:t>;</a:t>
          </a:r>
        </a:p>
        <a:p>
          <a:r>
            <a:rPr lang="en-US" sz="1200" dirty="0"/>
            <a:t>int </a:t>
          </a:r>
          <a:r>
            <a:rPr lang="en-US" sz="1200" dirty="0" err="1"/>
            <a:t>edad</a:t>
          </a:r>
          <a:r>
            <a:rPr lang="en-US" sz="1200" dirty="0"/>
            <a:t>;</a:t>
          </a:r>
        </a:p>
        <a:p>
          <a:r>
            <a:rPr lang="en-US" sz="1200" dirty="0"/>
            <a:t>char </a:t>
          </a:r>
          <a:r>
            <a:rPr lang="en-US" sz="1200" dirty="0" err="1"/>
            <a:t>sexo</a:t>
          </a:r>
          <a:r>
            <a:rPr lang="en-US" sz="1200" dirty="0"/>
            <a:t>;</a:t>
          </a:r>
        </a:p>
        <a:p>
          <a:r>
            <a:rPr lang="en-US" sz="1200" dirty="0"/>
            <a:t>double </a:t>
          </a:r>
          <a:r>
            <a:rPr lang="en-US" sz="1200" dirty="0" err="1"/>
            <a:t>salario</a:t>
          </a:r>
          <a:r>
            <a:rPr lang="en-US" sz="1200" dirty="0"/>
            <a:t>;</a:t>
          </a:r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8673" custLinFactNeighborY="1450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022" custScaleY="136606" custLinFactNeighborX="-503" custLinFactNeighborY="-36811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52492-634D-2449-9BEC-2CD838DA0C80}">
      <dsp:nvSpPr>
        <dsp:cNvPr id="0" name=""/>
        <dsp:cNvSpPr/>
      </dsp:nvSpPr>
      <dsp:spPr>
        <a:xfrm>
          <a:off x="0" y="68721"/>
          <a:ext cx="7627007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Java Procedural</a:t>
          </a:r>
        </a:p>
      </dsp:txBody>
      <dsp:txXfrm>
        <a:off x="0" y="68721"/>
        <a:ext cx="7627007" cy="864000"/>
      </dsp:txXfrm>
    </dsp:sp>
    <dsp:sp modelId="{60DD2336-8F5F-4C42-8949-8E520204A833}">
      <dsp:nvSpPr>
        <dsp:cNvPr id="0" name=""/>
        <dsp:cNvSpPr/>
      </dsp:nvSpPr>
      <dsp:spPr>
        <a:xfrm>
          <a:off x="0" y="932721"/>
          <a:ext cx="7627007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Tipos</a:t>
          </a:r>
          <a:r>
            <a:rPr lang="en-US" sz="3000" kern="1200" dirty="0"/>
            <a:t> de Dato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Operadores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Condicionales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Ciclos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Strings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Arreglos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Excepciones</a:t>
          </a:r>
          <a:endParaRPr lang="en-US" sz="3000" kern="1200" dirty="0"/>
        </a:p>
      </dsp:txBody>
      <dsp:txXfrm>
        <a:off x="0" y="932721"/>
        <a:ext cx="7627007" cy="362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402284" y="571648"/>
          <a:ext cx="3103297" cy="2858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86011" y="655375"/>
        <a:ext cx="2935843" cy="2691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3951" y="0"/>
          <a:ext cx="4042339" cy="4429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951" y="0"/>
        <a:ext cx="4042339" cy="1328932"/>
      </dsp:txXfrm>
    </dsp:sp>
    <dsp:sp modelId="{2A106E38-99BE-4402-993A-80E166B53031}">
      <dsp:nvSpPr>
        <dsp:cNvPr id="0" name=""/>
        <dsp:cNvSpPr/>
      </dsp:nvSpPr>
      <dsp:spPr>
        <a:xfrm>
          <a:off x="357378" y="672831"/>
          <a:ext cx="3282509" cy="2878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41688" y="757141"/>
        <a:ext cx="3113889" cy="2709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4042339" cy="4429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4042339" cy="1328932"/>
      </dsp:txXfrm>
    </dsp:sp>
    <dsp:sp modelId="{2A106E38-99BE-4402-993A-80E166B53031}">
      <dsp:nvSpPr>
        <dsp:cNvPr id="0" name=""/>
        <dsp:cNvSpPr/>
      </dsp:nvSpPr>
      <dsp:spPr>
        <a:xfrm>
          <a:off x="425515" y="547880"/>
          <a:ext cx="3282509" cy="287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509764" y="632129"/>
        <a:ext cx="3114011" cy="27079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3735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735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353031" y="550976"/>
          <a:ext cx="3088561" cy="2857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String </a:t>
          </a:r>
          <a:r>
            <a:rPr lang="en-US" sz="1200" kern="1200" dirty="0" err="1"/>
            <a:t>nombre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 </a:t>
          </a:r>
          <a:r>
            <a:rPr lang="en-US" sz="1200" kern="1200" dirty="0" err="1"/>
            <a:t>edad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char </a:t>
          </a:r>
          <a:r>
            <a:rPr lang="en-US" sz="1200" kern="1200" dirty="0" err="1"/>
            <a:t>sexo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double </a:t>
          </a:r>
          <a:r>
            <a:rPr lang="en-US" sz="1200" kern="1200" dirty="0" err="1"/>
            <a:t>salario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36714" y="634659"/>
        <a:ext cx="2921195" cy="26897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353031" y="550976"/>
          <a:ext cx="3088561" cy="2857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String </a:t>
          </a:r>
          <a:r>
            <a:rPr lang="en-US" sz="1200" kern="1200" dirty="0" err="1"/>
            <a:t>nombre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 </a:t>
          </a:r>
          <a:r>
            <a:rPr lang="en-US" sz="1200" kern="1200" dirty="0" err="1"/>
            <a:t>edad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char </a:t>
          </a:r>
          <a:r>
            <a:rPr lang="en-US" sz="1200" kern="1200" dirty="0" err="1"/>
            <a:t>sexo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double </a:t>
          </a:r>
          <a:r>
            <a:rPr lang="en-US" sz="1200" kern="1200" dirty="0" err="1"/>
            <a:t>salario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36714" y="634659"/>
        <a:ext cx="2921195" cy="268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62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36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</a:t>
            </a:r>
            <a:r>
              <a:rPr lang="es-ES"/>
              <a:t>2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de Variables: Directa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Asigna un valor literal a una variable</a:t>
            </a:r>
          </a:p>
          <a:p>
            <a:r>
              <a:rPr lang="es-MX" dirty="0"/>
              <a:t>Valor de representación directa</a:t>
            </a:r>
          </a:p>
          <a:p>
            <a:endParaRPr lang="es-MX" dirty="0"/>
          </a:p>
          <a:p>
            <a:pPr marL="13716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numeroCita</a:t>
            </a:r>
            <a:r>
              <a:rPr lang="es-MX" dirty="0"/>
              <a:t> </a:t>
            </a:r>
            <a:r>
              <a:rPr lang="en-US" dirty="0"/>
              <a:t>= 14;</a:t>
            </a:r>
          </a:p>
          <a:p>
            <a:pPr marL="137160" indent="0">
              <a:buNone/>
            </a:pPr>
            <a:r>
              <a:rPr lang="en-US" dirty="0"/>
              <a:t>double  </a:t>
            </a:r>
            <a:r>
              <a:rPr lang="en-US" dirty="0" err="1"/>
              <a:t>estatura</a:t>
            </a:r>
            <a:r>
              <a:rPr lang="en-US" dirty="0"/>
              <a:t> = 1.80;</a:t>
            </a:r>
          </a:p>
          <a:p>
            <a:pPr marL="137160" indent="0">
              <a:buNone/>
            </a:pPr>
            <a:r>
              <a:rPr lang="en-US" dirty="0"/>
              <a:t>char </a:t>
            </a:r>
            <a:r>
              <a:rPr lang="en-US" dirty="0" err="1"/>
              <a:t>clasificacion</a:t>
            </a:r>
            <a:r>
              <a:rPr lang="en-US" dirty="0"/>
              <a:t> = ‘A’;</a:t>
            </a:r>
          </a:p>
          <a:p>
            <a:pPr marL="137160" indent="0">
              <a:buNone/>
            </a:pPr>
            <a:r>
              <a:rPr lang="en-US" dirty="0"/>
              <a:t>String </a:t>
            </a:r>
            <a:r>
              <a:rPr lang="en-US" dirty="0" err="1"/>
              <a:t>nombre</a:t>
            </a:r>
            <a:r>
              <a:rPr lang="en-US" dirty="0"/>
              <a:t> = “Pedro Antonio”;</a:t>
            </a:r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842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de Variables: Función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Asigna un valor dependiendo de los valores ingresados en la función</a:t>
            </a:r>
          </a:p>
          <a:p>
            <a:r>
              <a:rPr lang="es-MX" dirty="0"/>
              <a:t>Valor se iguala a la llamada de una función</a:t>
            </a:r>
          </a:p>
          <a:p>
            <a:endParaRPr lang="es-MX" dirty="0"/>
          </a:p>
          <a:p>
            <a:pPr marL="13716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max</a:t>
            </a:r>
            <a:r>
              <a:rPr lang="es-MX" dirty="0"/>
              <a:t> </a:t>
            </a:r>
            <a:r>
              <a:rPr lang="en-US" dirty="0"/>
              <a:t>= </a:t>
            </a:r>
            <a:r>
              <a:rPr lang="en-US" dirty="0" err="1"/>
              <a:t>maxNumber</a:t>
            </a:r>
            <a:r>
              <a:rPr lang="en-US" dirty="0"/>
              <a:t>(2, 3, 4);</a:t>
            </a:r>
          </a:p>
          <a:p>
            <a:pPr marL="137160" indent="0">
              <a:buNone/>
            </a:pPr>
            <a:r>
              <a:rPr lang="en-US" dirty="0"/>
              <a:t>double  </a:t>
            </a:r>
            <a:r>
              <a:rPr lang="en-US" dirty="0" err="1"/>
              <a:t>deducciones</a:t>
            </a:r>
            <a:r>
              <a:rPr lang="en-US" dirty="0"/>
              <a:t> = </a:t>
            </a:r>
            <a:r>
              <a:rPr lang="en-US" dirty="0" err="1"/>
              <a:t>calcularImpuestos</a:t>
            </a:r>
            <a:r>
              <a:rPr lang="en-US" dirty="0"/>
              <a:t>(32876.00);</a:t>
            </a:r>
          </a:p>
          <a:p>
            <a:pPr marL="137160" indent="0">
              <a:buNone/>
            </a:pPr>
            <a:r>
              <a:rPr lang="en-US" dirty="0"/>
              <a:t>char </a:t>
            </a:r>
            <a:r>
              <a:rPr lang="en-US" dirty="0" err="1"/>
              <a:t>inicial</a:t>
            </a:r>
            <a:r>
              <a:rPr lang="en-US" dirty="0"/>
              <a:t> =  </a:t>
            </a:r>
            <a:r>
              <a:rPr lang="en-US" dirty="0" err="1"/>
              <a:t>obtenerInicial</a:t>
            </a:r>
            <a:r>
              <a:rPr lang="en-US" dirty="0"/>
              <a:t>(“Pedro”);</a:t>
            </a:r>
          </a:p>
          <a:p>
            <a:pPr marL="137160" indent="0">
              <a:buNone/>
            </a:pPr>
            <a:r>
              <a:rPr lang="en-US" dirty="0"/>
              <a:t>String </a:t>
            </a:r>
            <a:r>
              <a:rPr lang="en-US" dirty="0" err="1"/>
              <a:t>apellidoPaterno</a:t>
            </a:r>
            <a:r>
              <a:rPr lang="en-US" dirty="0"/>
              <a:t> = </a:t>
            </a:r>
            <a:r>
              <a:rPr lang="en-US" dirty="0" err="1"/>
              <a:t>sacarApellidoPaterno</a:t>
            </a:r>
            <a:r>
              <a:rPr lang="en-US" dirty="0"/>
              <a:t>(“Pedro Antonio Salinas Cruz”);</a:t>
            </a:r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45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de Variables: Usuario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Utiliza la clase Input para obtener un valor de cierto tipo</a:t>
            </a:r>
          </a:p>
          <a:p>
            <a:pPr lvl="1"/>
            <a:r>
              <a:rPr lang="es-MX" dirty="0" err="1"/>
              <a:t>Input.get_string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Input.get_int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Input.get_float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Input.get_double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Input.get_char</a:t>
            </a:r>
            <a:r>
              <a:rPr lang="en-US" dirty="0"/>
              <a:t>()</a:t>
            </a:r>
          </a:p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ingresan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96D62-B21C-4146-9B9E-4FC9BABFBF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89868" y="2909889"/>
            <a:ext cx="6324600" cy="1725611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altura</a:t>
            </a:r>
            <a:r>
              <a:rPr lang="en-US" sz="2800" dirty="0"/>
              <a:t> = </a:t>
            </a:r>
            <a:r>
              <a:rPr lang="en-US" sz="2800" dirty="0" err="1"/>
              <a:t>Input.get_int</a:t>
            </a:r>
            <a:r>
              <a:rPr lang="en-US" sz="2800" dirty="0"/>
              <a:t>();</a:t>
            </a:r>
          </a:p>
          <a:p>
            <a:pPr marL="137160" indent="0">
              <a:buNone/>
            </a:pPr>
            <a:r>
              <a:rPr lang="en-US" sz="2800" dirty="0"/>
              <a:t>String </a:t>
            </a:r>
            <a:r>
              <a:rPr lang="en-US" sz="2800" dirty="0" err="1"/>
              <a:t>nombre</a:t>
            </a:r>
            <a:r>
              <a:rPr lang="en-US" sz="2800" dirty="0"/>
              <a:t> = </a:t>
            </a:r>
            <a:r>
              <a:rPr lang="en-US" sz="2800" dirty="0" err="1"/>
              <a:t>Input.get_String</a:t>
            </a:r>
            <a:r>
              <a:rPr lang="en-US" sz="2800" dirty="0"/>
              <a:t>();</a:t>
            </a:r>
          </a:p>
          <a:p>
            <a:pPr marL="137160" indent="0">
              <a:buNone/>
            </a:pPr>
            <a:r>
              <a:rPr lang="en-US" sz="2800" dirty="0"/>
              <a:t>double </a:t>
            </a:r>
            <a:r>
              <a:rPr lang="en-US" sz="2800" dirty="0" err="1"/>
              <a:t>salario</a:t>
            </a:r>
            <a:r>
              <a:rPr lang="en-US" sz="2800" dirty="0"/>
              <a:t> = </a:t>
            </a:r>
            <a:r>
              <a:rPr lang="en-US" sz="2800" dirty="0" err="1"/>
              <a:t>Input.get_double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9526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Aritméticas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Aplica para valores numéricos</a:t>
            </a:r>
          </a:p>
          <a:p>
            <a:pPr lvl="1"/>
            <a:r>
              <a:rPr lang="es-MX" dirty="0"/>
              <a:t>Suma (+)</a:t>
            </a:r>
          </a:p>
          <a:p>
            <a:pPr lvl="1"/>
            <a:r>
              <a:rPr lang="es-MX" dirty="0"/>
              <a:t>Resta (-)</a:t>
            </a:r>
          </a:p>
          <a:p>
            <a:pPr lvl="1"/>
            <a:r>
              <a:rPr lang="es-MX" dirty="0"/>
              <a:t>Multiplicación (*)</a:t>
            </a:r>
          </a:p>
          <a:p>
            <a:pPr lvl="1"/>
            <a:r>
              <a:rPr lang="es-MX" dirty="0"/>
              <a:t>División (/)</a:t>
            </a:r>
          </a:p>
          <a:p>
            <a:pPr lvl="1"/>
            <a:r>
              <a:rPr lang="es-MX" dirty="0"/>
              <a:t>Módulo/Residuo (%)</a:t>
            </a:r>
          </a:p>
          <a:p>
            <a:pPr lvl="1"/>
            <a:r>
              <a:rPr lang="es-MX" dirty="0"/>
              <a:t>Potencia (^)</a:t>
            </a:r>
          </a:p>
          <a:p>
            <a:r>
              <a:rPr lang="es-MX" dirty="0"/>
              <a:t>Los valores de texto (</a:t>
            </a:r>
            <a:r>
              <a:rPr lang="es-MX" dirty="0" err="1"/>
              <a:t>char</a:t>
            </a:r>
            <a:r>
              <a:rPr lang="es-MX" dirty="0"/>
              <a:t> y </a:t>
            </a:r>
            <a:r>
              <a:rPr lang="es-MX" dirty="0" err="1"/>
              <a:t>String</a:t>
            </a:r>
            <a:r>
              <a:rPr lang="es-MX" dirty="0"/>
              <a:t>) deben convertirse a numérico para aplicar estas operaciones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96D62-B21C-4146-9B9E-4FC9BABFBF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89868" y="2909889"/>
            <a:ext cx="6324600" cy="1725611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altura</a:t>
            </a:r>
            <a:r>
              <a:rPr lang="en-US" sz="2800" dirty="0"/>
              <a:t> = </a:t>
            </a:r>
            <a:r>
              <a:rPr lang="en-US" sz="2800" dirty="0" err="1"/>
              <a:t>altura</a:t>
            </a:r>
            <a:r>
              <a:rPr lang="en-US" sz="2800" dirty="0"/>
              <a:t> + 1;</a:t>
            </a:r>
          </a:p>
          <a:p>
            <a:pPr marL="137160" indent="0">
              <a:buNone/>
            </a:pPr>
            <a:r>
              <a:rPr lang="en-US" sz="2800" dirty="0"/>
              <a:t>double </a:t>
            </a:r>
            <a:r>
              <a:rPr lang="en-US" sz="2800" dirty="0" err="1"/>
              <a:t>aumento</a:t>
            </a:r>
            <a:r>
              <a:rPr lang="en-US" sz="2800" dirty="0"/>
              <a:t> = </a:t>
            </a:r>
            <a:r>
              <a:rPr lang="en-US" sz="2800" dirty="0" err="1"/>
              <a:t>salario</a:t>
            </a:r>
            <a:r>
              <a:rPr lang="en-US" sz="2800" dirty="0"/>
              <a:t> * 0.05;</a:t>
            </a:r>
          </a:p>
          <a:p>
            <a:pPr marL="137160" indent="0">
              <a:buNone/>
            </a:pPr>
            <a:r>
              <a:rPr lang="en-US" sz="2800" dirty="0" err="1"/>
              <a:t>deduccionIsr</a:t>
            </a:r>
            <a:r>
              <a:rPr lang="en-US" sz="2800" dirty="0"/>
              <a:t> = </a:t>
            </a:r>
            <a:r>
              <a:rPr lang="en-US" sz="2800" dirty="0" err="1"/>
              <a:t>salario</a:t>
            </a:r>
            <a:r>
              <a:rPr lang="en-US" sz="2800" dirty="0"/>
              <a:t> * 0.30;</a:t>
            </a:r>
          </a:p>
        </p:txBody>
      </p:sp>
    </p:spTree>
    <p:extLst>
      <p:ext uri="{BB962C8B-B14F-4D97-AF65-F5344CB8AC3E}">
        <p14:creationId xmlns:p14="http://schemas.microsoft.com/office/powerpoint/2010/main" val="339572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Abreviaciones Operaciones Aritméticas 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Aplican cuando se utiliza una variable en ambos lados de la asignación:</a:t>
            </a:r>
          </a:p>
          <a:p>
            <a:pPr lvl="1"/>
            <a:r>
              <a:rPr lang="en-US" dirty="0"/>
              <a:t>+=</a:t>
            </a:r>
            <a:endParaRPr lang="es-MX" dirty="0"/>
          </a:p>
          <a:p>
            <a:pPr lvl="1"/>
            <a:r>
              <a:rPr lang="es-MX" dirty="0"/>
              <a:t>-=</a:t>
            </a:r>
          </a:p>
          <a:p>
            <a:pPr lvl="1"/>
            <a:r>
              <a:rPr lang="es-MX" dirty="0"/>
              <a:t>*=</a:t>
            </a:r>
          </a:p>
          <a:p>
            <a:pPr lvl="1"/>
            <a:r>
              <a:rPr lang="es-MX" dirty="0"/>
              <a:t>/=</a:t>
            </a:r>
          </a:p>
          <a:p>
            <a:pPr lvl="1"/>
            <a:r>
              <a:rPr lang="es-MX" dirty="0"/>
              <a:t>++</a:t>
            </a:r>
          </a:p>
          <a:p>
            <a:pPr lvl="1"/>
            <a:r>
              <a:rPr lang="es-MX" dirty="0"/>
              <a:t>--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96D62-B21C-4146-9B9E-4FC9BABFBF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89868" y="3201990"/>
            <a:ext cx="6324600" cy="1725611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nuevaAltura</a:t>
            </a:r>
            <a:r>
              <a:rPr lang="en-US" sz="2800" dirty="0"/>
              <a:t> = </a:t>
            </a:r>
            <a:r>
              <a:rPr lang="en-US" sz="2800" dirty="0" err="1"/>
              <a:t>altura</a:t>
            </a:r>
            <a:r>
              <a:rPr lang="en-US" sz="2800" dirty="0"/>
              <a:t>++;</a:t>
            </a:r>
          </a:p>
          <a:p>
            <a:pPr marL="137160" indent="0">
              <a:buNone/>
            </a:pPr>
            <a:r>
              <a:rPr lang="en-US" sz="2800" dirty="0" err="1"/>
              <a:t>salario</a:t>
            </a:r>
            <a:r>
              <a:rPr lang="en-US" sz="2800" dirty="0"/>
              <a:t> *= 0.05;</a:t>
            </a:r>
          </a:p>
          <a:p>
            <a:pPr marL="13716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943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Expresiones relacionales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evalúan como valores booleanos.</a:t>
            </a:r>
          </a:p>
          <a:p>
            <a:r>
              <a:rPr lang="es-MX" dirty="0"/>
              <a:t>Relacionan dos valores numéricos y de caracteres</a:t>
            </a:r>
          </a:p>
          <a:p>
            <a:pPr lvl="1"/>
            <a:r>
              <a:rPr lang="en-US" dirty="0"/>
              <a:t>&lt;, &lt;=</a:t>
            </a:r>
            <a:endParaRPr lang="es-MX" dirty="0"/>
          </a:p>
          <a:p>
            <a:pPr lvl="1"/>
            <a:r>
              <a:rPr lang="es-MX" dirty="0"/>
              <a:t>&gt;, &gt;=</a:t>
            </a:r>
          </a:p>
          <a:p>
            <a:pPr lvl="1"/>
            <a:r>
              <a:rPr lang="es-MX" dirty="0"/>
              <a:t>==</a:t>
            </a:r>
          </a:p>
          <a:p>
            <a:pPr lvl="1"/>
            <a:r>
              <a:rPr lang="es-MX" dirty="0"/>
              <a:t>!=</a:t>
            </a:r>
          </a:p>
          <a:p>
            <a:pPr lvl="1"/>
            <a:r>
              <a:rPr lang="es-MX" dirty="0"/>
              <a:t>--</a:t>
            </a:r>
          </a:p>
          <a:p>
            <a:r>
              <a:rPr lang="es-MX" dirty="0"/>
              <a:t>Utilizados en condicionales y ciclos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96D62-B21C-4146-9B9E-4FC9BABFBF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89868" y="3201990"/>
            <a:ext cx="6324600" cy="1725611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altura</a:t>
            </a:r>
            <a:r>
              <a:rPr lang="en-US" sz="2800" dirty="0"/>
              <a:t> &gt; 1.89)</a:t>
            </a:r>
          </a:p>
          <a:p>
            <a:pPr marL="13716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edad</a:t>
            </a:r>
            <a:r>
              <a:rPr lang="en-US" sz="2800" dirty="0"/>
              <a:t> &lt; 18)</a:t>
            </a:r>
          </a:p>
          <a:p>
            <a:pPr marL="13716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nombre.charAt</a:t>
            </a:r>
            <a:r>
              <a:rPr lang="en-US" sz="2800" dirty="0"/>
              <a:t>(0) == ‘A’)</a:t>
            </a:r>
          </a:p>
          <a:p>
            <a:pPr marL="13716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407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0AA-AD32-404E-9360-9833329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Conversiones de tipos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59BA4-A1B5-4EDC-9920-900AC42E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400" dirty="0"/>
              <a:t>Permite utilizar valores numéricos de diferente tipo al original</a:t>
            </a:r>
          </a:p>
          <a:p>
            <a:pPr lvl="1"/>
            <a:r>
              <a:rPr lang="es-MX" sz="2400" dirty="0" err="1"/>
              <a:t>float</a:t>
            </a:r>
            <a:r>
              <a:rPr lang="es-MX" sz="2400" dirty="0"/>
              <a:t> a </a:t>
            </a:r>
            <a:r>
              <a:rPr lang="es-MX" sz="2400" dirty="0" err="1"/>
              <a:t>double</a:t>
            </a:r>
            <a:endParaRPr lang="es-MX" sz="2400" dirty="0"/>
          </a:p>
          <a:p>
            <a:pPr lvl="1"/>
            <a:r>
              <a:rPr lang="es-MX" sz="2400" dirty="0" err="1"/>
              <a:t>long</a:t>
            </a:r>
            <a:r>
              <a:rPr lang="es-MX" sz="2400" dirty="0"/>
              <a:t> a </a:t>
            </a:r>
            <a:r>
              <a:rPr lang="es-MX" sz="2400" dirty="0" err="1"/>
              <a:t>int</a:t>
            </a:r>
            <a:endParaRPr lang="es-MX" sz="2400" dirty="0"/>
          </a:p>
          <a:p>
            <a:pPr lvl="1"/>
            <a:r>
              <a:rPr lang="es-MX" sz="2400" dirty="0" err="1"/>
              <a:t>double</a:t>
            </a:r>
            <a:r>
              <a:rPr lang="es-MX" sz="2400" dirty="0"/>
              <a:t> a </a:t>
            </a:r>
            <a:r>
              <a:rPr lang="es-MX" sz="2400" dirty="0" err="1"/>
              <a:t>int</a:t>
            </a:r>
            <a:endParaRPr lang="es-MX" sz="2400" dirty="0"/>
          </a:p>
          <a:p>
            <a:r>
              <a:rPr lang="es-MX" sz="2400" dirty="0"/>
              <a:t>Las conversiones de </a:t>
            </a:r>
            <a:r>
              <a:rPr lang="es-MX" sz="2400" dirty="0" err="1"/>
              <a:t>char</a:t>
            </a:r>
            <a:r>
              <a:rPr lang="es-MX" sz="2400" dirty="0"/>
              <a:t> a </a:t>
            </a:r>
            <a:r>
              <a:rPr lang="es-MX" sz="2400" dirty="0" err="1"/>
              <a:t>int</a:t>
            </a:r>
            <a:r>
              <a:rPr lang="es-MX" sz="2400" dirty="0"/>
              <a:t> son posibles debido al código </a:t>
            </a:r>
            <a:r>
              <a:rPr lang="es-MX" sz="2400" dirty="0" err="1"/>
              <a:t>ascii</a:t>
            </a:r>
            <a:endParaRPr lang="es-MX" sz="2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96D62-B21C-4146-9B9E-4FC9BABFBF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77268" y="2871790"/>
            <a:ext cx="6324600" cy="1725611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/>
              <a:t>int a = (int) 3.1415927;</a:t>
            </a:r>
          </a:p>
          <a:p>
            <a:pPr marL="137160" indent="0">
              <a:buNone/>
            </a:pPr>
            <a:r>
              <a:rPr lang="en-US" sz="2800" dirty="0"/>
              <a:t>char </a:t>
            </a:r>
            <a:r>
              <a:rPr lang="en-US" sz="2800" dirty="0" err="1"/>
              <a:t>encriptado</a:t>
            </a:r>
            <a:r>
              <a:rPr lang="en-US" sz="2800" dirty="0"/>
              <a:t> = (char) (‘a’ + 12);</a:t>
            </a:r>
          </a:p>
          <a:p>
            <a:pPr marL="137160" indent="0">
              <a:buNone/>
            </a:pPr>
            <a:r>
              <a:rPr lang="en-US" sz="2800" dirty="0"/>
              <a:t>float x = 2/((float) b);</a:t>
            </a:r>
          </a:p>
        </p:txBody>
      </p:sp>
    </p:spTree>
    <p:extLst>
      <p:ext uri="{BB962C8B-B14F-4D97-AF65-F5344CB8AC3E}">
        <p14:creationId xmlns:p14="http://schemas.microsoft.com/office/powerpoint/2010/main" val="425247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Condicionales y ciclos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77325" y="1763901"/>
            <a:ext cx="8596800" cy="4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Instrucción condicional:    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4000" lvl="0" indent="-2540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Ciclos:  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Ciclos: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(instr1; i&lt;10; instr2)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4000" lvl="0" indent="-2540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Selección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/case</a:t>
            </a:r>
            <a:endParaRPr sz="2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Agrupación de instrucciones bajo un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 se realiza con paréntesis crespo {     } 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Clase String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522100" y="1368777"/>
            <a:ext cx="8751900" cy="4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 parte del lenguaje (no hay que importarlos)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crean: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 = new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(“Hola Mundo”); 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pero esto se puede resumir con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 = “Hola Mundo”; 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Tamaño de un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=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s.length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 </a:t>
            </a:r>
            <a:endParaRPr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esimo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carácter: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c =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s.charAt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(k); 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Subsecuencias:   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sub =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s.substring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(k);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sub =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s.substring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(inicio, fin);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Búsqueda de subsecuencias: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=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s.indexOf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(“hola”); </a:t>
            </a:r>
            <a:endParaRPr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Comparacion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iguales s1.equals(s2);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 = s1.compareTo(s2);  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s-E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si s1==s2, &gt;0 si s1&gt;s2, &lt;0 si s1&lt;s2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522C2-6C51-4E69-97F9-E2D7B319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DFD82-20DD-45D6-9828-EDD594173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</a:t>
            </a:r>
            <a:r>
              <a:rPr lang="es-MX" dirty="0" err="1"/>
              <a:t>ónimo</a:t>
            </a:r>
            <a:r>
              <a:rPr lang="es-MX" dirty="0"/>
              <a:t> de ‘serie de’, es un contenedor que agrupa variables de cierto tipo </a:t>
            </a:r>
          </a:p>
          <a:p>
            <a:r>
              <a:rPr lang="es-MX" dirty="0"/>
              <a:t>La capacidad/longitud de dicho contenedor es fija</a:t>
            </a:r>
          </a:p>
          <a:p>
            <a:r>
              <a:rPr lang="es-MX" dirty="0"/>
              <a:t>Cada elemento es accesible por su posición/índice</a:t>
            </a:r>
          </a:p>
          <a:p>
            <a:endParaRPr lang="en-US" u="sng" dirty="0"/>
          </a:p>
        </p:txBody>
      </p:sp>
      <p:pic>
        <p:nvPicPr>
          <p:cNvPr id="5" name="Imagen 4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8FD2EBDB-1856-4A56-B485-C49BB465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15" y="3640015"/>
            <a:ext cx="4476085" cy="30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3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622E-7B14-A54D-9B0A-6495E902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1DF169-37E5-D24F-A161-88A48748E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93483"/>
              </p:ext>
            </p:extLst>
          </p:nvPr>
        </p:nvGraphicFramePr>
        <p:xfrm>
          <a:off x="2032000" y="1513490"/>
          <a:ext cx="7627007" cy="462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90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DA73A-57D2-4F94-9932-0B17A71D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0788C1-3BDB-4D6A-9ADE-B71409D0F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700" dirty="0" err="1"/>
              <a:t>String</a:t>
            </a:r>
            <a:r>
              <a:rPr lang="es-MX" sz="1700" dirty="0"/>
              <a:t> nombre = “Peter Parker”; </a:t>
            </a:r>
            <a:r>
              <a:rPr lang="es-MX" sz="1700" dirty="0" err="1"/>
              <a:t>char</a:t>
            </a:r>
            <a:r>
              <a:rPr lang="en-US" sz="1700" dirty="0"/>
              <a:t>[] </a:t>
            </a:r>
            <a:r>
              <a:rPr lang="en-US" sz="1700" dirty="0" err="1"/>
              <a:t>letrasNombre</a:t>
            </a:r>
            <a:r>
              <a:rPr lang="en-US" sz="1700" dirty="0"/>
              <a:t> = </a:t>
            </a:r>
            <a:r>
              <a:rPr lang="en-US" sz="1700" dirty="0" err="1"/>
              <a:t>nombre.toCharArray</a:t>
            </a:r>
            <a:r>
              <a:rPr lang="en-US" sz="1700" dirty="0"/>
              <a:t>();</a:t>
            </a:r>
          </a:p>
          <a:p>
            <a:pPr lvl="1"/>
            <a:r>
              <a:rPr lang="en-US" sz="1500" dirty="0"/>
              <a:t>Para </a:t>
            </a:r>
            <a:r>
              <a:rPr lang="en-US" sz="1500" dirty="0" err="1"/>
              <a:t>declarar</a:t>
            </a:r>
            <a:r>
              <a:rPr lang="en-US" sz="1500" dirty="0"/>
              <a:t> </a:t>
            </a:r>
            <a:r>
              <a:rPr lang="es-MX" sz="1500" dirty="0"/>
              <a:t>un arreglo de caracteres</a:t>
            </a:r>
            <a:endParaRPr lang="en-US" sz="1500" dirty="0"/>
          </a:p>
          <a:p>
            <a:r>
              <a:rPr lang="en-US" sz="1700" dirty="0"/>
              <a:t>String[] avengers = new String[] {“The hulk”, “Thor”, …., “Captain America”};</a:t>
            </a:r>
          </a:p>
          <a:p>
            <a:pPr lvl="1"/>
            <a:r>
              <a:rPr lang="en-US" sz="1500" dirty="0" err="1"/>
              <a:t>Declara</a:t>
            </a:r>
            <a:r>
              <a:rPr lang="en-US" sz="1500" dirty="0"/>
              <a:t> un </a:t>
            </a:r>
            <a:r>
              <a:rPr lang="en-US" sz="1500" dirty="0" err="1"/>
              <a:t>arreglo</a:t>
            </a:r>
            <a:r>
              <a:rPr lang="en-US" sz="1500" dirty="0"/>
              <a:t> de </a:t>
            </a:r>
            <a:r>
              <a:rPr lang="en-US" sz="1500" dirty="0" err="1"/>
              <a:t>Stringss</a:t>
            </a:r>
            <a:endParaRPr lang="en-US" sz="1500" dirty="0"/>
          </a:p>
          <a:p>
            <a:r>
              <a:rPr lang="en-US" sz="1700" dirty="0"/>
              <a:t>int[] </a:t>
            </a:r>
            <a:r>
              <a:rPr lang="en-US" sz="1700" dirty="0" err="1"/>
              <a:t>calificaciones</a:t>
            </a:r>
            <a:r>
              <a:rPr lang="en-US" sz="1700" dirty="0"/>
              <a:t> = new int[4]; </a:t>
            </a:r>
            <a:r>
              <a:rPr lang="en-US" sz="1700" dirty="0" err="1"/>
              <a:t>calificaciones</a:t>
            </a:r>
            <a:r>
              <a:rPr lang="en-US" sz="1700" dirty="0"/>
              <a:t>[0] = 90;</a:t>
            </a:r>
          </a:p>
          <a:p>
            <a:pPr lvl="1"/>
            <a:r>
              <a:rPr lang="en-US" sz="1500" dirty="0" err="1"/>
              <a:t>Declara</a:t>
            </a:r>
            <a:r>
              <a:rPr lang="en-US" sz="1500" dirty="0"/>
              <a:t> un </a:t>
            </a:r>
            <a:r>
              <a:rPr lang="en-US" sz="1500" dirty="0" err="1"/>
              <a:t>arreglo</a:t>
            </a:r>
            <a:r>
              <a:rPr lang="en-US" sz="1500" dirty="0"/>
              <a:t> de </a:t>
            </a:r>
            <a:r>
              <a:rPr lang="en-US" sz="1500" dirty="0" err="1"/>
              <a:t>ints</a:t>
            </a:r>
            <a:r>
              <a:rPr lang="en-US" sz="1500" dirty="0"/>
              <a:t> y </a:t>
            </a:r>
            <a:r>
              <a:rPr lang="en-US" sz="1500" dirty="0" err="1"/>
              <a:t>asigna</a:t>
            </a:r>
            <a:r>
              <a:rPr lang="en-US" sz="1500" dirty="0"/>
              <a:t> un valor a la </a:t>
            </a:r>
            <a:r>
              <a:rPr lang="en-US" sz="1500" dirty="0" err="1"/>
              <a:t>posición</a:t>
            </a:r>
            <a:r>
              <a:rPr lang="en-US" sz="1500" dirty="0"/>
              <a:t> 0</a:t>
            </a:r>
          </a:p>
          <a:p>
            <a:r>
              <a:rPr lang="en-US" sz="1700" dirty="0"/>
              <a:t>for(int = 0; I &lt; </a:t>
            </a:r>
            <a:r>
              <a:rPr lang="en-US" sz="1700" dirty="0" err="1"/>
              <a:t>calificaciones.length</a:t>
            </a:r>
            <a:r>
              <a:rPr lang="en-US" sz="1700" dirty="0"/>
              <a:t>; </a:t>
            </a:r>
            <a:r>
              <a:rPr lang="en-US" sz="1700" dirty="0" err="1"/>
              <a:t>i</a:t>
            </a:r>
            <a:r>
              <a:rPr lang="en-US" sz="1700" dirty="0"/>
              <a:t>++) </a:t>
            </a:r>
            <a:r>
              <a:rPr lang="en-US" sz="1700" dirty="0" err="1"/>
              <a:t>System.out.println</a:t>
            </a:r>
            <a:r>
              <a:rPr lang="en-US" sz="1700" dirty="0"/>
              <a:t>(</a:t>
            </a:r>
            <a:r>
              <a:rPr lang="en-US" sz="1700" dirty="0" err="1"/>
              <a:t>calificaciones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]);</a:t>
            </a:r>
          </a:p>
          <a:p>
            <a:pPr lvl="1"/>
            <a:r>
              <a:rPr lang="en-US" sz="1500" dirty="0" err="1"/>
              <a:t>Recorre</a:t>
            </a:r>
            <a:r>
              <a:rPr lang="en-US" sz="1500" dirty="0"/>
              <a:t> </a:t>
            </a:r>
            <a:r>
              <a:rPr lang="en-US" sz="1500" dirty="0" err="1"/>
              <a:t>todas</a:t>
            </a:r>
            <a:r>
              <a:rPr lang="en-US" sz="1500" dirty="0"/>
              <a:t> las </a:t>
            </a:r>
            <a:r>
              <a:rPr lang="en-US" sz="1500" dirty="0" err="1"/>
              <a:t>posiciones</a:t>
            </a:r>
            <a:r>
              <a:rPr lang="en-US" sz="1500" dirty="0"/>
              <a:t> del </a:t>
            </a:r>
            <a:r>
              <a:rPr lang="en-US" sz="1500" dirty="0" err="1"/>
              <a:t>arreglo</a:t>
            </a:r>
            <a:r>
              <a:rPr lang="en-US" sz="1500" dirty="0"/>
              <a:t> e </a:t>
            </a:r>
            <a:r>
              <a:rPr lang="en-US" sz="1500" dirty="0" err="1"/>
              <a:t>imprime</a:t>
            </a:r>
            <a:r>
              <a:rPr lang="en-US" sz="1500" dirty="0"/>
              <a:t> el valor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posición</a:t>
            </a:r>
            <a:endParaRPr lang="en-US" sz="15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0103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1599F-059A-4819-AD28-A5E341E6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Excepciones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FA8692-ECD3-4821-B7C6-49FDA0544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“Evento Excepcional”</a:t>
            </a:r>
          </a:p>
          <a:p>
            <a:r>
              <a:rPr lang="es-MX" dirty="0"/>
              <a:t> Error en la ejecución de un programa</a:t>
            </a:r>
          </a:p>
          <a:p>
            <a:r>
              <a:rPr lang="es-MX" dirty="0"/>
              <a:t> Ocurren en condiciones anormales que interrumpen el flujo</a:t>
            </a:r>
          </a:p>
          <a:p>
            <a:pPr lvl="1"/>
            <a:r>
              <a:rPr lang="es-MX" dirty="0"/>
              <a:t>El usuario ingresa datos inválidos</a:t>
            </a:r>
          </a:p>
          <a:p>
            <a:pPr lvl="1"/>
            <a:r>
              <a:rPr lang="es-MX" dirty="0"/>
              <a:t>Se requiere abrir un archivo que no existe</a:t>
            </a:r>
          </a:p>
          <a:p>
            <a:pPr lvl="1"/>
            <a:r>
              <a:rPr lang="es-MX" dirty="0"/>
              <a:t>Una conexión de red se interrumpió</a:t>
            </a:r>
          </a:p>
          <a:p>
            <a:pPr lvl="1"/>
            <a:r>
              <a:rPr lang="es-MX" dirty="0"/>
              <a:t>La JVM se quedó sin memoria</a:t>
            </a:r>
          </a:p>
          <a:p>
            <a:r>
              <a:rPr lang="es-MX" dirty="0"/>
              <a:t>Si no hacer un manejo correcto de la excepción, se mostrará un error y se terminará la ejecución del programa.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4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2BAB-FE05-4FF1-B42E-C6B36A50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excepciones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AEC0D6-718B-4D7F-AEE3-A825AE7C9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 Se utilizan dos bloques de código:</a:t>
            </a:r>
          </a:p>
          <a:p>
            <a:pPr lvl="1"/>
            <a:r>
              <a:rPr lang="es-MX" dirty="0"/>
              <a:t>try: contiene las instrucciones que son vulnerables a excepciones</a:t>
            </a:r>
          </a:p>
          <a:p>
            <a:pPr lvl="1"/>
            <a:r>
              <a:rPr lang="es-MX" dirty="0"/>
              <a:t>catch: evita la detención abrupta del programa y toma acciones para remediar</a:t>
            </a:r>
          </a:p>
          <a:p>
            <a:pPr lvl="1"/>
            <a:r>
              <a:rPr lang="en-US" dirty="0"/>
              <a:t>finally: </a:t>
            </a:r>
            <a:r>
              <a:rPr lang="en-US" dirty="0" err="1"/>
              <a:t>bloque</a:t>
            </a:r>
            <a:r>
              <a:rPr lang="en-US" dirty="0"/>
              <a:t> de Código que se debe </a:t>
            </a:r>
            <a:r>
              <a:rPr lang="en-US" dirty="0" err="1"/>
              <a:t>ejecutar</a:t>
            </a:r>
            <a:r>
              <a:rPr lang="en-US" dirty="0"/>
              <a:t> antes de </a:t>
            </a:r>
            <a:r>
              <a:rPr lang="en-US" dirty="0" err="1"/>
              <a:t>retornar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.</a:t>
            </a:r>
          </a:p>
          <a:p>
            <a:pPr marL="604520" lvl="1" indent="0">
              <a:buNone/>
            </a:pPr>
            <a:r>
              <a:rPr lang="en-US" dirty="0"/>
              <a:t>try {</a:t>
            </a:r>
          </a:p>
          <a:p>
            <a:pPr marL="604520" lvl="1" indent="0">
              <a:buNone/>
            </a:pPr>
            <a:r>
              <a:rPr lang="en-US" dirty="0"/>
              <a:t>    //</a:t>
            </a:r>
            <a:r>
              <a:rPr lang="en-US" dirty="0" err="1"/>
              <a:t>codigo</a:t>
            </a:r>
            <a:r>
              <a:rPr lang="en-US" dirty="0"/>
              <a:t> a </a:t>
            </a:r>
            <a:r>
              <a:rPr lang="en-US" dirty="0" err="1"/>
              <a:t>monitorear</a:t>
            </a:r>
            <a:r>
              <a:rPr lang="en-US" dirty="0"/>
              <a:t> por </a:t>
            </a:r>
            <a:r>
              <a:rPr lang="en-US" dirty="0" err="1"/>
              <a:t>potenciales</a:t>
            </a:r>
            <a:r>
              <a:rPr lang="en-US" dirty="0"/>
              <a:t> </a:t>
            </a:r>
            <a:r>
              <a:rPr lang="en-US" dirty="0" err="1"/>
              <a:t>errores</a:t>
            </a:r>
            <a:endParaRPr lang="en-US" dirty="0"/>
          </a:p>
          <a:p>
            <a:pPr marL="604520" lvl="1" indent="0">
              <a:buNone/>
            </a:pPr>
            <a:r>
              <a:rPr lang="en-US" dirty="0"/>
              <a:t>} catch (ExceptionType1 ex) {</a:t>
            </a:r>
          </a:p>
          <a:p>
            <a:pPr marL="604520" lvl="1" indent="0">
              <a:buNone/>
            </a:pPr>
            <a:r>
              <a:rPr lang="en-US" dirty="0"/>
              <a:t>     //</a:t>
            </a:r>
            <a:r>
              <a:rPr lang="en-US" dirty="0" err="1"/>
              <a:t>manejador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endParaRPr lang="en-US" dirty="0"/>
          </a:p>
          <a:p>
            <a:pPr marL="604520" lvl="1" indent="0">
              <a:buNone/>
            </a:pPr>
            <a:r>
              <a:rPr lang="en-US" dirty="0"/>
              <a:t>} finally {</a:t>
            </a:r>
          </a:p>
          <a:p>
            <a:pPr marL="604520" lvl="1" indent="0">
              <a:buNone/>
            </a:pPr>
            <a:r>
              <a:rPr lang="en-US" dirty="0"/>
              <a:t>    //</a:t>
            </a:r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 dentro del </a:t>
            </a:r>
            <a:r>
              <a:rPr lang="en-US" dirty="0" err="1"/>
              <a:t>bloque</a:t>
            </a:r>
            <a:r>
              <a:rPr lang="en-US" dirty="0"/>
              <a:t> de try-catch</a:t>
            </a:r>
          </a:p>
          <a:p>
            <a:pPr marL="60452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8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Repaso de Java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es un Lenguaje de </a:t>
            </a:r>
            <a:r>
              <a:rPr lang="es-E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Programaci</a:t>
            </a:r>
            <a:r>
              <a:rPr lang="es-MX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ón</a:t>
            </a:r>
            <a:r>
              <a:rPr lang="es-MX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muy popular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Orientado a objetos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 en muchas plataformas diferentes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Fácil de aprender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Rápido y potente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Multiplataforma (Windows, </a:t>
            </a:r>
            <a:r>
              <a:rPr lang="es-E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PowerMac</a:t>
            </a: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Unix)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Robusto (hace chequeos, elimina punteros)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Recolección de basura automática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Primer programa</a:t>
            </a: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77325" y="1611577"/>
            <a:ext cx="8596800" cy="4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lvl="0" indent="-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[ ]) {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(“Hola Mundo“);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8479719-0D0A-4A52-A32F-4884D9150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990856"/>
              </p:ext>
            </p:extLst>
          </p:nvPr>
        </p:nvGraphicFramePr>
        <p:xfrm>
          <a:off x="6316911" y="847288"/>
          <a:ext cx="3825380" cy="439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FA838E7-2492-4984-96E8-0A90B8651B11}"/>
              </a:ext>
            </a:extLst>
          </p:cNvPr>
          <p:cNvSpPr/>
          <p:nvPr/>
        </p:nvSpPr>
        <p:spPr>
          <a:xfrm>
            <a:off x="7189364" y="1900631"/>
            <a:ext cx="2181138" cy="10318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2827E9-3FB9-470D-8BDA-1216EC17E197}"/>
              </a:ext>
            </a:extLst>
          </p:cNvPr>
          <p:cNvSpPr/>
          <p:nvPr/>
        </p:nvSpPr>
        <p:spPr>
          <a:xfrm>
            <a:off x="7189364" y="3046856"/>
            <a:ext cx="2181138" cy="10318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1F6556D-EBF0-4499-9DF4-3B694F789823}"/>
              </a:ext>
            </a:extLst>
          </p:cNvPr>
          <p:cNvSpPr/>
          <p:nvPr/>
        </p:nvSpPr>
        <p:spPr>
          <a:xfrm>
            <a:off x="7512340" y="2264907"/>
            <a:ext cx="1535185" cy="56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Instrucción</a:t>
            </a:r>
          </a:p>
          <a:p>
            <a:pPr algn="ctr"/>
            <a:r>
              <a:rPr lang="es-MX" dirty="0"/>
              <a:t>Instrucción</a:t>
            </a:r>
            <a:endParaRPr lang="en-U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CEC667-8302-4122-8B3A-7950AA4540E4}"/>
              </a:ext>
            </a:extLst>
          </p:cNvPr>
          <p:cNvSpPr/>
          <p:nvPr/>
        </p:nvSpPr>
        <p:spPr>
          <a:xfrm>
            <a:off x="7512340" y="3423899"/>
            <a:ext cx="1535185" cy="56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Instrucción</a:t>
            </a:r>
          </a:p>
          <a:p>
            <a:pPr algn="ctr"/>
            <a:r>
              <a:rPr lang="es-MX" dirty="0"/>
              <a:t>Instrucción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1B79F-BD31-441F-9716-B46DD0E3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1D4350-B3E7-4C7C-9AD8-A63FB415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796366" cy="3880773"/>
          </a:xfrm>
        </p:spPr>
        <p:txBody>
          <a:bodyPr/>
          <a:lstStyle/>
          <a:p>
            <a:r>
              <a:rPr lang="es-MX" dirty="0"/>
              <a:t>Todo programa requiere manipular información</a:t>
            </a:r>
          </a:p>
          <a:p>
            <a:pPr lvl="1"/>
            <a:r>
              <a:rPr lang="es-MX" dirty="0"/>
              <a:t>Numérica</a:t>
            </a:r>
          </a:p>
          <a:p>
            <a:pPr lvl="2"/>
            <a:r>
              <a:rPr lang="es-MX" dirty="0"/>
              <a:t>Enteros </a:t>
            </a:r>
            <a:r>
              <a:rPr lang="en-US" dirty="0"/>
              <a:t>( 1, -3, 35 )</a:t>
            </a:r>
            <a:endParaRPr lang="es-MX" dirty="0"/>
          </a:p>
          <a:p>
            <a:pPr lvl="2"/>
            <a:r>
              <a:rPr lang="es-MX" dirty="0"/>
              <a:t>Decimales ( 2.5, 1x10^5 )</a:t>
            </a:r>
          </a:p>
          <a:p>
            <a:pPr lvl="1"/>
            <a:r>
              <a:rPr lang="es-MX" dirty="0"/>
              <a:t>Texto</a:t>
            </a:r>
          </a:p>
          <a:p>
            <a:pPr lvl="2"/>
            <a:r>
              <a:rPr lang="es-MX" dirty="0"/>
              <a:t>Caracteres ( ‘a’, ‘B’, ‘ ‘ )</a:t>
            </a:r>
          </a:p>
          <a:p>
            <a:pPr lvl="2"/>
            <a:r>
              <a:rPr lang="es-MX" dirty="0"/>
              <a:t>Frases ( “Hola Mundo” )  </a:t>
            </a:r>
          </a:p>
          <a:p>
            <a:pPr lvl="1"/>
            <a:r>
              <a:rPr lang="es-MX" dirty="0"/>
              <a:t>Lógicos ( Verdadero, Falso )</a:t>
            </a:r>
          </a:p>
          <a:p>
            <a:r>
              <a:rPr lang="es-MX" dirty="0"/>
              <a:t>Dicha información se almacena memoria</a:t>
            </a:r>
          </a:p>
          <a:p>
            <a:pPr lvl="2"/>
            <a:endParaRPr lang="en-US" dirty="0"/>
          </a:p>
        </p:txBody>
      </p:sp>
      <p:pic>
        <p:nvPicPr>
          <p:cNvPr id="6" name="Imagen 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432A4611-EE69-4CA2-973C-485432FE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41" y="2942173"/>
            <a:ext cx="4762500" cy="2133600"/>
          </a:xfrm>
          <a:prstGeom prst="rect">
            <a:avLst/>
          </a:prstGeom>
        </p:spPr>
      </p:pic>
      <p:pic>
        <p:nvPicPr>
          <p:cNvPr id="7" name="Imagen 6" descr="Imagen que contiene objeto, reloj, dibujo&#10;&#10;Descripción generada automáticamente">
            <a:extLst>
              <a:ext uri="{FF2B5EF4-FFF2-40B4-BE49-F238E27FC236}">
                <a16:creationId xmlns:a16="http://schemas.microsoft.com/office/drawing/2014/main" id="{E92523FF-3BB1-4EA2-8AF8-50165F48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20" y="1184154"/>
            <a:ext cx="3667561" cy="1492691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A1659ED-DD4C-40AA-8B18-14B1F5A123FB}"/>
              </a:ext>
            </a:extLst>
          </p:cNvPr>
          <p:cNvCxnSpPr>
            <a:cxnSpLocks/>
          </p:cNvCxnSpPr>
          <p:nvPr/>
        </p:nvCxnSpPr>
        <p:spPr>
          <a:xfrm flipV="1">
            <a:off x="8170877" y="1652681"/>
            <a:ext cx="167780" cy="1776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0BE3F0B-4768-45D4-97A3-981BD80727A5}"/>
              </a:ext>
            </a:extLst>
          </p:cNvPr>
          <p:cNvCxnSpPr/>
          <p:nvPr/>
        </p:nvCxnSpPr>
        <p:spPr>
          <a:xfrm flipV="1">
            <a:off x="8254767" y="2143854"/>
            <a:ext cx="1182848" cy="12851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Tipos de dato “Primitivos”</a:t>
            </a: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034" y="1646400"/>
            <a:ext cx="4825966" cy="4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Java, el tipo de datos es muy importante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enteros: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32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s-ES" sz="32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short, byte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reales: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ES" sz="32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 lang="es-ES" sz="32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</a:t>
            </a: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sz="3200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</a:t>
            </a:r>
            <a:endParaRPr lang="es-ES" sz="3200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lógico: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s-E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Cadenas: </a:t>
            </a:r>
            <a:r>
              <a:rPr lang="es-ES" sz="32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sz="3200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Imagen 11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1E7861B-EB15-46AF-9E05-6C02AA72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734" y="2262187"/>
            <a:ext cx="601980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Declaraci</a:t>
            </a:r>
            <a:r>
              <a:rPr lang="es-MX" dirty="0" err="1"/>
              <a:t>ón</a:t>
            </a:r>
            <a:r>
              <a:rPr lang="es-MX" dirty="0"/>
              <a:t> de variables</a:t>
            </a:r>
            <a:endParaRPr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77325" y="1489913"/>
            <a:ext cx="5123782" cy="442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21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Indica información que maneja el programa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s-ES" sz="21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Incluye el </a:t>
            </a:r>
            <a:r>
              <a:rPr lang="es-ES" sz="21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tipo de dato </a:t>
            </a:r>
            <a:r>
              <a:rPr lang="en-US" sz="21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1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1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la variable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100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Utiliza</a:t>
            </a:r>
            <a:r>
              <a:rPr lang="en-US" sz="21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100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convenci</a:t>
            </a:r>
            <a:r>
              <a:rPr lang="es-MX" sz="2100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ón</a:t>
            </a:r>
            <a:r>
              <a:rPr lang="es-MX" sz="21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MX" sz="2100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camelCase</a:t>
            </a:r>
            <a:endParaRPr lang="es-ES" sz="21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es-ES"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2540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6CE10D4-45DA-45B6-9B10-3AB843314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911832"/>
              </p:ext>
            </p:extLst>
          </p:nvPr>
        </p:nvGraphicFramePr>
        <p:xfrm>
          <a:off x="6390895" y="1316888"/>
          <a:ext cx="4046291" cy="442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409CFF5-E882-4C6B-8061-214F5A287B25}"/>
              </a:ext>
            </a:extLst>
          </p:cNvPr>
          <p:cNvSpPr/>
          <p:nvPr/>
        </p:nvSpPr>
        <p:spPr>
          <a:xfrm>
            <a:off x="6966986" y="2534106"/>
            <a:ext cx="2894108" cy="19953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6917B18-3AEF-498B-826B-FB79308F705F}"/>
              </a:ext>
            </a:extLst>
          </p:cNvPr>
          <p:cNvSpPr/>
          <p:nvPr/>
        </p:nvSpPr>
        <p:spPr>
          <a:xfrm>
            <a:off x="7208122" y="3035842"/>
            <a:ext cx="2411836" cy="132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 err="1"/>
              <a:t>String</a:t>
            </a:r>
            <a:r>
              <a:rPr lang="es-MX" dirty="0"/>
              <a:t> nombre;</a:t>
            </a:r>
          </a:p>
          <a:p>
            <a:pPr algn="ctr"/>
            <a:r>
              <a:rPr lang="es-MX" dirty="0" err="1"/>
              <a:t>int</a:t>
            </a:r>
            <a:r>
              <a:rPr lang="es-MX" dirty="0"/>
              <a:t> edad;</a:t>
            </a:r>
          </a:p>
          <a:p>
            <a:pPr algn="ctr"/>
            <a:r>
              <a:rPr lang="es-MX" dirty="0" err="1"/>
              <a:t>char</a:t>
            </a:r>
            <a:r>
              <a:rPr lang="es-MX" dirty="0"/>
              <a:t> sexo;</a:t>
            </a:r>
          </a:p>
          <a:p>
            <a:pPr algn="ctr"/>
            <a:r>
              <a:rPr lang="es-MX" dirty="0" err="1"/>
              <a:t>double</a:t>
            </a:r>
            <a:r>
              <a:rPr lang="es-MX" dirty="0"/>
              <a:t> salario;</a:t>
            </a:r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39121" y="513551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Declaraci</a:t>
            </a:r>
            <a:r>
              <a:rPr lang="es-MX" dirty="0" err="1"/>
              <a:t>ón</a:t>
            </a:r>
            <a:r>
              <a:rPr lang="es-MX" dirty="0"/>
              <a:t> de variables:</a:t>
            </a:r>
            <a:br>
              <a:rPr lang="es-MX" dirty="0"/>
            </a:br>
            <a:r>
              <a:rPr lang="es-MX" dirty="0"/>
              <a:t> Alcance</a:t>
            </a:r>
            <a:endParaRPr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6CE10D4-45DA-45B6-9B10-3AB843314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118169"/>
              </p:ext>
            </p:extLst>
          </p:nvPr>
        </p:nvGraphicFramePr>
        <p:xfrm>
          <a:off x="6791001" y="1993767"/>
          <a:ext cx="4046291" cy="442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409CFF5-E882-4C6B-8061-214F5A287B25}"/>
              </a:ext>
            </a:extLst>
          </p:cNvPr>
          <p:cNvSpPr/>
          <p:nvPr/>
        </p:nvSpPr>
        <p:spPr>
          <a:xfrm>
            <a:off x="7463500" y="3051667"/>
            <a:ext cx="2894108" cy="19953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6917B18-3AEF-498B-826B-FB79308F705F}"/>
              </a:ext>
            </a:extLst>
          </p:cNvPr>
          <p:cNvSpPr/>
          <p:nvPr/>
        </p:nvSpPr>
        <p:spPr>
          <a:xfrm>
            <a:off x="7704636" y="3484431"/>
            <a:ext cx="2411836" cy="132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 err="1"/>
              <a:t>String</a:t>
            </a:r>
            <a:r>
              <a:rPr lang="es-MX" dirty="0"/>
              <a:t> nombre;</a:t>
            </a:r>
          </a:p>
          <a:p>
            <a:pPr algn="ctr"/>
            <a:r>
              <a:rPr lang="es-MX" dirty="0" err="1"/>
              <a:t>int</a:t>
            </a:r>
            <a:r>
              <a:rPr lang="es-MX" dirty="0"/>
              <a:t> edad;</a:t>
            </a:r>
          </a:p>
          <a:p>
            <a:pPr algn="ctr"/>
            <a:r>
              <a:rPr lang="es-MX" dirty="0" err="1"/>
              <a:t>char</a:t>
            </a:r>
            <a:r>
              <a:rPr lang="es-MX" dirty="0"/>
              <a:t> sexo;</a:t>
            </a:r>
          </a:p>
          <a:p>
            <a:pPr algn="ctr"/>
            <a:r>
              <a:rPr lang="es-MX" dirty="0" err="1"/>
              <a:t>double</a:t>
            </a:r>
            <a:r>
              <a:rPr lang="es-MX" dirty="0"/>
              <a:t> salario;</a:t>
            </a:r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4E158A92-A234-42EE-9A1D-4B16BC5B9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779272"/>
              </p:ext>
            </p:extLst>
          </p:nvPr>
        </p:nvGraphicFramePr>
        <p:xfrm>
          <a:off x="1208016" y="1945313"/>
          <a:ext cx="3825380" cy="439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066568-85C2-4FA2-814F-F068179039A0}"/>
              </a:ext>
            </a:extLst>
          </p:cNvPr>
          <p:cNvSpPr/>
          <p:nvPr/>
        </p:nvSpPr>
        <p:spPr>
          <a:xfrm>
            <a:off x="1719743" y="3838637"/>
            <a:ext cx="2785145" cy="1303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6ED34C0-AF2B-477B-AD7B-8912DC0C1FDE}"/>
              </a:ext>
            </a:extLst>
          </p:cNvPr>
          <p:cNvSpPr/>
          <p:nvPr/>
        </p:nvSpPr>
        <p:spPr>
          <a:xfrm>
            <a:off x="1946246" y="4208655"/>
            <a:ext cx="2374084" cy="782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</a:t>
            </a:r>
            <a:r>
              <a:rPr lang="en-US" dirty="0"/>
              <a:t>= “Pedro”;</a:t>
            </a:r>
          </a:p>
          <a:p>
            <a:pPr algn="ctr"/>
            <a:r>
              <a:rPr lang="en-US" dirty="0" err="1"/>
              <a:t>sexo</a:t>
            </a:r>
            <a:r>
              <a:rPr lang="en-US" dirty="0"/>
              <a:t> =‘f’;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675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39121" y="513551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Asignaci</a:t>
            </a:r>
            <a:r>
              <a:rPr lang="es-MX" dirty="0" err="1"/>
              <a:t>ón</a:t>
            </a:r>
            <a:r>
              <a:rPr lang="es-MX" dirty="0"/>
              <a:t> de variables</a:t>
            </a:r>
            <a:endParaRPr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4E158A92-A234-42EE-9A1D-4B16BC5B9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238207"/>
              </p:ext>
            </p:extLst>
          </p:nvPr>
        </p:nvGraphicFramePr>
        <p:xfrm>
          <a:off x="6313416" y="1862064"/>
          <a:ext cx="3825380" cy="439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066568-85C2-4FA2-814F-F068179039A0}"/>
              </a:ext>
            </a:extLst>
          </p:cNvPr>
          <p:cNvSpPr/>
          <p:nvPr/>
        </p:nvSpPr>
        <p:spPr>
          <a:xfrm>
            <a:off x="6833533" y="3825937"/>
            <a:ext cx="2785145" cy="1303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s-MX" dirty="0" err="1"/>
              <a:t>étodo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6ED34C0-AF2B-477B-AD7B-8912DC0C1FDE}"/>
              </a:ext>
            </a:extLst>
          </p:cNvPr>
          <p:cNvSpPr/>
          <p:nvPr/>
        </p:nvSpPr>
        <p:spPr>
          <a:xfrm>
            <a:off x="7061837" y="4246755"/>
            <a:ext cx="2374084" cy="782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</a:t>
            </a:r>
            <a:r>
              <a:rPr lang="en-US" dirty="0"/>
              <a:t>= “Pedro”;</a:t>
            </a:r>
          </a:p>
          <a:p>
            <a:pPr algn="ctr"/>
            <a:r>
              <a:rPr lang="en-US" dirty="0" err="1"/>
              <a:t>sexo</a:t>
            </a:r>
            <a:r>
              <a:rPr lang="en-US" dirty="0"/>
              <a:t> =‘f’;</a:t>
            </a:r>
            <a:endParaRPr lang="es-MX" dirty="0"/>
          </a:p>
        </p:txBody>
      </p:sp>
      <p:sp>
        <p:nvSpPr>
          <p:cNvPr id="16" name="Shape 170">
            <a:extLst>
              <a:ext uri="{FF2B5EF4-FFF2-40B4-BE49-F238E27FC236}">
                <a16:creationId xmlns:a16="http://schemas.microsoft.com/office/drawing/2014/main" id="{CDC49C08-AF7E-4483-B7B5-E9416704D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7268" y="1834451"/>
            <a:ext cx="5636090" cy="4399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191" indent="-285750"/>
            <a:r>
              <a:rPr lang="es-MX" sz="2800" dirty="0"/>
              <a:t>Da valor a una variable</a:t>
            </a:r>
          </a:p>
          <a:p>
            <a:pPr marL="377191" indent="-285750"/>
            <a:r>
              <a:rPr lang="es-MX" sz="2800" dirty="0"/>
              <a:t>Almacena dicho valor en memoria</a:t>
            </a:r>
          </a:p>
          <a:p>
            <a:pPr marL="377191" indent="-285750"/>
            <a:r>
              <a:rPr lang="es-MX" sz="2800" dirty="0"/>
              <a:t>Tipos de Asignación:</a:t>
            </a:r>
          </a:p>
          <a:p>
            <a:pPr marL="834391" lvl="1" indent="-285750"/>
            <a:r>
              <a:rPr lang="es-MX" sz="2800" dirty="0"/>
              <a:t>Directa</a:t>
            </a:r>
          </a:p>
          <a:p>
            <a:pPr marL="834391" lvl="1" indent="-285750"/>
            <a:r>
              <a:rPr lang="es-MX" sz="2800" dirty="0"/>
              <a:t>Por función</a:t>
            </a:r>
          </a:p>
          <a:p>
            <a:pPr marL="834391" lvl="1" indent="-285750"/>
            <a:r>
              <a:rPr lang="es-MX" sz="2800" dirty="0"/>
              <a:t>Ingresada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468553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9564</TotalTime>
  <Words>1251</Words>
  <Application>Microsoft Office PowerPoint</Application>
  <PresentationFormat>Panorámica</PresentationFormat>
  <Paragraphs>263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Noto Sans Symbols</vt:lpstr>
      <vt:lpstr>Times New Roman</vt:lpstr>
      <vt:lpstr>Trebuchet MS</vt:lpstr>
      <vt:lpstr>Faceta</vt:lpstr>
      <vt:lpstr>Selenium </vt:lpstr>
      <vt:lpstr>Agenda</vt:lpstr>
      <vt:lpstr>Repaso de Java</vt:lpstr>
      <vt:lpstr>Primer programa</vt:lpstr>
      <vt:lpstr> Datos del programa</vt:lpstr>
      <vt:lpstr>Tipos de dato “Primitivos”</vt:lpstr>
      <vt:lpstr>Declaración de variables</vt:lpstr>
      <vt:lpstr>Declaración de variables:  Alcance</vt:lpstr>
      <vt:lpstr>Asignación de variables</vt:lpstr>
      <vt:lpstr>Asignación de Variables: Directa</vt:lpstr>
      <vt:lpstr>Asignación de Variables: Función</vt:lpstr>
      <vt:lpstr>Asignación de Variables: Usuario</vt:lpstr>
      <vt:lpstr>Operaciones Aritméticas</vt:lpstr>
      <vt:lpstr>Abreviaciones Operaciones Aritméticas </vt:lpstr>
      <vt:lpstr>Expresiones relacionales</vt:lpstr>
      <vt:lpstr>Conversiones de tipos</vt:lpstr>
      <vt:lpstr>Condicionales y ciclos</vt:lpstr>
      <vt:lpstr>Clase String</vt:lpstr>
      <vt:lpstr>Arreglos</vt:lpstr>
      <vt:lpstr>Arreglos</vt:lpstr>
      <vt:lpstr>Excepciones</vt:lpstr>
      <vt:lpstr>Manejo de excepciones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72</cp:revision>
  <dcterms:modified xsi:type="dcterms:W3CDTF">2020-03-23T22:03:45Z</dcterms:modified>
</cp:coreProperties>
</file>