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80" r:id="rId4"/>
    <p:sldId id="278" r:id="rId5"/>
    <p:sldId id="281" r:id="rId6"/>
    <p:sldId id="282" r:id="rId7"/>
    <p:sldId id="283" r:id="rId8"/>
    <p:sldId id="284" r:id="rId9"/>
    <p:sldId id="262" r:id="rId10"/>
    <p:sldId id="285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87" r:id="rId19"/>
    <p:sldId id="271" r:id="rId20"/>
    <p:sldId id="273" r:id="rId21"/>
    <p:sldId id="291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6"/>
  </p:normalViewPr>
  <p:slideViewPr>
    <p:cSldViewPr>
      <p:cViewPr>
        <p:scale>
          <a:sx n="95" d="100"/>
          <a:sy n="95" d="100"/>
        </p:scale>
        <p:origin x="20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98783-2FF5-410F-8A6F-6BD085F7A5C1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1722-2A2F-4F33-A8E5-D06E804C55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0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64165-9A63-4D19-A35E-D7E23E479F6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</p:spPr>
        <p:txBody>
          <a:bodyPr/>
          <a:lstStyle/>
          <a:p>
            <a:pPr algn="just"/>
            <a:r>
              <a:rPr lang="en-US" altLang="ko-KR" sz="1500" b="1" dirty="0"/>
              <a:t>In this slide, I will cover</a:t>
            </a:r>
            <a:r>
              <a:rPr lang="en-US" altLang="ko-KR" sz="1500" dirty="0"/>
              <a:t> the concept and form of support and confidence.</a:t>
            </a:r>
          </a:p>
          <a:p>
            <a:pPr algn="just"/>
            <a:r>
              <a:rPr lang="en-US" altLang="ko-KR" sz="1500" dirty="0"/>
              <a:t>The two important property of association rule is the concept of support and confidence.</a:t>
            </a:r>
          </a:p>
          <a:p>
            <a:pPr algn="just"/>
            <a:r>
              <a:rPr lang="en-US" altLang="ko-KR" sz="1500" dirty="0"/>
              <a:t>The concept of support is how often the two items in the transaction will happen simultaneously.</a:t>
            </a:r>
          </a:p>
          <a:p>
            <a:pPr algn="just"/>
            <a:r>
              <a:rPr lang="en-US" altLang="ko-KR" sz="1500" dirty="0"/>
              <a:t>And the concept of confidence is the probability that the person who buy b will also buy c additionally.</a:t>
            </a:r>
            <a:endParaRPr lang="en-US" altLang="ko-KR" dirty="0"/>
          </a:p>
          <a:p>
            <a:pPr algn="just"/>
            <a:r>
              <a:rPr lang="en-US" altLang="zh-TW" dirty="0">
                <a:solidFill>
                  <a:srgbClr val="5B5249"/>
                </a:solidFill>
              </a:rPr>
              <a:t> </a:t>
            </a:r>
            <a:endParaRPr lang="en-US" altLang="ko-KR" dirty="0"/>
          </a:p>
          <a:p>
            <a:pPr algn="just"/>
            <a:endParaRPr lang="en-US" altLang="ko-KR" sz="500" b="1" dirty="0">
              <a:solidFill>
                <a:srgbClr val="008080"/>
              </a:solidFill>
            </a:endParaRPr>
          </a:p>
          <a:p>
            <a:pPr algn="just"/>
            <a:endParaRPr lang="en-US" altLang="ko-KR" sz="500" b="1" dirty="0">
              <a:solidFill>
                <a:srgbClr val="008080"/>
              </a:solidFill>
            </a:endParaRPr>
          </a:p>
          <a:p>
            <a:pPr algn="just"/>
            <a:r>
              <a:rPr lang="en-US" altLang="ko-KR" sz="500" b="1" dirty="0">
                <a:solidFill>
                  <a:srgbClr val="0080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20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E5E9D-DA13-4097-88E3-D45B427748B2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1551" cy="4114587"/>
          </a:xfrm>
        </p:spPr>
        <p:txBody>
          <a:bodyPr/>
          <a:lstStyle/>
          <a:p>
            <a:pPr defTabSz="876322"/>
            <a:r>
              <a:rPr lang="en-US" altLang="ko-KR" sz="1700" dirty="0"/>
              <a:t>In this slide, I will cover the problem decomposition of the association rule.</a:t>
            </a:r>
          </a:p>
          <a:p>
            <a:pPr defTabSz="876322"/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773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A439D-20CD-4E50-A6F8-C8DF01CC453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1551" cy="4114587"/>
          </a:xfrm>
        </p:spPr>
        <p:txBody>
          <a:bodyPr/>
          <a:lstStyle/>
          <a:p>
            <a:pPr defTabSz="876322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6885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DA2C5-3D22-4B61-B21A-F7AB9E39B152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1551" cy="4114587"/>
          </a:xfrm>
        </p:spPr>
        <p:txBody>
          <a:bodyPr/>
          <a:lstStyle/>
          <a:p>
            <a:pPr defTabSz="876322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257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A0A14-B691-4D48-966C-1FDC466AF9B9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1551" cy="4114587"/>
          </a:xfrm>
        </p:spPr>
        <p:txBody>
          <a:bodyPr/>
          <a:lstStyle/>
          <a:p>
            <a:pPr defTabSz="876322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2671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EAEA90-2FCE-4D8D-A3FF-2902BE502F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0DD5-9484-4B01-AE13-662BDBF5F93B}" type="datetimeFigureOut">
              <a:rPr lang="ko-KR" altLang="en-US" smtClean="0"/>
              <a:pPr/>
              <a:t>2017. 11. 30.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Big Data Analysis: Association Rules 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Younghoon Kim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C0FCA5-F3A6-4431-8B29-B661ED4AF23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04900"/>
          </a:xfrm>
        </p:spPr>
        <p:txBody>
          <a:bodyPr/>
          <a:lstStyle/>
          <a:p>
            <a:pPr algn="l"/>
            <a:r>
              <a:rPr lang="en-GB" altLang="ko-KR" dirty="0"/>
              <a:t>An example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808163"/>
            <a:ext cx="7772400" cy="442912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GB" altLang="ko-KR"/>
              <a:t>Transaction data</a:t>
            </a:r>
            <a:endParaRPr lang="en-GB" altLang="ko-KR" b="1"/>
          </a:p>
          <a:p>
            <a:pPr>
              <a:spcBef>
                <a:spcPct val="0"/>
              </a:spcBef>
            </a:pPr>
            <a:r>
              <a:rPr lang="en-GB" altLang="ko-KR"/>
              <a:t>Assume: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ko-KR" sz="2100"/>
              <a:t>		minsup = 30%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ko-KR" sz="2100"/>
              <a:t>		minconf = 80%</a:t>
            </a:r>
          </a:p>
          <a:p>
            <a:pPr>
              <a:spcBef>
                <a:spcPct val="0"/>
              </a:spcBef>
            </a:pPr>
            <a:r>
              <a:rPr lang="en-GB" altLang="ko-KR"/>
              <a:t>An example </a:t>
            </a:r>
            <a:r>
              <a:rPr lang="en-GB" altLang="ko-KR">
                <a:solidFill>
                  <a:srgbClr val="FF0000"/>
                </a:solidFill>
              </a:rPr>
              <a:t>frequent </a:t>
            </a:r>
            <a:r>
              <a:rPr lang="en-GB" altLang="ko-KR" i="1">
                <a:solidFill>
                  <a:srgbClr val="FF0000"/>
                </a:solidFill>
              </a:rPr>
              <a:t>itemset</a:t>
            </a:r>
            <a:r>
              <a:rPr lang="en-GB" altLang="ko-KR"/>
              <a:t>:</a:t>
            </a:r>
            <a:r>
              <a:rPr lang="en-GB" altLang="ko-KR" b="1"/>
              <a:t>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ko-KR"/>
              <a:t>   </a:t>
            </a:r>
            <a:r>
              <a:rPr lang="en-GB" altLang="ko-KR" sz="2100"/>
              <a:t>{Chicken, Clothes, Milk}    	[sup = 3/7]</a:t>
            </a:r>
          </a:p>
          <a:p>
            <a:pPr>
              <a:spcBef>
                <a:spcPct val="0"/>
              </a:spcBef>
            </a:pPr>
            <a:r>
              <a:rPr lang="en-GB" altLang="ko-KR">
                <a:solidFill>
                  <a:srgbClr val="FF0000"/>
                </a:solidFill>
              </a:rPr>
              <a:t>Association rules</a:t>
            </a:r>
            <a:r>
              <a:rPr lang="en-GB" altLang="ko-KR">
                <a:solidFill>
                  <a:schemeClr val="accent2"/>
                </a:solidFill>
              </a:rPr>
              <a:t> </a:t>
            </a:r>
            <a:r>
              <a:rPr lang="en-GB" altLang="ko-KR"/>
              <a:t>from the itemset:</a:t>
            </a:r>
            <a:r>
              <a:rPr lang="en-GB" altLang="ko-KR" b="1"/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ko-KR" sz="2600"/>
              <a:t>	 </a:t>
            </a:r>
            <a:r>
              <a:rPr lang="en-GB" altLang="ko-KR" sz="2100"/>
              <a:t>Clothes </a:t>
            </a:r>
            <a:r>
              <a:rPr lang="en-GB" altLang="ko-KR" sz="2600">
                <a:sym typeface="Symbol" panose="05050102010706020507" pitchFamily="18" charset="2"/>
              </a:rPr>
              <a:t> </a:t>
            </a:r>
            <a:r>
              <a:rPr lang="en-GB" altLang="ko-KR" sz="2100"/>
              <a:t>Milk, </a:t>
            </a:r>
            <a:r>
              <a:rPr lang="en-GB" altLang="ko-KR" sz="2000"/>
              <a:t>Chicken	</a:t>
            </a:r>
            <a:r>
              <a:rPr lang="en-GB" altLang="ko-KR" sz="2100"/>
              <a:t>[sup = 3/7, conf = 3/3]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ko-KR" sz="2600"/>
              <a:t>	 </a:t>
            </a:r>
            <a:r>
              <a:rPr lang="en-GB" altLang="ko-KR" sz="2100"/>
              <a:t>…				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ko-KR" sz="2600"/>
              <a:t>	 </a:t>
            </a:r>
            <a:r>
              <a:rPr lang="en-GB" altLang="ko-KR" sz="2100"/>
              <a:t>Clothes, </a:t>
            </a:r>
            <a:r>
              <a:rPr lang="en-GB" altLang="ko-KR" sz="2000"/>
              <a:t>Chicken</a:t>
            </a:r>
            <a:r>
              <a:rPr lang="en-GB" altLang="ko-KR" sz="2100"/>
              <a:t> </a:t>
            </a:r>
            <a:r>
              <a:rPr lang="en-GB" altLang="ko-KR" sz="2600">
                <a:sym typeface="Symbol" panose="05050102010706020507" pitchFamily="18" charset="2"/>
              </a:rPr>
              <a:t> </a:t>
            </a:r>
            <a:r>
              <a:rPr lang="en-GB" altLang="ko-KR" sz="2100"/>
              <a:t>Milk, </a:t>
            </a:r>
            <a:r>
              <a:rPr lang="en-GB" altLang="ko-KR" sz="2000"/>
              <a:t>	</a:t>
            </a:r>
            <a:r>
              <a:rPr lang="en-GB" altLang="ko-KR" sz="2100"/>
              <a:t>[sup = 3/7, conf = 3/3]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4248150" y="304800"/>
            <a:ext cx="4667250" cy="234791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t1:	Beef, Chicken,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t2:	Beef,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t3:	Cheese, Boots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t4:	Beef, Chicken,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t5:	Beef, Chicken, Clothes, Cheese,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t6:	Chicken, Clothes,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t7:	Chicken, Milk, Clothes</a:t>
            </a:r>
            <a:endParaRPr lang="en-GB" altLang="ko-KR" sz="1800">
              <a:solidFill>
                <a:schemeClr val="accent2"/>
              </a:solidFill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 flipV="1">
            <a:off x="3419475" y="1340767"/>
            <a:ext cx="828675" cy="427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Find Association Rules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Step 1: Find all (frequent) </a:t>
            </a:r>
            <a:r>
              <a:rPr lang="en-US" altLang="ko-KR" sz="2800" dirty="0" err="1" smtClean="0"/>
              <a:t>itemsets</a:t>
            </a:r>
            <a:r>
              <a:rPr lang="en-US" altLang="ko-KR" sz="2800" dirty="0" smtClean="0"/>
              <a:t> that have minimum support</a:t>
            </a:r>
          </a:p>
          <a:p>
            <a:pPr lvl="1"/>
            <a:r>
              <a:rPr lang="en-US" altLang="ko-KR" sz="2400" dirty="0" smtClean="0"/>
              <a:t>Most expensive phase</a:t>
            </a:r>
          </a:p>
          <a:p>
            <a:pPr lvl="1"/>
            <a:r>
              <a:rPr lang="en-US" altLang="ko-KR" sz="2400" dirty="0" smtClean="0"/>
              <a:t>Lots of research </a:t>
            </a:r>
          </a:p>
          <a:p>
            <a:r>
              <a:rPr lang="en-US" altLang="ko-KR" sz="2800" dirty="0" smtClean="0"/>
              <a:t>Ste</a:t>
            </a:r>
            <a:r>
              <a:rPr lang="en-US" altLang="ko-KR" sz="2800" dirty="0"/>
              <a:t>p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2: Use the frequent </a:t>
            </a:r>
            <a:r>
              <a:rPr lang="en-US" altLang="ko-KR" sz="2800" dirty="0" err="1" smtClean="0"/>
              <a:t>itemsets</a:t>
            </a:r>
            <a:r>
              <a:rPr lang="en-US" altLang="ko-KR" sz="2800" dirty="0" smtClean="0"/>
              <a:t> to generate the desired rules</a:t>
            </a:r>
          </a:p>
          <a:p>
            <a:pPr lvl="1"/>
            <a:r>
              <a:rPr lang="en-US" altLang="ko-KR" sz="2400" dirty="0" smtClean="0"/>
              <a:t> Generation is straight forward</a:t>
            </a:r>
          </a:p>
          <a:p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2AAB-BBD0-495F-93E2-55462FD2E93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Counting of All </a:t>
            </a:r>
            <a:r>
              <a:rPr lang="en-US" altLang="ko-KR" dirty="0" err="1" smtClean="0"/>
              <a:t>Itemsets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36285" y="3171836"/>
          <a:ext cx="20717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7"/>
                <a:gridCol w="1381135"/>
              </a:tblGrid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TID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Items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10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A,C,D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20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B,C,E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30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A,B,C,E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40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B,E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50599" y="2743208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S Reference Sans Serif" pitchFamily="34" charset="0"/>
              </a:rPr>
              <a:t>Transactions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4876" y="16430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MS Reference Sans Serif" pitchFamily="34" charset="0"/>
              </a:rPr>
              <a:t>Itemsets</a:t>
            </a:r>
            <a:r>
              <a:rPr lang="en-US" altLang="ko-KR" dirty="0" smtClean="0">
                <a:latin typeface="MS Reference Sans Serif" pitchFamily="34" charset="0"/>
              </a:rPr>
              <a:t> &amp; Counts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71934" y="242886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2066" y="242886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71934" y="271462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S Reference Sans Serif" pitchFamily="34" charset="0"/>
              </a:rPr>
              <a:t>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72066" y="271462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71934" y="300037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72066" y="300037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1934" y="3286124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72066" y="328612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1934" y="3571876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2066" y="357187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934" y="385762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C,D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72066" y="385762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71934" y="414338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A,C,D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72066" y="414338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grpSp>
        <p:nvGrpSpPr>
          <p:cNvPr id="48" name="그룹 20"/>
          <p:cNvGrpSpPr/>
          <p:nvPr/>
        </p:nvGrpSpPr>
        <p:grpSpPr>
          <a:xfrm>
            <a:off x="4071934" y="2143116"/>
            <a:ext cx="1785950" cy="285752"/>
            <a:chOff x="4000496" y="2357430"/>
            <a:chExt cx="1785950" cy="285752"/>
          </a:xfrm>
        </p:grpSpPr>
        <p:sp>
          <p:nvSpPr>
            <p:cNvPr id="49" name="직사각형 48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07987" y="34959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Counting of All </a:t>
            </a:r>
            <a:r>
              <a:rPr lang="en-US" altLang="ko-KR" dirty="0" err="1" smtClean="0"/>
              <a:t>Itemsets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936285" y="3171836"/>
          <a:ext cx="20717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7"/>
                <a:gridCol w="1381135"/>
              </a:tblGrid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TID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Items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A,C,D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20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B,C,E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30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A,B,C,E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40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B,E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150599" y="2743208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S Reference Sans Serif" pitchFamily="34" charset="0"/>
              </a:rPr>
              <a:t>Transactions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0822" y="1643050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MS Reference Sans Serif" pitchFamily="34" charset="0"/>
              </a:rPr>
              <a:t>Itemsets</a:t>
            </a:r>
            <a:r>
              <a:rPr lang="en-US" altLang="ko-KR" dirty="0" smtClean="0">
                <a:latin typeface="MS Reference Sans Serif" pitchFamily="34" charset="0"/>
              </a:rPr>
              <a:t> &amp; Counts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0364" y="38531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4" name="그룹 99"/>
          <p:cNvGrpSpPr/>
          <p:nvPr/>
        </p:nvGrpSpPr>
        <p:grpSpPr>
          <a:xfrm>
            <a:off x="4071934" y="2428868"/>
            <a:ext cx="1785950" cy="2000264"/>
            <a:chOff x="3214678" y="2357430"/>
            <a:chExt cx="1785950" cy="2000264"/>
          </a:xfrm>
        </p:grpSpPr>
        <p:sp>
          <p:nvSpPr>
            <p:cNvPr id="45" name="직사각형 44"/>
            <p:cNvSpPr/>
            <p:nvPr/>
          </p:nvSpPr>
          <p:spPr>
            <a:xfrm>
              <a:off x="3214678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14810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214678" y="264318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S Reference Sans Serif" pitchFamily="34" charset="0"/>
                </a:rPr>
                <a:t>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14810" y="264318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14678" y="292893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14810" y="292893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214678" y="3214686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14810" y="3214686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14678" y="3500438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14810" y="3500438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214678" y="378619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C,D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214810" y="378619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14678" y="407194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A,C,D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14810" y="407194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</p:grpSp>
      <p:grpSp>
        <p:nvGrpSpPr>
          <p:cNvPr id="59" name="그룹 20"/>
          <p:cNvGrpSpPr/>
          <p:nvPr/>
        </p:nvGrpSpPr>
        <p:grpSpPr>
          <a:xfrm>
            <a:off x="4071934" y="2143116"/>
            <a:ext cx="1785950" cy="285752"/>
            <a:chOff x="4000496" y="2357430"/>
            <a:chExt cx="1785950" cy="285752"/>
          </a:xfrm>
        </p:grpSpPr>
        <p:sp>
          <p:nvSpPr>
            <p:cNvPr id="60" name="직사각형 59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072066" y="271462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934" y="5000636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B,C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71934" y="528638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71934" y="557214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C,E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71934" y="585789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B,C,E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2066" y="500063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72066" y="528638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72066" y="557214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72066" y="585789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71934" y="442913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71934" y="4714884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72066" y="442913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72066" y="471488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Counting of All </a:t>
            </a:r>
            <a:r>
              <a:rPr lang="en-US" altLang="ko-KR" dirty="0" err="1" smtClean="0"/>
              <a:t>Itemsets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936285" y="3171836"/>
          <a:ext cx="20717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7"/>
                <a:gridCol w="1381135"/>
              </a:tblGrid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TID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Items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A,C,D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20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B,C,E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30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A,B,C,E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40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B,E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150599" y="2743208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S Reference Sans Serif" pitchFamily="34" charset="0"/>
              </a:rPr>
              <a:t>Transactions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20822" y="1643050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MS Reference Sans Serif" pitchFamily="34" charset="0"/>
              </a:rPr>
              <a:t>Itemsets</a:t>
            </a:r>
            <a:r>
              <a:rPr lang="en-US" altLang="ko-KR" dirty="0" smtClean="0">
                <a:latin typeface="MS Reference Sans Serif" pitchFamily="34" charset="0"/>
              </a:rPr>
              <a:t> &amp; Counts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07987" y="42103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그룹 119"/>
          <p:cNvGrpSpPr/>
          <p:nvPr/>
        </p:nvGrpSpPr>
        <p:grpSpPr>
          <a:xfrm>
            <a:off x="4071934" y="2428868"/>
            <a:ext cx="1785950" cy="2000264"/>
            <a:chOff x="3214678" y="2357430"/>
            <a:chExt cx="1785950" cy="2000264"/>
          </a:xfrm>
        </p:grpSpPr>
        <p:sp>
          <p:nvSpPr>
            <p:cNvPr id="66" name="직사각형 65"/>
            <p:cNvSpPr/>
            <p:nvPr/>
          </p:nvSpPr>
          <p:spPr>
            <a:xfrm>
              <a:off x="3214678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214810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14678" y="264318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S Reference Sans Serif" pitchFamily="34" charset="0"/>
                </a:rPr>
                <a:t>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14810" y="264318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2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4678" y="292893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214810" y="292893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214678" y="3214686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214810" y="3214686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14678" y="3500438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214810" y="3500438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214678" y="378619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C,D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14810" y="378619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214678" y="407194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A,C,D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214810" y="407194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72066" y="242886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grpSp>
        <p:nvGrpSpPr>
          <p:cNvPr id="81" name="그룹 136"/>
          <p:cNvGrpSpPr/>
          <p:nvPr/>
        </p:nvGrpSpPr>
        <p:grpSpPr>
          <a:xfrm>
            <a:off x="4071934" y="4429132"/>
            <a:ext cx="1785950" cy="1714512"/>
            <a:chOff x="3214678" y="4357694"/>
            <a:chExt cx="1785950" cy="1714512"/>
          </a:xfrm>
        </p:grpSpPr>
        <p:sp>
          <p:nvSpPr>
            <p:cNvPr id="82" name="직사각형 81"/>
            <p:cNvSpPr/>
            <p:nvPr/>
          </p:nvSpPr>
          <p:spPr>
            <a:xfrm>
              <a:off x="3214678" y="4929198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B,C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14678" y="521495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14678" y="550070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C,E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214678" y="578645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B,C,E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214810" y="4929198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214810" y="521495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214810" y="550070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214810" y="578645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214678" y="435769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214678" y="4643446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214810" y="435769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14810" y="4643446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072034" y="442913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72034" y="471488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072034" y="500063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72034" y="528638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072034" y="557214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72034" y="585789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72066" y="271462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grpSp>
        <p:nvGrpSpPr>
          <p:cNvPr id="101" name="그룹 20"/>
          <p:cNvGrpSpPr/>
          <p:nvPr/>
        </p:nvGrpSpPr>
        <p:grpSpPr>
          <a:xfrm>
            <a:off x="4071934" y="2143116"/>
            <a:ext cx="1785950" cy="285752"/>
            <a:chOff x="4000496" y="2357430"/>
            <a:chExt cx="1785950" cy="285752"/>
          </a:xfrm>
        </p:grpSpPr>
        <p:sp>
          <p:nvSpPr>
            <p:cNvPr id="102" name="직사각형 101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5929322" y="242886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929454" y="242886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929322" y="271462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929454" y="271462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29322" y="300037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A,B,C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929454" y="300037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29322" y="3286124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929454" y="328612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929322" y="3571876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A,B,C,E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29454" y="357187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72066" y="328612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grpSp>
        <p:nvGrpSpPr>
          <p:cNvPr id="116" name="그룹 46"/>
          <p:cNvGrpSpPr/>
          <p:nvPr/>
        </p:nvGrpSpPr>
        <p:grpSpPr>
          <a:xfrm>
            <a:off x="5929322" y="2143116"/>
            <a:ext cx="1785950" cy="285752"/>
            <a:chOff x="4000496" y="2357430"/>
            <a:chExt cx="1785950" cy="285752"/>
          </a:xfrm>
        </p:grpSpPr>
        <p:sp>
          <p:nvSpPr>
            <p:cNvPr id="117" name="직사각형 116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Counting of All </a:t>
            </a:r>
            <a:r>
              <a:rPr lang="en-US" altLang="ko-KR" dirty="0" err="1" smtClean="0"/>
              <a:t>Itemsets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20822" y="1643050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MS Reference Sans Serif" pitchFamily="34" charset="0"/>
              </a:rPr>
              <a:t>Itemsets</a:t>
            </a:r>
            <a:r>
              <a:rPr lang="en-US" altLang="ko-KR" dirty="0" smtClean="0">
                <a:latin typeface="MS Reference Sans Serif" pitchFamily="34" charset="0"/>
              </a:rPr>
              <a:t> &amp; Counts</a:t>
            </a:r>
            <a:endParaRPr lang="ko-KR" altLang="en-US" dirty="0">
              <a:latin typeface="MS Reference Sans Serif" pitchFamily="34" charset="0"/>
            </a:endParaRPr>
          </a:p>
        </p:txBody>
      </p:sp>
      <p:grpSp>
        <p:nvGrpSpPr>
          <p:cNvPr id="57" name="그룹 85"/>
          <p:cNvGrpSpPr/>
          <p:nvPr/>
        </p:nvGrpSpPr>
        <p:grpSpPr>
          <a:xfrm>
            <a:off x="4071934" y="2428868"/>
            <a:ext cx="1785950" cy="2000264"/>
            <a:chOff x="3214678" y="2357430"/>
            <a:chExt cx="1785950" cy="2000264"/>
          </a:xfrm>
        </p:grpSpPr>
        <p:sp>
          <p:nvSpPr>
            <p:cNvPr id="58" name="직사각형 57"/>
            <p:cNvSpPr/>
            <p:nvPr/>
          </p:nvSpPr>
          <p:spPr>
            <a:xfrm>
              <a:off x="3214678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14810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2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4678" y="264318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S Reference Sans Serif" pitchFamily="34" charset="0"/>
                </a:rPr>
                <a:t>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14810" y="264318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3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214678" y="292893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214810" y="292893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14678" y="3214686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214810" y="3214686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2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14678" y="3500438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214810" y="3500438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14678" y="378619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C,D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14810" y="378619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4678" y="407194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A,C,D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214810" y="407194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1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</p:grpSp>
      <p:grpSp>
        <p:nvGrpSpPr>
          <p:cNvPr id="72" name="그룹 103"/>
          <p:cNvGrpSpPr/>
          <p:nvPr/>
        </p:nvGrpSpPr>
        <p:grpSpPr>
          <a:xfrm>
            <a:off x="4071934" y="4429132"/>
            <a:ext cx="1785950" cy="1714512"/>
            <a:chOff x="3214678" y="4357694"/>
            <a:chExt cx="1785950" cy="1714512"/>
          </a:xfrm>
        </p:grpSpPr>
        <p:sp>
          <p:nvSpPr>
            <p:cNvPr id="73" name="직사각형 72"/>
            <p:cNvSpPr/>
            <p:nvPr/>
          </p:nvSpPr>
          <p:spPr>
            <a:xfrm>
              <a:off x="3214678" y="4929198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B,C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14678" y="521495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14678" y="550070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C,E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214678" y="578645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B,C,E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14810" y="4929198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2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14810" y="521495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2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214810" y="550070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2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214810" y="578645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2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14678" y="435769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B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214678" y="4643446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214810" y="435769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2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214810" y="4643446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2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072066" y="442913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grpSp>
        <p:nvGrpSpPr>
          <p:cNvPr id="86" name="그룹 127"/>
          <p:cNvGrpSpPr/>
          <p:nvPr/>
        </p:nvGrpSpPr>
        <p:grpSpPr>
          <a:xfrm>
            <a:off x="5929322" y="2428868"/>
            <a:ext cx="1785950" cy="1428760"/>
            <a:chOff x="3214678" y="4714884"/>
            <a:chExt cx="1785950" cy="1428760"/>
          </a:xfrm>
        </p:grpSpPr>
        <p:sp>
          <p:nvSpPr>
            <p:cNvPr id="93" name="직사각형 92"/>
            <p:cNvSpPr/>
            <p:nvPr/>
          </p:nvSpPr>
          <p:spPr>
            <a:xfrm>
              <a:off x="3214678" y="4714884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A,B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214810" y="4714884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214678" y="5000636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214810" y="5000636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14678" y="5286388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A,B,C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14810" y="5286388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214678" y="5572140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A,B,E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214810" y="5572140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214678" y="5857892"/>
              <a:ext cx="1000132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MS Reference Sans Serif" pitchFamily="34" charset="0"/>
                </a:rPr>
                <a:t>A,B,C,E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214810" y="5857892"/>
              <a:ext cx="785818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MS Reference Sans Serif" pitchFamily="34" charset="0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MS Reference Sans Serif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5072066" y="471488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72066" y="528638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MS Reference Sans Serif" pitchFamily="34" charset="0"/>
            </a:endParaRPr>
          </a:p>
        </p:txBody>
      </p:sp>
      <p:grpSp>
        <p:nvGrpSpPr>
          <p:cNvPr id="126" name="그룹 46"/>
          <p:cNvGrpSpPr/>
          <p:nvPr/>
        </p:nvGrpSpPr>
        <p:grpSpPr>
          <a:xfrm>
            <a:off x="5929322" y="2143116"/>
            <a:ext cx="1785950" cy="285752"/>
            <a:chOff x="4000496" y="2357430"/>
            <a:chExt cx="1785950" cy="285752"/>
          </a:xfrm>
        </p:grpSpPr>
        <p:sp>
          <p:nvSpPr>
            <p:cNvPr id="127" name="직사각형 126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grpSp>
        <p:nvGrpSpPr>
          <p:cNvPr id="139" name="그룹 20"/>
          <p:cNvGrpSpPr/>
          <p:nvPr/>
        </p:nvGrpSpPr>
        <p:grpSpPr>
          <a:xfrm>
            <a:off x="4071934" y="2143116"/>
            <a:ext cx="1785950" cy="285752"/>
            <a:chOff x="4000496" y="2357430"/>
            <a:chExt cx="1785950" cy="285752"/>
          </a:xfrm>
        </p:grpSpPr>
        <p:sp>
          <p:nvSpPr>
            <p:cNvPr id="145" name="직사각형 144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936285" y="3171836"/>
          <a:ext cx="20717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7"/>
                <a:gridCol w="1381135"/>
              </a:tblGrid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TID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Items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A,C,D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20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B,C,E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A,B,C,E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40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MS Reference Sans Serif" pitchFamily="34" charset="0"/>
                        </a:rPr>
                        <a:t>B,E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1150599" y="2743208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S Reference Sans Serif" pitchFamily="34" charset="0"/>
              </a:rPr>
              <a:t>Transactions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007987" y="45720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4" grpId="0" animBg="1"/>
      <p:bldP spid="1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Counting of All </a:t>
            </a:r>
            <a:r>
              <a:rPr lang="en-US" altLang="ko-KR" dirty="0" err="1" smtClean="0"/>
              <a:t>Itemsets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20822" y="164305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S Reference Sans Serif" pitchFamily="34" charset="0"/>
              </a:rPr>
              <a:t>Frequent </a:t>
            </a:r>
            <a:r>
              <a:rPr lang="en-US" altLang="ko-KR" dirty="0" err="1" smtClean="0">
                <a:latin typeface="MS Reference Sans Serif" pitchFamily="34" charset="0"/>
              </a:rPr>
              <a:t>itemsets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3286116" y="3500438"/>
            <a:ext cx="57150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052103" y="4192793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MS Reference Sans Serif" pitchFamily="34" charset="0"/>
              </a:rPr>
              <a:t>Sup</a:t>
            </a:r>
            <a:r>
              <a:rPr lang="en-US" altLang="ko-KR" sz="1400" baseline="-25000" dirty="0" err="1" smtClean="0">
                <a:latin typeface="MS Reference Sans Serif" pitchFamily="34" charset="0"/>
              </a:rPr>
              <a:t>min</a:t>
            </a:r>
            <a:r>
              <a:rPr lang="en-US" altLang="ko-KR" sz="1400" dirty="0" smtClean="0">
                <a:latin typeface="MS Reference Sans Serif" pitchFamily="34" charset="0"/>
              </a:rPr>
              <a:t>=2</a:t>
            </a:r>
            <a:endParaRPr lang="ko-KR" altLang="en-US" sz="1400" dirty="0">
              <a:latin typeface="MS Reference Sans Serif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71934" y="242886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2066" y="242886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2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71934" y="271462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S Reference Sans Serif" pitchFamily="34" charset="0"/>
              </a:rPr>
              <a:t>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72066" y="271462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3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71934" y="300037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072066" y="300037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1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71934" y="3286124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2066" y="328612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2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71934" y="3571876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2066" y="357187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1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71934" y="385762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C,D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72066" y="385762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1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71934" y="414338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A,C,D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2066" y="414338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1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71934" y="5000636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B,C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71934" y="528638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71934" y="557214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C,E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71934" y="585789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B,C,E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72066" y="500063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72066" y="528638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72066" y="557214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2066" y="585789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71934" y="442913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B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71934" y="4714884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72066" y="442913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72066" y="471488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29322" y="2428868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929454" y="242886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29322" y="2714620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29454" y="2714620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29322" y="3000372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A,B,C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929454" y="300037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29322" y="3286124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929454" y="3286124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29322" y="3571876"/>
            <a:ext cx="1000132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S Reference Sans Serif" pitchFamily="34" charset="0"/>
              </a:rPr>
              <a:t>A,B,C,E</a:t>
            </a:r>
            <a:endParaRPr lang="ko-KR" altLang="en-US" sz="1600" dirty="0">
              <a:latin typeface="MS Reference Sans Serif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29454" y="3571876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MS Reference Sans Serif" pitchFamily="34" charset="0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MS Reference Sans Serif" pitchFamily="34" charset="0"/>
            </a:endParaRPr>
          </a:p>
        </p:txBody>
      </p:sp>
      <p:grpSp>
        <p:nvGrpSpPr>
          <p:cNvPr id="93" name="그룹 46"/>
          <p:cNvGrpSpPr/>
          <p:nvPr/>
        </p:nvGrpSpPr>
        <p:grpSpPr>
          <a:xfrm>
            <a:off x="5929322" y="2143116"/>
            <a:ext cx="1785950" cy="285752"/>
            <a:chOff x="4000496" y="2357430"/>
            <a:chExt cx="1785950" cy="285752"/>
          </a:xfrm>
        </p:grpSpPr>
        <p:sp>
          <p:nvSpPr>
            <p:cNvPr id="94" name="직사각형 93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grpSp>
        <p:nvGrpSpPr>
          <p:cNvPr id="96" name="그룹 20"/>
          <p:cNvGrpSpPr/>
          <p:nvPr/>
        </p:nvGrpSpPr>
        <p:grpSpPr>
          <a:xfrm>
            <a:off x="4071934" y="2143116"/>
            <a:ext cx="1785950" cy="285752"/>
            <a:chOff x="4000496" y="2357430"/>
            <a:chExt cx="1785950" cy="285752"/>
          </a:xfrm>
        </p:grpSpPr>
        <p:sp>
          <p:nvSpPr>
            <p:cNvPr id="97" name="직사각형 96"/>
            <p:cNvSpPr/>
            <p:nvPr/>
          </p:nvSpPr>
          <p:spPr>
            <a:xfrm>
              <a:off x="4000496" y="2357430"/>
              <a:ext cx="100013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S Reference Sans Serif" pitchFamily="34" charset="0"/>
                </a:rPr>
                <a:t>Itemset</a:t>
              </a:r>
              <a:endParaRPr lang="ko-KR" altLang="en-US" sz="1600" dirty="0">
                <a:latin typeface="MS Reference Sans Serif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000628" y="2357430"/>
              <a:ext cx="78581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MS Reference Sans Serif" pitchFamily="34" charset="0"/>
                </a:rPr>
                <a:t>Count</a:t>
              </a:r>
              <a:endParaRPr lang="ko-KR" altLang="en-US" sz="1400" dirty="0">
                <a:latin typeface="MS Reference Sans Serif" pitchFamily="34" charset="0"/>
              </a:endParaRPr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936285" y="3171836"/>
          <a:ext cx="20717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7"/>
                <a:gridCol w="1381135"/>
              </a:tblGrid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TID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S Reference Sans Serif" pitchFamily="34" charset="0"/>
                        </a:rPr>
                        <a:t>Items</a:t>
                      </a:r>
                      <a:endParaRPr lang="ko-KR" altLang="en-US" sz="1800" dirty="0"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A,C,D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20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B,C,E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A,B,C,E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40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MS Reference Sans Serif" pitchFamily="34" charset="0"/>
                        </a:rPr>
                        <a:t>B,E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MS Reference Sans Serif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150599" y="2743208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S Reference Sans Serif" pitchFamily="34" charset="0"/>
              </a:rPr>
              <a:t>Transactions</a:t>
            </a:r>
            <a:endParaRPr lang="ko-KR" altLang="en-US" dirty="0">
              <a:latin typeface="MS Reference Sans Serif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00100" y="6215082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>
                <a:solidFill>
                  <a:srgbClr val="FF0000"/>
                </a:solidFill>
              </a:rPr>
              <a:t>We may need 2</a:t>
            </a:r>
            <a:r>
              <a:rPr lang="en-US" altLang="ko-KR" b="0" baseline="30000" dirty="0" smtClean="0">
                <a:solidFill>
                  <a:srgbClr val="FF0000"/>
                </a:solidFill>
              </a:rPr>
              <a:t>n</a:t>
            </a:r>
            <a:r>
              <a:rPr lang="en-US" altLang="ko-KR" b="0" dirty="0" smtClean="0">
                <a:solidFill>
                  <a:srgbClr val="FF0000"/>
                </a:solidFill>
              </a:rPr>
              <a:t> </a:t>
            </a:r>
            <a:r>
              <a:rPr lang="en-US" altLang="ko-KR" b="0" dirty="0" err="1" smtClean="0">
                <a:solidFill>
                  <a:srgbClr val="FF0000"/>
                </a:solidFill>
              </a:rPr>
              <a:t>itemset</a:t>
            </a:r>
            <a:r>
              <a:rPr lang="en-US" altLang="ko-KR" b="0" dirty="0" smtClean="0">
                <a:solidFill>
                  <a:srgbClr val="FF0000"/>
                </a:solidFill>
              </a:rPr>
              <a:t> entries for counts ! 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 we do better?</a:t>
            </a:r>
            <a:endParaRPr lang="en-US" altLang="ko-KR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Key Observation </a:t>
            </a:r>
          </a:p>
          <a:p>
            <a:pPr lvl="1"/>
            <a:r>
              <a:rPr lang="en-US" altLang="ko-KR" sz="2400" dirty="0" smtClean="0"/>
              <a:t>Every subset of a frequent item set is also frequent item set.</a:t>
            </a:r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If {beer, diaper, nuts} is frequent, {beer, diaper} must be frequent. </a:t>
            </a:r>
          </a:p>
          <a:p>
            <a:r>
              <a:rPr lang="en-US" altLang="ko-KR" sz="2800" dirty="0" smtClean="0"/>
              <a:t>If there is any item set which is infrequent, its superset will not be generated! </a:t>
            </a:r>
          </a:p>
          <a:p>
            <a:pPr lvl="1"/>
            <a:r>
              <a:rPr lang="en-US" altLang="ko-KR" sz="2400" dirty="0" smtClean="0"/>
              <a:t>A powerful candidate set pruning technique.</a:t>
            </a:r>
            <a:endParaRPr lang="en-US" altLang="ko-KR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C170-5B1B-4525-9038-795873177C7A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464DB5-3718-44AB-9A5F-DFDBD4A19D6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7793037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Step 1: Mining all frequent </a:t>
            </a:r>
            <a:r>
              <a:rPr lang="en-US" altLang="ko-KR" dirty="0" err="1">
                <a:ea typeface="굴림" panose="020B0600000101010101" pitchFamily="50" charset="-127"/>
              </a:rPr>
              <a:t>itemsets</a:t>
            </a:r>
            <a:endParaRPr lang="en-US" altLang="ko-KR" sz="3800" dirty="0">
              <a:ea typeface="굴림" panose="020B0600000101010101" pitchFamily="50" charset="-127"/>
            </a:endParaRP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497888" cy="2513012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frequent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50" charset="-127"/>
              </a:rPr>
              <a:t>itemset</a:t>
            </a:r>
            <a:r>
              <a:rPr lang="en-US" altLang="ko-KR">
                <a:ea typeface="굴림" panose="020B0600000101010101" pitchFamily="50" charset="-127"/>
              </a:rPr>
              <a:t> is an itemset whose support  is </a:t>
            </a:r>
            <a:r>
              <a:rPr lang="en-US" altLang="ko-KR">
                <a:ea typeface="굴림" panose="020B0600000101010101" pitchFamily="50" charset="-127"/>
                <a:cs typeface="Times New Roman" panose="02020603050405020304" pitchFamily="18" charset="0"/>
              </a:rPr>
              <a:t>≥</a:t>
            </a:r>
            <a:r>
              <a:rPr lang="en-US" altLang="ko-KR">
                <a:ea typeface="굴림" panose="020B0600000101010101" pitchFamily="50" charset="-127"/>
              </a:rPr>
              <a:t> minsup.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Key idea: </a:t>
            </a:r>
            <a:r>
              <a:rPr lang="en-US" altLang="ko-KR">
                <a:solidFill>
                  <a:srgbClr val="3333CC"/>
                </a:solidFill>
                <a:ea typeface="굴림" panose="020B0600000101010101" pitchFamily="50" charset="-127"/>
              </a:rPr>
              <a:t>The apriori property</a:t>
            </a:r>
            <a:r>
              <a:rPr lang="en-US" altLang="ko-KR">
                <a:ea typeface="굴림" panose="020B0600000101010101" pitchFamily="50" charset="-127"/>
              </a:rPr>
              <a:t> (</a:t>
            </a:r>
            <a:r>
              <a:rPr lang="en-US" altLang="ko-KR">
                <a:solidFill>
                  <a:srgbClr val="3333CC"/>
                </a:solidFill>
                <a:ea typeface="굴림" panose="020B0600000101010101" pitchFamily="50" charset="-127"/>
              </a:rPr>
              <a:t>downward closure property</a:t>
            </a:r>
            <a:r>
              <a:rPr lang="en-US" altLang="ko-KR">
                <a:ea typeface="굴림" panose="020B0600000101010101" pitchFamily="50" charset="-127"/>
              </a:rPr>
              <a:t>): any subsets of a frequent itemset are also frequent itemsets</a:t>
            </a: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2262188" y="48514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AB     AC    AD     BC    BD    CD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2338388" y="5765800"/>
            <a:ext cx="349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A          B                  C             D</a:t>
            </a:r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2262188" y="3860800"/>
            <a:ext cx="376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ABC        ABD       ACD        BCD</a:t>
            </a:r>
          </a:p>
        </p:txBody>
      </p:sp>
      <p:sp>
        <p:nvSpPr>
          <p:cNvPr id="651271" name="Line 7"/>
          <p:cNvSpPr>
            <a:spLocks noChangeShapeType="1"/>
          </p:cNvSpPr>
          <p:nvPr/>
        </p:nvSpPr>
        <p:spPr bwMode="auto">
          <a:xfrm flipH="1">
            <a:off x="2643188" y="4241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2" name="Line 8"/>
          <p:cNvSpPr>
            <a:spLocks noChangeShapeType="1"/>
          </p:cNvSpPr>
          <p:nvPr/>
        </p:nvSpPr>
        <p:spPr bwMode="auto">
          <a:xfrm>
            <a:off x="3633788" y="424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3" name="Line 9"/>
          <p:cNvSpPr>
            <a:spLocks noChangeShapeType="1"/>
          </p:cNvSpPr>
          <p:nvPr/>
        </p:nvSpPr>
        <p:spPr bwMode="auto">
          <a:xfrm>
            <a:off x="3633788" y="4241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4" name="Line 10"/>
          <p:cNvSpPr>
            <a:spLocks noChangeShapeType="1"/>
          </p:cNvSpPr>
          <p:nvPr/>
        </p:nvSpPr>
        <p:spPr bwMode="auto">
          <a:xfrm flipV="1">
            <a:off x="2490788" y="523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5" name="Line 11"/>
          <p:cNvSpPr>
            <a:spLocks noChangeShapeType="1"/>
          </p:cNvSpPr>
          <p:nvPr/>
        </p:nvSpPr>
        <p:spPr bwMode="auto">
          <a:xfrm>
            <a:off x="2490788" y="5232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 flipH="1">
            <a:off x="2490788" y="5232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7" name="Line 13"/>
          <p:cNvSpPr>
            <a:spLocks noChangeShapeType="1"/>
          </p:cNvSpPr>
          <p:nvPr/>
        </p:nvSpPr>
        <p:spPr bwMode="auto">
          <a:xfrm>
            <a:off x="3862388" y="5232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8" name="Line 14"/>
          <p:cNvSpPr>
            <a:spLocks noChangeShapeType="1"/>
          </p:cNvSpPr>
          <p:nvPr/>
        </p:nvSpPr>
        <p:spPr bwMode="auto">
          <a:xfrm flipH="1">
            <a:off x="3328988" y="5232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1279" name="Line 15"/>
          <p:cNvSpPr>
            <a:spLocks noChangeShapeType="1"/>
          </p:cNvSpPr>
          <p:nvPr/>
        </p:nvSpPr>
        <p:spPr bwMode="auto">
          <a:xfrm>
            <a:off x="5157788" y="5232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Apriori: A Candidate Generation-and-Test Approach</a:t>
            </a:r>
            <a:endParaRPr lang="en-US" altLang="ko-KR" dirty="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2800" u="sng" dirty="0" err="1" smtClean="0">
                <a:solidFill>
                  <a:srgbClr val="FF0000"/>
                </a:solidFill>
              </a:rPr>
              <a:t>Apriori</a:t>
            </a:r>
            <a:r>
              <a:rPr lang="en-US" altLang="ko-KR" sz="2800" u="sng" dirty="0" smtClean="0">
                <a:solidFill>
                  <a:srgbClr val="FF0000"/>
                </a:solidFill>
              </a:rPr>
              <a:t> pruning principle</a:t>
            </a:r>
            <a:r>
              <a:rPr lang="en-US" altLang="ko-KR" sz="2800" dirty="0" smtClean="0"/>
              <a:t>: If there is any </a:t>
            </a:r>
            <a:r>
              <a:rPr lang="en-US" altLang="ko-KR" sz="2800" dirty="0" err="1" smtClean="0"/>
              <a:t>itemset</a:t>
            </a:r>
            <a:r>
              <a:rPr lang="en-US" altLang="ko-KR" sz="2800" dirty="0" smtClean="0"/>
              <a:t> which is infrequent, its superset should not be generated/tested!</a:t>
            </a:r>
          </a:p>
          <a:p>
            <a:r>
              <a:rPr lang="en-US" altLang="ko-KR" sz="2800" dirty="0" smtClean="0"/>
              <a:t>Pseudo code: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Initially, scan DB once to get frequent 1-itemset</a:t>
            </a:r>
          </a:p>
          <a:p>
            <a:pPr lvl="1"/>
            <a:r>
              <a:rPr lang="en-US" altLang="ko-KR" sz="2400" dirty="0" smtClean="0"/>
              <a:t>Generate length (k+1)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candidate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itemsets</a:t>
            </a:r>
            <a:r>
              <a:rPr lang="en-US" altLang="ko-KR" sz="2400" dirty="0" smtClean="0"/>
              <a:t> from length k frequent </a:t>
            </a:r>
            <a:r>
              <a:rPr lang="en-US" altLang="ko-KR" sz="2400" dirty="0" err="1" smtClean="0"/>
              <a:t>itemsets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Test the candidates against DB</a:t>
            </a:r>
          </a:p>
          <a:p>
            <a:pPr lvl="1"/>
            <a:r>
              <a:rPr lang="en-US" altLang="ko-KR" sz="2400" dirty="0" smtClean="0"/>
              <a:t>Terminate when no frequent or candidate set can be generated</a:t>
            </a: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FB89-F110-483D-A04D-3900FD0A9D03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F08AD-FB54-408A-8788-79E86D1FB92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Association rule mining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8077200" cy="4895850"/>
          </a:xfrm>
        </p:spPr>
        <p:txBody>
          <a:bodyPr>
            <a:normAutofit/>
          </a:bodyPr>
          <a:lstStyle/>
          <a:p>
            <a:r>
              <a:rPr lang="en-GB" altLang="ko-KR" sz="2400" dirty="0"/>
              <a:t>Proposed by </a:t>
            </a:r>
            <a:r>
              <a:rPr lang="en-GB" altLang="ko-KR" sz="2400" dirty="0">
                <a:solidFill>
                  <a:srgbClr val="FF0000"/>
                </a:solidFill>
              </a:rPr>
              <a:t>Agrawal et al in 1993</a:t>
            </a:r>
            <a:r>
              <a:rPr lang="en-GB" altLang="ko-KR" sz="2400" dirty="0"/>
              <a:t>. </a:t>
            </a:r>
          </a:p>
          <a:p>
            <a:r>
              <a:rPr lang="en-GB" altLang="ko-KR" sz="2400" dirty="0"/>
              <a:t>It is an important data mining model studied extensively by the database and data mining community. </a:t>
            </a:r>
          </a:p>
          <a:p>
            <a:pPr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50" charset="-127"/>
              </a:rPr>
              <a:t>Assume all data are categorical.</a:t>
            </a:r>
          </a:p>
          <a:p>
            <a:pPr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50" charset="-127"/>
              </a:rPr>
              <a:t>No good algorithm for numeric data.</a:t>
            </a:r>
          </a:p>
          <a:p>
            <a:pPr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50" charset="-127"/>
              </a:rPr>
              <a:t>Initially used for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Market Basket Analysis</a:t>
            </a:r>
            <a:r>
              <a:rPr lang="en-US" altLang="ko-KR" sz="2400" dirty="0">
                <a:ea typeface="굴림" panose="020B0600000101010101" pitchFamily="50" charset="-127"/>
              </a:rPr>
              <a:t> to find how items purchased by customers are related.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GB" altLang="ko-KR" sz="2400" dirty="0"/>
              <a:t>		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GB" altLang="ko-KR" sz="2400" dirty="0"/>
              <a:t>	</a:t>
            </a:r>
            <a:r>
              <a:rPr lang="en-GB" altLang="ko-KR" sz="2400" dirty="0">
                <a:solidFill>
                  <a:srgbClr val="3333CC"/>
                </a:solidFill>
              </a:rPr>
              <a:t>Bread </a:t>
            </a:r>
            <a:r>
              <a:rPr lang="en-GB" altLang="ko-KR" sz="2400" dirty="0">
                <a:solidFill>
                  <a:srgbClr val="3333CC"/>
                </a:solidFill>
                <a:sym typeface="Symbol" panose="05050102010706020507" pitchFamily="18" charset="2"/>
              </a:rPr>
              <a:t></a:t>
            </a:r>
            <a:r>
              <a:rPr lang="en-GB" altLang="ko-KR" sz="2400" dirty="0">
                <a:solidFill>
                  <a:srgbClr val="3333CC"/>
                </a:solidFill>
              </a:rPr>
              <a:t> Milk	   [sup = 5%, </a:t>
            </a:r>
            <a:r>
              <a:rPr lang="en-GB" altLang="ko-KR" sz="2400" dirty="0" err="1">
                <a:solidFill>
                  <a:srgbClr val="3333CC"/>
                </a:solidFill>
              </a:rPr>
              <a:t>conf</a:t>
            </a:r>
            <a:r>
              <a:rPr lang="en-GB" altLang="ko-KR" sz="2400" dirty="0">
                <a:solidFill>
                  <a:srgbClr val="3333CC"/>
                </a:solidFill>
              </a:rPr>
              <a:t> = 100%]</a:t>
            </a:r>
          </a:p>
        </p:txBody>
      </p:sp>
    </p:spTree>
    <p:extLst>
      <p:ext uri="{BB962C8B-B14F-4D97-AF65-F5344CB8AC3E}">
        <p14:creationId xmlns:p14="http://schemas.microsoft.com/office/powerpoint/2010/main" val="12237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</a:t>
            </a:r>
            <a:r>
              <a:rPr lang="en-US" altLang="ko-KR" dirty="0" err="1"/>
              <a:t>Apriori</a:t>
            </a:r>
            <a:r>
              <a:rPr lang="en-US" altLang="ko-KR" dirty="0"/>
              <a:t>  Example</a:t>
            </a:r>
          </a:p>
        </p:txBody>
      </p:sp>
      <p:sp>
        <p:nvSpPr>
          <p:cNvPr id="3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7A25D7-E971-42D8-965F-71CEFC708AD6}" type="slidenum">
              <a:rPr lang="en-US" altLang="ko-KR"/>
              <a:pPr/>
              <a:t>20</a:t>
            </a:fld>
            <a:endParaRPr lang="en-US" altLang="ko-KR"/>
          </a:p>
        </p:txBody>
      </p:sp>
      <p:graphicFrame>
        <p:nvGraphicFramePr>
          <p:cNvPr id="37" name="Group 3"/>
          <p:cNvGraphicFramePr>
            <a:graphicFrameLocks noGrp="1"/>
          </p:cNvGraphicFramePr>
          <p:nvPr/>
        </p:nvGraphicFramePr>
        <p:xfrm>
          <a:off x="152400" y="2465388"/>
          <a:ext cx="1827213" cy="1572768"/>
        </p:xfrm>
        <a:graphic>
          <a:graphicData uri="http://schemas.openxmlformats.org/drawingml/2006/table">
            <a:tbl>
              <a:tblPr/>
              <a:tblGrid>
                <a:gridCol w="606425"/>
                <a:gridCol w="122078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a, c, d,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b, c, 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a, b, c, e,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b, 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a,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708400" y="1773238"/>
            <a:ext cx="1433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Times New Roman" pitchFamily="18" charset="0"/>
              </a:rPr>
              <a:t>Min_sup=2</a:t>
            </a:r>
          </a:p>
        </p:txBody>
      </p:sp>
      <p:graphicFrame>
        <p:nvGraphicFramePr>
          <p:cNvPr id="39" name="Group 27"/>
          <p:cNvGraphicFramePr>
            <a:graphicFrameLocks noGrp="1"/>
          </p:cNvGraphicFramePr>
          <p:nvPr/>
        </p:nvGraphicFramePr>
        <p:xfrm>
          <a:off x="2514600" y="2441575"/>
          <a:ext cx="1524000" cy="1853756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381000" y="2057400"/>
            <a:ext cx="1425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Times New Roman" pitchFamily="18" charset="0"/>
              </a:rPr>
              <a:t>Data base D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2786063" y="2057400"/>
            <a:ext cx="12144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1-candidates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7596188" y="1628775"/>
            <a:ext cx="7762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43" name="Group 56"/>
          <p:cNvGraphicFramePr>
            <a:graphicFrameLocks noGrp="1"/>
          </p:cNvGraphicFramePr>
          <p:nvPr/>
        </p:nvGraphicFramePr>
        <p:xfrm>
          <a:off x="4114800" y="2438400"/>
          <a:ext cx="1524000" cy="1645412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4114800" y="2079625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Freq 1-itemsets</a:t>
            </a:r>
          </a:p>
        </p:txBody>
      </p:sp>
      <p:graphicFrame>
        <p:nvGraphicFramePr>
          <p:cNvPr id="45" name="Group 232"/>
          <p:cNvGraphicFramePr>
            <a:graphicFrameLocks noGrp="1"/>
          </p:cNvGraphicFramePr>
          <p:nvPr/>
        </p:nvGraphicFramePr>
        <p:xfrm>
          <a:off x="6084888" y="2100263"/>
          <a:ext cx="1014412" cy="2677607"/>
        </p:xfrm>
        <a:graphic>
          <a:graphicData uri="http://schemas.openxmlformats.org/drawingml/2006/table">
            <a:tbl>
              <a:tblPr/>
              <a:tblGrid>
                <a:gridCol w="101441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ext Box 104"/>
          <p:cNvSpPr txBox="1">
            <a:spLocks noChangeArrowheads="1"/>
          </p:cNvSpPr>
          <p:nvPr/>
        </p:nvSpPr>
        <p:spPr bwMode="auto">
          <a:xfrm>
            <a:off x="6019800" y="1758950"/>
            <a:ext cx="12144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2-candidates</a:t>
            </a:r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5715000" y="3124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8" name="Group 237"/>
          <p:cNvGraphicFramePr>
            <a:graphicFrameLocks noGrp="1"/>
          </p:cNvGraphicFramePr>
          <p:nvPr/>
        </p:nvGraphicFramePr>
        <p:xfrm>
          <a:off x="7308850" y="1989138"/>
          <a:ext cx="1524000" cy="2677671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49" name="Freeform 138"/>
          <p:cNvSpPr>
            <a:spLocks/>
          </p:cNvSpPr>
          <p:nvPr/>
        </p:nvSpPr>
        <p:spPr bwMode="auto">
          <a:xfrm>
            <a:off x="8469313" y="4602163"/>
            <a:ext cx="279400" cy="9144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240" y="576"/>
              </a:cxn>
              <a:cxn ang="0">
                <a:pos x="0" y="576"/>
              </a:cxn>
            </a:cxnLst>
            <a:rect l="0" t="0" r="r" b="b"/>
            <a:pathLst>
              <a:path w="240" h="576">
                <a:moveTo>
                  <a:pt x="240" y="0"/>
                </a:moveTo>
                <a:lnTo>
                  <a:pt x="240" y="576"/>
                </a:lnTo>
                <a:lnTo>
                  <a:pt x="0" y="576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0" name="Group 139"/>
          <p:cNvGraphicFramePr>
            <a:graphicFrameLocks noGrp="1"/>
          </p:cNvGraphicFramePr>
          <p:nvPr/>
        </p:nvGraphicFramePr>
        <p:xfrm>
          <a:off x="6910388" y="5014913"/>
          <a:ext cx="1524000" cy="1572768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162"/>
          <p:cNvSpPr txBox="1">
            <a:spLocks noChangeArrowheads="1"/>
          </p:cNvSpPr>
          <p:nvPr/>
        </p:nvSpPr>
        <p:spPr bwMode="auto">
          <a:xfrm>
            <a:off x="6910388" y="4676775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Freq 2-itemsets</a:t>
            </a:r>
          </a:p>
        </p:txBody>
      </p:sp>
      <p:sp>
        <p:nvSpPr>
          <p:cNvPr id="52" name="Line 163"/>
          <p:cNvSpPr>
            <a:spLocks noChangeShapeType="1"/>
          </p:cNvSpPr>
          <p:nvPr/>
        </p:nvSpPr>
        <p:spPr bwMode="auto">
          <a:xfrm>
            <a:off x="6400800" y="5257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Group 164"/>
          <p:cNvGraphicFramePr>
            <a:graphicFrameLocks noGrp="1"/>
          </p:cNvGraphicFramePr>
          <p:nvPr/>
        </p:nvGraphicFramePr>
        <p:xfrm>
          <a:off x="3689350" y="4786313"/>
          <a:ext cx="914400" cy="524256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 Box 172"/>
          <p:cNvSpPr txBox="1">
            <a:spLocks noChangeArrowheads="1"/>
          </p:cNvSpPr>
          <p:nvPr/>
        </p:nvSpPr>
        <p:spPr bwMode="auto">
          <a:xfrm>
            <a:off x="3524250" y="4406900"/>
            <a:ext cx="12144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3-candidates</a:t>
            </a:r>
          </a:p>
        </p:txBody>
      </p:sp>
      <p:sp>
        <p:nvSpPr>
          <p:cNvPr id="55" name="Line 173"/>
          <p:cNvSpPr>
            <a:spLocks noChangeShapeType="1"/>
          </p:cNvSpPr>
          <p:nvPr/>
        </p:nvSpPr>
        <p:spPr bwMode="auto">
          <a:xfrm>
            <a:off x="4775200" y="52197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6" name="Group 174"/>
          <p:cNvGraphicFramePr>
            <a:graphicFrameLocks noGrp="1"/>
          </p:cNvGraphicFramePr>
          <p:nvPr/>
        </p:nvGraphicFramePr>
        <p:xfrm>
          <a:off x="2070100" y="4787900"/>
          <a:ext cx="1524000" cy="524256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Line 185"/>
          <p:cNvSpPr>
            <a:spLocks noChangeShapeType="1"/>
          </p:cNvSpPr>
          <p:nvPr/>
        </p:nvSpPr>
        <p:spPr bwMode="auto">
          <a:xfrm>
            <a:off x="2006600" y="31115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8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0203"/>
              </p:ext>
            </p:extLst>
          </p:nvPr>
        </p:nvGraphicFramePr>
        <p:xfrm>
          <a:off x="5448300" y="5059363"/>
          <a:ext cx="914400" cy="79076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bce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9" name="Text Box 200"/>
          <p:cNvSpPr txBox="1">
            <a:spLocks noChangeArrowheads="1"/>
          </p:cNvSpPr>
          <p:nvPr/>
        </p:nvSpPr>
        <p:spPr bwMode="auto">
          <a:xfrm>
            <a:off x="5372100" y="4691063"/>
            <a:ext cx="12144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3-candidates</a:t>
            </a:r>
          </a:p>
        </p:txBody>
      </p:sp>
      <p:sp>
        <p:nvSpPr>
          <p:cNvPr id="60" name="Text Box 201"/>
          <p:cNvSpPr txBox="1">
            <a:spLocks noChangeArrowheads="1"/>
          </p:cNvSpPr>
          <p:nvPr/>
        </p:nvSpPr>
        <p:spPr bwMode="auto">
          <a:xfrm>
            <a:off x="1930400" y="2082800"/>
            <a:ext cx="776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Scan D</a:t>
            </a:r>
          </a:p>
        </p:txBody>
      </p:sp>
      <p:sp>
        <p:nvSpPr>
          <p:cNvPr id="61" name="Text Box 202"/>
          <p:cNvSpPr txBox="1">
            <a:spLocks noChangeArrowheads="1"/>
          </p:cNvSpPr>
          <p:nvPr/>
        </p:nvSpPr>
        <p:spPr bwMode="auto">
          <a:xfrm>
            <a:off x="76200" y="43307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Freq 3-itemsets</a:t>
            </a:r>
          </a:p>
        </p:txBody>
      </p:sp>
      <p:sp>
        <p:nvSpPr>
          <p:cNvPr id="62" name="Text Box 203"/>
          <p:cNvSpPr txBox="1">
            <a:spLocks noChangeArrowheads="1"/>
          </p:cNvSpPr>
          <p:nvPr/>
        </p:nvSpPr>
        <p:spPr bwMode="auto">
          <a:xfrm>
            <a:off x="4606925" y="4737100"/>
            <a:ext cx="8842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Times New Roman" pitchFamily="18" charset="0"/>
              </a:rPr>
              <a:t>pruning</a:t>
            </a:r>
          </a:p>
        </p:txBody>
      </p:sp>
      <p:sp>
        <p:nvSpPr>
          <p:cNvPr id="63" name="Text Box 204"/>
          <p:cNvSpPr txBox="1">
            <a:spLocks noChangeArrowheads="1"/>
          </p:cNvSpPr>
          <p:nvPr/>
        </p:nvSpPr>
        <p:spPr bwMode="auto">
          <a:xfrm>
            <a:off x="2451100" y="4394200"/>
            <a:ext cx="776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64" name="Group 205"/>
          <p:cNvGraphicFramePr>
            <a:graphicFrameLocks noGrp="1"/>
          </p:cNvGraphicFramePr>
          <p:nvPr/>
        </p:nvGraphicFramePr>
        <p:xfrm>
          <a:off x="114300" y="4787900"/>
          <a:ext cx="1524000" cy="524256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9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9AFF"/>
                    </a:solidFill>
                  </a:tcPr>
                </a:tc>
              </a:tr>
            </a:tbl>
          </a:graphicData>
        </a:graphic>
      </p:graphicFrame>
      <p:sp>
        <p:nvSpPr>
          <p:cNvPr id="65" name="Line 216"/>
          <p:cNvSpPr>
            <a:spLocks noChangeShapeType="1"/>
          </p:cNvSpPr>
          <p:nvPr/>
        </p:nvSpPr>
        <p:spPr bwMode="auto">
          <a:xfrm>
            <a:off x="1600200" y="5105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6" name="Rectangle 217"/>
          <p:cNvSpPr txBox="1">
            <a:spLocks noChangeArrowheads="1"/>
          </p:cNvSpPr>
          <p:nvPr/>
        </p:nvSpPr>
        <p:spPr>
          <a:xfrm>
            <a:off x="468313" y="5876925"/>
            <a:ext cx="4967287" cy="47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[Agrawal, Srikant 1994] 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Candidates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E.g., ‘ac’ and ‘</a:t>
            </a:r>
            <a:r>
              <a:rPr lang="en-US" altLang="ko-KR" sz="2800" dirty="0" err="1" smtClean="0"/>
              <a:t>af</a:t>
            </a:r>
            <a:r>
              <a:rPr lang="en-US" altLang="ko-KR" sz="2800" dirty="0" smtClean="0"/>
              <a:t>’ are 2-freq </a:t>
            </a:r>
            <a:r>
              <a:rPr lang="en-US" altLang="ko-KR" sz="2800" dirty="0" err="1" smtClean="0"/>
              <a:t>itemsets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Generate a candidate </a:t>
            </a:r>
            <a:r>
              <a:rPr lang="en-US" altLang="ko-KR" sz="2400" dirty="0" err="1" smtClean="0"/>
              <a:t>itemset</a:t>
            </a:r>
            <a:r>
              <a:rPr lang="en-US" altLang="ko-KR" sz="2400" dirty="0" smtClean="0"/>
              <a:t> ‘</a:t>
            </a:r>
            <a:r>
              <a:rPr lang="en-US" altLang="ko-KR" sz="2400" dirty="0" err="1" smtClean="0"/>
              <a:t>acf</a:t>
            </a:r>
            <a:r>
              <a:rPr lang="en-US" altLang="ko-KR" sz="2400" dirty="0" smtClean="0"/>
              <a:t>’</a:t>
            </a:r>
          </a:p>
          <a:p>
            <a:pPr lvl="1"/>
            <a:r>
              <a:rPr lang="en-US" altLang="ko-KR" sz="2400" dirty="0" smtClean="0"/>
              <a:t>Check whether ‘</a:t>
            </a:r>
            <a:r>
              <a:rPr lang="en-US" altLang="ko-KR" sz="2400" dirty="0" err="1" smtClean="0"/>
              <a:t>cf</a:t>
            </a:r>
            <a:r>
              <a:rPr lang="en-US" altLang="ko-KR" sz="2400" dirty="0" smtClean="0"/>
              <a:t>’ is in the 2-freq </a:t>
            </a:r>
            <a:r>
              <a:rPr lang="en-US" altLang="ko-KR" sz="2400" dirty="0" err="1" smtClean="0"/>
              <a:t>itemsets</a:t>
            </a:r>
            <a:endParaRPr lang="en-US" altLang="ko-KR" sz="2400" dirty="0" smtClean="0"/>
          </a:p>
          <a:p>
            <a:r>
              <a:rPr lang="en-US" altLang="ko-KR" sz="2800" dirty="0" smtClean="0"/>
              <a:t>Generally,</a:t>
            </a:r>
          </a:p>
          <a:p>
            <a:pPr lvl="1"/>
            <a:r>
              <a:rPr lang="en-US" altLang="ko-KR" sz="2400" dirty="0" smtClean="0"/>
              <a:t>When x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…x</a:t>
            </a:r>
            <a:r>
              <a:rPr lang="en-US" altLang="ko-KR" sz="2400" baseline="-25000" dirty="0" smtClean="0"/>
              <a:t>n-1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n</a:t>
            </a:r>
            <a:r>
              <a:rPr lang="en-US" altLang="ko-KR" sz="2400" dirty="0" smtClean="0"/>
              <a:t> and x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…x</a:t>
            </a:r>
            <a:r>
              <a:rPr lang="en-US" altLang="ko-KR" sz="2400" baseline="-25000" dirty="0" smtClean="0"/>
              <a:t>n-1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n+1</a:t>
            </a:r>
            <a:r>
              <a:rPr lang="en-US" altLang="ko-KR" sz="2400" dirty="0" smtClean="0"/>
              <a:t> are n-</a:t>
            </a:r>
            <a:r>
              <a:rPr lang="en-US" altLang="ko-KR" sz="2400" dirty="0" err="1" smtClean="0"/>
              <a:t>freq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itemsets</a:t>
            </a:r>
            <a:r>
              <a:rPr lang="en-US" altLang="ko-KR" sz="2400" dirty="0" smtClean="0"/>
              <a:t>,</a:t>
            </a:r>
          </a:p>
          <a:p>
            <a:pPr lvl="1"/>
            <a:r>
              <a:rPr lang="en-US" altLang="ko-KR" sz="2400" dirty="0" smtClean="0"/>
              <a:t>Generate a candidate x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…x</a:t>
            </a:r>
            <a:r>
              <a:rPr lang="en-US" altLang="ko-KR" sz="2400" baseline="-25000" dirty="0" smtClean="0"/>
              <a:t>n-1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n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n+1</a:t>
            </a:r>
            <a:r>
              <a:rPr lang="en-US" altLang="ko-KR" sz="2400" dirty="0" smtClean="0"/>
              <a:t> of size n+1</a:t>
            </a:r>
          </a:p>
          <a:p>
            <a:pPr lvl="1"/>
            <a:r>
              <a:rPr lang="en-US" altLang="ko-KR" sz="2400" dirty="0" smtClean="0"/>
              <a:t>Check whether every subset of the </a:t>
            </a:r>
            <a:r>
              <a:rPr lang="en-US" altLang="ko-KR" sz="2400" dirty="0" err="1" smtClean="0"/>
              <a:t>cand</a:t>
            </a:r>
            <a:r>
              <a:rPr lang="en-US" altLang="ko-KR" sz="2400" dirty="0" smtClean="0"/>
              <a:t> ending with x</a:t>
            </a:r>
            <a:r>
              <a:rPr lang="en-US" altLang="ko-KR" sz="2400" baseline="-25000" dirty="0" smtClean="0"/>
              <a:t>n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n+1</a:t>
            </a:r>
            <a:r>
              <a:rPr lang="en-US" altLang="ko-KR" sz="2400" dirty="0" smtClean="0"/>
              <a:t> is also an n-</a:t>
            </a:r>
            <a:r>
              <a:rPr lang="en-US" altLang="ko-KR" sz="2400" dirty="0" err="1" smtClean="0"/>
              <a:t>freq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itemset</a:t>
            </a:r>
            <a:endParaRPr lang="en-US" altLang="ko-KR" sz="2400" dirty="0"/>
          </a:p>
          <a:p>
            <a:pPr lvl="2"/>
            <a:r>
              <a:rPr lang="en-US" altLang="ko-KR" sz="2000" dirty="0" smtClean="0"/>
              <a:t>E.g., x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…x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n+1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…x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n+1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…x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x</a:t>
            </a:r>
            <a:r>
              <a:rPr lang="en-US" altLang="ko-KR" sz="2000" baseline="-25000" dirty="0" smtClean="0"/>
              <a:t>n+1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726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Apriori Algorithm</a:t>
            </a:r>
            <a:endParaRPr lang="en-US" altLang="ko-KR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k</a:t>
            </a:r>
            <a:r>
              <a:rPr lang="en-US" altLang="ko-KR" sz="2800" dirty="0" smtClean="0"/>
              <a:t>: Candidate </a:t>
            </a:r>
            <a:r>
              <a:rPr lang="en-US" altLang="ko-KR" sz="2800" dirty="0" err="1" smtClean="0"/>
              <a:t>itemset</a:t>
            </a:r>
            <a:r>
              <a:rPr lang="en-US" altLang="ko-KR" sz="2800" dirty="0" smtClean="0"/>
              <a:t> of size k</a:t>
            </a:r>
          </a:p>
          <a:p>
            <a:r>
              <a:rPr lang="en-US" altLang="ko-KR" sz="2800" dirty="0" err="1" smtClean="0"/>
              <a:t>F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 : frequent </a:t>
            </a:r>
            <a:r>
              <a:rPr lang="en-US" altLang="ko-KR" sz="2800" dirty="0" err="1" smtClean="0"/>
              <a:t>itemset</a:t>
            </a:r>
            <a:r>
              <a:rPr lang="en-US" altLang="ko-KR" sz="2800" dirty="0" smtClean="0"/>
              <a:t> of size k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F</a:t>
            </a:r>
            <a:r>
              <a:rPr lang="en-US" altLang="ko-KR" sz="2800" baseline="-25000" dirty="0" smtClean="0"/>
              <a:t>1</a:t>
            </a:r>
            <a:r>
              <a:rPr lang="en-US" altLang="ko-KR" sz="2800" dirty="0" smtClean="0"/>
              <a:t> = {frequent items};</a:t>
            </a:r>
          </a:p>
          <a:p>
            <a:r>
              <a:rPr lang="en-US" altLang="ko-KR" sz="2800" dirty="0" smtClean="0"/>
              <a:t>for (k = 1; </a:t>
            </a:r>
            <a:r>
              <a:rPr lang="en-US" altLang="ko-KR" sz="2800" dirty="0" err="1" smtClean="0"/>
              <a:t>F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 !=</a:t>
            </a:r>
            <a:r>
              <a:rPr lang="en-US" altLang="ko-KR" sz="2800" dirty="0" smtClean="0">
                <a:sym typeface="Symbol" pitchFamily="18" charset="2"/>
              </a:rPr>
              <a:t></a:t>
            </a:r>
            <a:r>
              <a:rPr lang="en-US" altLang="ko-KR" sz="2800" dirty="0" smtClean="0"/>
              <a:t>; k++) do</a:t>
            </a:r>
          </a:p>
          <a:p>
            <a:pPr lvl="1"/>
            <a:r>
              <a:rPr lang="en-US" altLang="ko-KR" sz="2400" dirty="0" smtClean="0"/>
              <a:t>C</a:t>
            </a:r>
            <a:r>
              <a:rPr lang="en-US" altLang="ko-KR" sz="2400" baseline="-25000" dirty="0" smtClean="0"/>
              <a:t>k+1</a:t>
            </a:r>
            <a:r>
              <a:rPr lang="en-US" altLang="ko-KR" sz="2400" dirty="0" smtClean="0"/>
              <a:t> = candidates generated from </a:t>
            </a:r>
            <a:r>
              <a:rPr lang="en-US" altLang="ko-KR" sz="2400" dirty="0" err="1" smtClean="0"/>
              <a:t>F</a:t>
            </a:r>
            <a:r>
              <a:rPr lang="en-US" altLang="ko-KR" sz="2400" baseline="-25000" dirty="0" err="1" smtClean="0"/>
              <a:t>k</a:t>
            </a:r>
            <a:r>
              <a:rPr lang="en-US" altLang="ko-KR" sz="2400" dirty="0" smtClean="0"/>
              <a:t>;</a:t>
            </a:r>
          </a:p>
          <a:p>
            <a:pPr lvl="1"/>
            <a:r>
              <a:rPr lang="en-US" altLang="ko-KR" sz="2400" dirty="0" smtClean="0"/>
              <a:t>for each transaction t in database do increment the count of all candidates in C</a:t>
            </a:r>
            <a:r>
              <a:rPr lang="en-US" altLang="ko-KR" sz="2400" baseline="-25000" dirty="0" smtClean="0"/>
              <a:t>k+1</a:t>
            </a:r>
            <a:r>
              <a:rPr lang="en-US" altLang="ko-KR" sz="2400" dirty="0" smtClean="0"/>
              <a:t> that are contained in t</a:t>
            </a:r>
          </a:p>
          <a:p>
            <a:pPr lvl="1"/>
            <a:r>
              <a:rPr lang="en-US" altLang="ko-KR" sz="2400" dirty="0" smtClean="0"/>
              <a:t>F</a:t>
            </a:r>
            <a:r>
              <a:rPr lang="en-US" altLang="ko-KR" sz="2400" baseline="-25000" dirty="0" smtClean="0"/>
              <a:t>k+1</a:t>
            </a:r>
            <a:r>
              <a:rPr lang="en-US" altLang="ko-KR" sz="2400" dirty="0" smtClean="0"/>
              <a:t> = candidates in C</a:t>
            </a:r>
            <a:r>
              <a:rPr lang="en-US" altLang="ko-KR" sz="2400" baseline="-25000" dirty="0" smtClean="0"/>
              <a:t>k+1</a:t>
            </a:r>
            <a:r>
              <a:rPr lang="en-US" altLang="ko-KR" sz="2400" dirty="0" smtClean="0"/>
              <a:t> with </a:t>
            </a:r>
            <a:r>
              <a:rPr lang="en-US" altLang="ko-KR" sz="2400" dirty="0" err="1" smtClean="0"/>
              <a:t>min_support</a:t>
            </a:r>
            <a:endParaRPr lang="en-US" altLang="ko-KR" sz="2400" dirty="0" smtClean="0"/>
          </a:p>
          <a:p>
            <a:r>
              <a:rPr lang="en-US" altLang="ko-KR" sz="2800" dirty="0" smtClean="0"/>
              <a:t>return </a:t>
            </a:r>
            <a:r>
              <a:rPr lang="en-US" altLang="ko-KR" sz="2800" dirty="0" smtClean="0">
                <a:sym typeface="Symbol" pitchFamily="18" charset="2"/>
              </a:rPr>
              <a:t></a:t>
            </a:r>
            <a:r>
              <a:rPr lang="en-US" altLang="ko-KR" sz="2800" baseline="-25000" dirty="0" smtClean="0"/>
              <a:t>k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F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;</a:t>
            </a:r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25C-92AE-48BE-8F17-0A4350BB09B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Discovering </a:t>
            </a:r>
            <a:r>
              <a:rPr lang="en-US" altLang="ko-KR" dirty="0" smtClean="0"/>
              <a:t>Asso</a:t>
            </a:r>
            <a:r>
              <a:rPr lang="en-US" altLang="ko-KR" dirty="0" smtClean="0"/>
              <a:t>ciation </a:t>
            </a:r>
            <a:r>
              <a:rPr lang="en-US" altLang="ko-KR" dirty="0" smtClean="0"/>
              <a:t>Rules</a:t>
            </a:r>
            <a:endParaRPr lang="en-US" altLang="ko-KR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7970837" cy="40433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</a:rPr>
              <a:t>Naïve Algorithm: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for each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 frequent </a:t>
            </a:r>
            <a:r>
              <a:rPr lang="en-US" altLang="ko-KR" sz="2000" dirty="0" err="1">
                <a:latin typeface="Tahoma" pitchFamily="34" charset="0"/>
                <a:cs typeface="Tahoma" pitchFamily="34" charset="0"/>
              </a:rPr>
              <a:t>itemset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 f </a:t>
            </a: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for each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 subset c of f </a:t>
            </a: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if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 (support(f)/support(f-c) ≥ </a:t>
            </a:r>
            <a:r>
              <a:rPr lang="en-US" altLang="ko-KR" sz="2000" dirty="0" err="1">
                <a:latin typeface="Tahoma" pitchFamily="34" charset="0"/>
                <a:cs typeface="Tahoma" pitchFamily="34" charset="0"/>
              </a:rPr>
              <a:t>minconf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</a:rPr>
              <a:t>			</a:t>
            </a:r>
            <a:r>
              <a:rPr lang="en-US" altLang="ko-KR" sz="2000" b="1" dirty="0">
                <a:latin typeface="Tahoma" pitchFamily="34" charset="0"/>
                <a:cs typeface="Tahoma" pitchFamily="34" charset="0"/>
              </a:rPr>
              <a:t>output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 the rule (f-c)</a:t>
            </a:r>
            <a:r>
              <a:rPr lang="en-US" altLang="ko-KR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 c,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		      with confidence = support(f)/support(f-c)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</a:rPr>
              <a:t>			      and support = support(f)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Discovering Association Rules</a:t>
            </a:r>
            <a:endParaRPr lang="en-US" altLang="ko-KR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Consider the rule (f-c)</a:t>
            </a:r>
            <a:r>
              <a:rPr lang="en-US" altLang="ko-KR" sz="2800" dirty="0" smtClean="0">
                <a:sym typeface="Wingdings" pitchFamily="2" charset="2"/>
              </a:rPr>
              <a:t>c</a:t>
            </a:r>
          </a:p>
          <a:p>
            <a:r>
              <a:rPr lang="en-US" altLang="ko-KR" sz="2800" dirty="0" smtClean="0">
                <a:sym typeface="Wingdings" pitchFamily="2" charset="2"/>
              </a:rPr>
              <a:t>Now, if c</a:t>
            </a:r>
            <a:r>
              <a:rPr lang="en-US" altLang="ko-KR" sz="2800" baseline="-25000" dirty="0" smtClean="0">
                <a:sym typeface="Wingdings" pitchFamily="2" charset="2"/>
              </a:rPr>
              <a:t>1</a:t>
            </a:r>
            <a:r>
              <a:rPr lang="en-US" altLang="ko-KR" sz="2800" dirty="0" smtClean="0">
                <a:sym typeface="Wingdings" pitchFamily="2" charset="2"/>
              </a:rPr>
              <a:t> is a subset of c</a:t>
            </a:r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In other words, f-c</a:t>
            </a:r>
            <a:r>
              <a:rPr lang="en-US" altLang="ko-KR" sz="2400" baseline="-25000" dirty="0" smtClean="0">
                <a:sym typeface="Wingdings" pitchFamily="2" charset="2"/>
              </a:rPr>
              <a:t>1</a:t>
            </a:r>
            <a:r>
              <a:rPr lang="en-US" altLang="ko-KR" sz="2400" dirty="0" smtClean="0">
                <a:sym typeface="Wingdings" pitchFamily="2" charset="2"/>
              </a:rPr>
              <a:t> is a superset of f - c</a:t>
            </a:r>
          </a:p>
          <a:p>
            <a:pPr lvl="2"/>
            <a:r>
              <a:rPr lang="en-US" altLang="ko-KR" sz="2000" dirty="0" smtClean="0">
                <a:sym typeface="Wingdings" pitchFamily="2" charset="2"/>
              </a:rPr>
              <a:t>support(f-c</a:t>
            </a:r>
            <a:r>
              <a:rPr lang="en-US" altLang="ko-KR" sz="2000" baseline="-25000" dirty="0" smtClean="0">
                <a:sym typeface="Wingdings" pitchFamily="2" charset="2"/>
              </a:rPr>
              <a:t>1</a:t>
            </a:r>
            <a:r>
              <a:rPr lang="en-US" altLang="ko-KR" sz="2000" dirty="0" smtClean="0">
                <a:sym typeface="Wingdings" pitchFamily="2" charset="2"/>
              </a:rPr>
              <a:t>) ≤ support(f-c)</a:t>
            </a:r>
          </a:p>
          <a:p>
            <a:pPr lvl="2"/>
            <a:r>
              <a:rPr lang="en-US" altLang="ko-KR" sz="2000" dirty="0" smtClean="0">
                <a:sym typeface="Wingdings" pitchFamily="2" charset="2"/>
              </a:rPr>
              <a:t>support(f)/support(f-c</a:t>
            </a:r>
            <a:r>
              <a:rPr lang="en-US" altLang="ko-KR" sz="2000" baseline="-25000" dirty="0" smtClean="0">
                <a:sym typeface="Wingdings" pitchFamily="2" charset="2"/>
              </a:rPr>
              <a:t>1</a:t>
            </a:r>
            <a:r>
              <a:rPr lang="en-US" altLang="ko-KR" sz="2000" dirty="0" smtClean="0">
                <a:sym typeface="Wingdings" pitchFamily="2" charset="2"/>
              </a:rPr>
              <a:t>) ≥ support(f)/support(f-c)</a:t>
            </a:r>
          </a:p>
          <a:p>
            <a:pPr lvl="2"/>
            <a:r>
              <a:rPr lang="en-US" altLang="ko-KR" sz="2000" dirty="0" smtClean="0">
                <a:sym typeface="Wingdings" pitchFamily="2" charset="2"/>
              </a:rPr>
              <a:t>conf((f-c</a:t>
            </a:r>
            <a:r>
              <a:rPr lang="en-US" altLang="ko-KR" sz="2000" baseline="-25000" dirty="0" smtClean="0">
                <a:sym typeface="Wingdings" pitchFamily="2" charset="2"/>
              </a:rPr>
              <a:t>1</a:t>
            </a:r>
            <a:r>
              <a:rPr lang="en-US" altLang="ko-KR" sz="2000" dirty="0" smtClean="0">
                <a:sym typeface="Wingdings" pitchFamily="2" charset="2"/>
              </a:rPr>
              <a:t>)c</a:t>
            </a:r>
            <a:r>
              <a:rPr lang="en-US" altLang="ko-KR" sz="2000" baseline="-25000" dirty="0" smtClean="0">
                <a:sym typeface="Wingdings" pitchFamily="2" charset="2"/>
              </a:rPr>
              <a:t>1</a:t>
            </a:r>
            <a:r>
              <a:rPr lang="en-US" altLang="ko-KR" sz="2000" dirty="0" smtClean="0">
                <a:sym typeface="Wingdings" pitchFamily="2" charset="2"/>
              </a:rPr>
              <a:t>) ≥ conf((f-c)c) </a:t>
            </a:r>
          </a:p>
          <a:p>
            <a:r>
              <a:rPr lang="en-US" altLang="ko-KR" sz="2800" dirty="0" smtClean="0">
                <a:sym typeface="Wingdings" pitchFamily="2" charset="2"/>
              </a:rPr>
              <a:t>So, if a consequent c generates a valid rule, so do all subsets of c</a:t>
            </a:r>
          </a:p>
          <a:p>
            <a:r>
              <a:rPr lang="en-US" altLang="ko-KR" sz="2800" dirty="0" smtClean="0">
                <a:sym typeface="Wingdings" pitchFamily="2" charset="2"/>
              </a:rPr>
              <a:t>Can use the </a:t>
            </a:r>
            <a:r>
              <a:rPr lang="en-US" altLang="ko-KR" sz="2800" dirty="0" err="1" smtClean="0">
                <a:sym typeface="Wingdings" pitchFamily="2" charset="2"/>
              </a:rPr>
              <a:t>apriori</a:t>
            </a:r>
            <a:r>
              <a:rPr lang="en-US" altLang="ko-KR" sz="2800" dirty="0" smtClean="0">
                <a:sym typeface="Wingdings" pitchFamily="2" charset="2"/>
              </a:rPr>
              <a:t> candidate generation algorithm to limit number of possible rules tested.</a:t>
            </a:r>
          </a:p>
          <a:p>
            <a:endParaRPr lang="en-US" altLang="ko-KR" sz="2800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241141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Suppose</a:t>
            </a:r>
          </a:p>
          <a:p>
            <a:pPr lvl="1"/>
            <a:r>
              <a:rPr lang="en-US" altLang="ko-KR" sz="1800" dirty="0" smtClean="0"/>
              <a:t>Minimum support = 50%</a:t>
            </a:r>
          </a:p>
          <a:p>
            <a:pPr lvl="1"/>
            <a:r>
              <a:rPr lang="en-US" altLang="ko-KR" sz="1800" dirty="0" smtClean="0"/>
              <a:t>Minimum confidence = 80%</a:t>
            </a:r>
          </a:p>
          <a:p>
            <a:r>
              <a:rPr lang="en-US" altLang="ko-KR" sz="2000" dirty="0" smtClean="0"/>
              <a:t>Question</a:t>
            </a:r>
          </a:p>
          <a:p>
            <a:pPr lvl="1"/>
            <a:r>
              <a:rPr lang="en-US" altLang="ko-KR" sz="1800" dirty="0" smtClean="0"/>
              <a:t>What is the largest frequent </a:t>
            </a:r>
            <a:r>
              <a:rPr lang="en-US" altLang="ko-KR" sz="1800" dirty="0" err="1" smtClean="0"/>
              <a:t>itemset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Find every association rules for the largest frequent </a:t>
            </a:r>
            <a:r>
              <a:rPr lang="en-US" altLang="ko-KR" sz="1800" dirty="0" err="1" smtClean="0"/>
              <a:t>itemset</a:t>
            </a:r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86064" y="1423986"/>
            <a:ext cx="38862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endParaRPr lang="en-US" altLang="ko-KR" sz="2000" b="1" i="1" u="sng" dirty="0">
              <a:latin typeface="Times New Roman" pitchFamily="18" charset="0"/>
              <a:ea typeface="굴림" charset="-127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i="1" u="sng" dirty="0">
                <a:latin typeface="Times New Roman" pitchFamily="18" charset="0"/>
                <a:ea typeface="굴림" charset="-127"/>
              </a:rPr>
              <a:t>TID		Items bought	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100		{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f, a, c, d, g, 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, m, p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	</a:t>
            </a:r>
            <a:endParaRPr lang="en-US" altLang="ko-KR" sz="2000" b="1" dirty="0">
              <a:latin typeface="Times New Roman" pitchFamily="18" charset="0"/>
              <a:ea typeface="굴림" charset="-127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200		{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a, b, c, f, l, m, o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		</a:t>
            </a:r>
            <a:endParaRPr lang="en-US" altLang="ko-KR" sz="2000" b="1" dirty="0">
              <a:latin typeface="Times New Roman" pitchFamily="18" charset="0"/>
              <a:ea typeface="굴림" charset="-127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300	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 	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b, f, h, j, o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		</a:t>
            </a:r>
            <a:endParaRPr lang="en-US" altLang="ko-KR" sz="2000" b="1" dirty="0">
              <a:latin typeface="Times New Roman" pitchFamily="18" charset="0"/>
              <a:ea typeface="굴림" charset="-127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400	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 	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b, c, k, s, p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		</a:t>
            </a:r>
            <a:endParaRPr lang="en-US" altLang="ko-KR" sz="2000" b="1" dirty="0">
              <a:latin typeface="Times New Roman" pitchFamily="18" charset="0"/>
              <a:ea typeface="굴림" charset="-127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500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	 	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a, f, c, e, l, p, m, n</a:t>
            </a:r>
            <a:r>
              <a:rPr lang="en-US" altLang="ko-KR" sz="2000" b="1" dirty="0">
                <a:latin typeface="Times New Roman" pitchFamily="18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</a:rPr>
              <a:t>	</a:t>
            </a:r>
            <a:endParaRPr lang="en-US" altLang="ko-KR" sz="20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81800" y="1428736"/>
            <a:ext cx="1908175" cy="202723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i="1" u="sng" dirty="0">
                <a:latin typeface="Times New Roman" pitchFamily="18" charset="0"/>
                <a:ea typeface="굴림" charset="-127"/>
              </a:rPr>
              <a:t>Item  frequency </a:t>
            </a:r>
          </a:p>
          <a:p>
            <a:pPr>
              <a:lnSpc>
                <a:spcPct val="90000"/>
              </a:lnSpc>
            </a:pP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p	3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C4C4-86AA-46C9-9F8F-55017AF91CF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model: data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7338"/>
            <a:ext cx="8269288" cy="4500562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 = {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800" baseline="-25000" dirty="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800" baseline="-25000" dirty="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, …, </a:t>
            </a:r>
            <a:r>
              <a:rPr lang="en-US" altLang="ko-KR" sz="2800" i="1" dirty="0" err="1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800" i="1" baseline="-25000" dirty="0" err="1">
                <a:solidFill>
                  <a:srgbClr val="FF0000"/>
                </a:solidFill>
                <a:ea typeface="굴림" panose="020B0600000101010101" pitchFamily="50" charset="-127"/>
              </a:rPr>
              <a:t>m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}</a:t>
            </a:r>
            <a:r>
              <a:rPr lang="en-US" altLang="ko-KR" sz="2800" dirty="0">
                <a:ea typeface="굴림" panose="020B0600000101010101" pitchFamily="50" charset="-127"/>
              </a:rPr>
              <a:t>: a set of </a:t>
            </a:r>
            <a:r>
              <a:rPr lang="en-US" altLang="ko-KR" sz="2800" i="1" dirty="0">
                <a:ea typeface="굴림" panose="020B0600000101010101" pitchFamily="50" charset="-127"/>
              </a:rPr>
              <a:t>items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Transaction</a:t>
            </a:r>
            <a:r>
              <a:rPr lang="en-US" altLang="ko-KR" sz="2800" dirty="0">
                <a:ea typeface="굴림" panose="020B0600000101010101" pitchFamily="50" charset="-127"/>
              </a:rPr>
              <a:t> 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ea typeface="굴림" panose="020B0600000101010101" pitchFamily="50" charset="-127"/>
              </a:rPr>
              <a:t> : </a:t>
            </a:r>
          </a:p>
          <a:p>
            <a:pPr marL="742950" lvl="1" indent="-285750"/>
            <a:r>
              <a:rPr lang="en-US" altLang="ko-KR" i="1" dirty="0">
                <a:ea typeface="굴림" panose="020B0600000101010101" pitchFamily="50" charset="-127"/>
              </a:rPr>
              <a:t>t</a:t>
            </a:r>
            <a:r>
              <a:rPr lang="en-US" altLang="ko-KR" dirty="0">
                <a:ea typeface="굴림" panose="020B0600000101010101" pitchFamily="50" charset="-127"/>
              </a:rPr>
              <a:t> a set of items, and </a:t>
            </a:r>
            <a:r>
              <a:rPr lang="en-US" altLang="ko-KR" i="1" dirty="0">
                <a:ea typeface="굴림" panose="020B0600000101010101" pitchFamily="50" charset="-127"/>
              </a:rPr>
              <a:t>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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i="1" dirty="0">
                <a:ea typeface="굴림" panose="020B0600000101010101" pitchFamily="50" charset="-127"/>
              </a:rPr>
              <a:t>I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Transaction Database 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2800" dirty="0">
                <a:ea typeface="굴림" panose="020B0600000101010101" pitchFamily="50" charset="-127"/>
              </a:rPr>
              <a:t> a set of transactions </a:t>
            </a:r>
            <a:r>
              <a:rPr lang="en-US" altLang="ko-KR" sz="2800" i="1" dirty="0"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ea typeface="굴림" panose="020B0600000101010101" pitchFamily="50" charset="-127"/>
              </a:rPr>
              <a:t> = {t</a:t>
            </a:r>
            <a:r>
              <a:rPr lang="en-US" altLang="ko-KR" sz="2800" baseline="-25000" dirty="0">
                <a:ea typeface="굴림" panose="020B0600000101010101" pitchFamily="50" charset="-127"/>
              </a:rPr>
              <a:t>1</a:t>
            </a:r>
            <a:r>
              <a:rPr lang="en-US" altLang="ko-KR" sz="2800" dirty="0">
                <a:ea typeface="굴림" panose="020B0600000101010101" pitchFamily="50" charset="-127"/>
              </a:rPr>
              <a:t>, t</a:t>
            </a:r>
            <a:r>
              <a:rPr lang="en-US" altLang="ko-KR" sz="2800" baseline="-25000" dirty="0">
                <a:ea typeface="굴림" panose="020B0600000101010101" pitchFamily="50" charset="-127"/>
              </a:rPr>
              <a:t>2</a:t>
            </a:r>
            <a:r>
              <a:rPr lang="en-US" altLang="ko-KR" sz="2800" dirty="0">
                <a:ea typeface="굴림" panose="020B0600000101010101" pitchFamily="50" charset="-127"/>
              </a:rPr>
              <a:t>, …, </a:t>
            </a:r>
            <a:r>
              <a:rPr lang="en-US" altLang="ko-KR" sz="2800" dirty="0" err="1">
                <a:ea typeface="굴림" panose="020B0600000101010101" pitchFamily="50" charset="-127"/>
              </a:rPr>
              <a:t>t</a:t>
            </a:r>
            <a:r>
              <a:rPr lang="en-US" altLang="ko-KR" sz="2800" baseline="-25000" dirty="0" err="1">
                <a:ea typeface="굴림" panose="020B0600000101010101" pitchFamily="50" charset="-127"/>
              </a:rPr>
              <a:t>n</a:t>
            </a:r>
            <a:r>
              <a:rPr lang="en-US" altLang="ko-KR" sz="2800" dirty="0">
                <a:ea typeface="굴림" panose="020B0600000101010101" pitchFamily="50" charset="-127"/>
              </a:rPr>
              <a:t>}.</a:t>
            </a:r>
          </a:p>
          <a:p>
            <a:endParaRPr lang="en-US" altLang="ko-KR" sz="2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3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3AC6F-0458-4F29-9563-05D1DB9571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Transaction data: supermarket data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883"/>
            <a:ext cx="8229600" cy="4897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Market basket transactions: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	t</a:t>
            </a:r>
            <a:r>
              <a:rPr lang="en-US" altLang="ko-KR" sz="2000" baseline="-25000" dirty="0">
                <a:ea typeface="굴림" panose="020B0600000101010101" pitchFamily="50" charset="-127"/>
              </a:rPr>
              <a:t>1</a:t>
            </a:r>
            <a:r>
              <a:rPr lang="en-US" altLang="ko-KR" sz="2000" dirty="0">
                <a:ea typeface="굴림" panose="020B0600000101010101" pitchFamily="50" charset="-127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{bread, cheese, milk}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	t</a:t>
            </a:r>
            <a:r>
              <a:rPr lang="en-US" altLang="ko-KR" sz="2000" baseline="-25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{apple, eggs, salt, yogurt}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	… 		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	</a:t>
            </a:r>
            <a:r>
              <a:rPr lang="en-US" altLang="ko-KR" sz="2000" dirty="0" err="1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err="1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{biscuit, eggs, milk}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Concepts: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An </a:t>
            </a:r>
            <a:r>
              <a:rPr lang="en-US" altLang="ko-KR" sz="2000" i="1" dirty="0">
                <a:solidFill>
                  <a:srgbClr val="FF0000"/>
                </a:solidFill>
                <a:ea typeface="굴림" panose="020B0600000101010101" pitchFamily="50" charset="-127"/>
              </a:rPr>
              <a:t>item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2000" dirty="0">
                <a:ea typeface="굴림" panose="020B0600000101010101" pitchFamily="50" charset="-127"/>
              </a:rPr>
              <a:t>  an item/article in a basket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2000" dirty="0" smtClean="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the set of all 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dirty="0" smtClean="0">
                <a:ea typeface="굴림" panose="020B0600000101010101" pitchFamily="50" charset="-127"/>
              </a:rPr>
              <a:t>distinct) </a:t>
            </a:r>
            <a:r>
              <a:rPr lang="en-US" altLang="ko-KR" sz="2000" dirty="0" smtClean="0">
                <a:ea typeface="굴림" panose="020B0600000101010101" pitchFamily="50" charset="-127"/>
              </a:rPr>
              <a:t>items </a:t>
            </a:r>
            <a:r>
              <a:rPr lang="en-US" altLang="ko-KR" sz="2000" dirty="0">
                <a:ea typeface="굴림" panose="020B0600000101010101" pitchFamily="50" charset="-127"/>
              </a:rPr>
              <a:t>sold in the store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A </a:t>
            </a:r>
            <a:r>
              <a:rPr lang="en-US" altLang="ko-KR" sz="2000" i="1" dirty="0">
                <a:solidFill>
                  <a:srgbClr val="FF0000"/>
                </a:solidFill>
                <a:ea typeface="굴림" panose="020B0600000101010101" pitchFamily="50" charset="-127"/>
              </a:rPr>
              <a:t>transaction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2000" dirty="0">
                <a:ea typeface="굴림" panose="020B0600000101010101" pitchFamily="50" charset="-127"/>
              </a:rPr>
              <a:t> items purchased in a basket; it may have TID (transaction ID)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A </a:t>
            </a:r>
            <a:r>
              <a:rPr lang="en-US" altLang="ko-KR" sz="2000" i="1" dirty="0">
                <a:solidFill>
                  <a:srgbClr val="FF0000"/>
                </a:solidFill>
                <a:ea typeface="굴림" panose="020B0600000101010101" pitchFamily="50" charset="-127"/>
              </a:rPr>
              <a:t>transactional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  <a:ea typeface="굴림" panose="020B0600000101010101" pitchFamily="50" charset="-127"/>
              </a:rPr>
              <a:t>dataset</a:t>
            </a:r>
            <a:r>
              <a:rPr lang="en-US" altLang="ko-KR" sz="2000" dirty="0">
                <a:ea typeface="굴림" panose="020B0600000101010101" pitchFamily="50" charset="-127"/>
              </a:rPr>
              <a:t>: A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6715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F31BC-E30B-4A6C-A85F-CEEBDCF0043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Transaction data: a set of documents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ea typeface="ＭＳ Ｐゴシック" pitchFamily="34" charset="-128"/>
              </a:rPr>
              <a:t>A text document data set. Each document is treated as a “bag” of keywords</a:t>
            </a:r>
            <a:endParaRPr lang="en-US" altLang="ja-JP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itchFamily="34" charset="-128"/>
              </a:rPr>
              <a:t>	</a:t>
            </a:r>
            <a:r>
              <a:rPr lang="en-US" altLang="ja-JP" sz="2000" dirty="0">
                <a:ea typeface="ＭＳ Ｐゴシック" pitchFamily="34" charset="-128"/>
              </a:rPr>
              <a:t>doc1: 	Student, Teach, School 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itchFamily="34" charset="-128"/>
              </a:rPr>
              <a:t>	doc2: 	Student, School 	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itchFamily="34" charset="-128"/>
              </a:rPr>
              <a:t>	doc3: 	Teach, School, City, Game 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itchFamily="34" charset="-128"/>
              </a:rPr>
              <a:t>	doc4: 	Baseball, Basketball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itchFamily="34" charset="-128"/>
              </a:rPr>
              <a:t>	doc5: 	Basketball, Player, Spectator  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itchFamily="34" charset="-128"/>
              </a:rPr>
              <a:t>	doc6: 	Baseball, Coach, Game, Team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itchFamily="34" charset="-128"/>
              </a:rPr>
              <a:t>	doc7: 	Basketball, Team, City, Game 	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08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DCBE3-77B6-4A60-A8D9-BCD1C628CC6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 smtClean="0">
                <a:ea typeface="굴림" panose="020B0600000101010101" pitchFamily="50" charset="-127"/>
              </a:rPr>
              <a:t>Model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 smtClean="0">
                <a:ea typeface="굴림" panose="020B0600000101010101" pitchFamily="50" charset="-127"/>
              </a:rPr>
              <a:t>Rules</a:t>
            </a:r>
            <a:endParaRPr lang="en-US" altLang="ko-KR" sz="2200" dirty="0">
              <a:ea typeface="굴림" panose="020B0600000101010101" pitchFamily="50" charset="-127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04925"/>
            <a:ext cx="8305800" cy="4787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 transaction 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 contains 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800" dirty="0">
                <a:ea typeface="굴림" panose="020B0600000101010101" pitchFamily="50" charset="-127"/>
              </a:rPr>
              <a:t>, a set of items (</a:t>
            </a:r>
            <a:r>
              <a:rPr lang="en-US" altLang="ko-KR" sz="2800" dirty="0" err="1">
                <a:solidFill>
                  <a:srgbClr val="3333CC"/>
                </a:solidFill>
                <a:ea typeface="굴림" panose="020B0600000101010101" pitchFamily="50" charset="-127"/>
              </a:rPr>
              <a:t>itemset</a:t>
            </a:r>
            <a:r>
              <a:rPr lang="en-US" altLang="ko-KR" sz="2800" dirty="0">
                <a:ea typeface="굴림" panose="020B0600000101010101" pitchFamily="50" charset="-127"/>
              </a:rPr>
              <a:t>) in </a:t>
            </a:r>
            <a:r>
              <a:rPr lang="en-US" altLang="ko-KR" sz="2800" i="1" dirty="0">
                <a:ea typeface="굴림" panose="020B0600000101010101" pitchFamily="50" charset="-127"/>
              </a:rPr>
              <a:t>I</a:t>
            </a:r>
            <a:r>
              <a:rPr lang="en-US" altLang="ko-KR" sz="2800" dirty="0">
                <a:ea typeface="굴림" panose="020B0600000101010101" pitchFamily="50" charset="-127"/>
              </a:rPr>
              <a:t>, if </a:t>
            </a:r>
            <a:r>
              <a:rPr lang="en-US" altLang="ko-KR" sz="2800" i="1" dirty="0">
                <a:ea typeface="굴림" panose="020B0600000101010101" pitchFamily="50" charset="-127"/>
              </a:rPr>
              <a:t>X</a:t>
            </a:r>
            <a:r>
              <a:rPr lang="en-US" altLang="ko-KR" sz="2800" dirty="0"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</a:t>
            </a:r>
            <a:r>
              <a:rPr lang="en-US" altLang="ko-KR" sz="2800" dirty="0">
                <a:ea typeface="굴림" panose="020B0600000101010101" pitchFamily="50" charset="-127"/>
              </a:rPr>
              <a:t> </a:t>
            </a:r>
            <a:r>
              <a:rPr lang="en-US" altLang="ko-KR" sz="2800" i="1" dirty="0"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An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association rule</a:t>
            </a:r>
            <a:r>
              <a:rPr lang="en-US" altLang="ko-KR" sz="2800" dirty="0">
                <a:ea typeface="굴림" panose="020B0600000101010101" pitchFamily="50" charset="-127"/>
              </a:rPr>
              <a:t> is an implication of the form: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ko-KR" sz="2800" i="1" dirty="0">
                <a:ea typeface="굴림" panose="020B0600000101010101" pitchFamily="50" charset="-127"/>
              </a:rPr>
              <a:t>	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   X</a:t>
            </a:r>
            <a:r>
              <a:rPr lang="en-US" altLang="ko-KR" sz="2800" dirty="0" smtClean="0"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 </a:t>
            </a:r>
            <a:r>
              <a:rPr lang="en-US" altLang="ko-KR" sz="2800" i="1" dirty="0">
                <a:ea typeface="굴림" panose="020B0600000101010101" pitchFamily="50" charset="-127"/>
                <a:sym typeface="Symbol" panose="05050102010706020507" pitchFamily="18" charset="2"/>
              </a:rPr>
              <a:t>Y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, where </a:t>
            </a:r>
            <a:r>
              <a:rPr lang="en-US" altLang="ko-KR" sz="2800" i="1" dirty="0"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2800" i="1" dirty="0">
                <a:ea typeface="굴림" panose="020B0600000101010101" pitchFamily="50" charset="-127"/>
                <a:sym typeface="Symbol" panose="05050102010706020507" pitchFamily="18" charset="2"/>
              </a:rPr>
              <a:t>Y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  </a:t>
            </a:r>
            <a:r>
              <a:rPr lang="en-US" altLang="ko-KR" sz="2800" i="1" dirty="0">
                <a:ea typeface="굴림" panose="020B0600000101010101" pitchFamily="50" charset="-127"/>
                <a:sym typeface="Symbol" panose="05050102010706020507" pitchFamily="18" charset="2"/>
              </a:rPr>
              <a:t>I, and X 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</a:t>
            </a:r>
            <a:r>
              <a:rPr lang="en-US" altLang="ko-KR" sz="2800" i="1" dirty="0">
                <a:ea typeface="굴림" panose="020B0600000101010101" pitchFamily="50" charset="-127"/>
                <a:sym typeface="Symbol" panose="05050102010706020507" pitchFamily="18" charset="2"/>
              </a:rPr>
              <a:t>Y</a:t>
            </a: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  = 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ko-KR" sz="2800" i="1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An </a:t>
            </a:r>
            <a:r>
              <a:rPr lang="en-US" altLang="ko-KR" sz="2800" dirty="0" err="1">
                <a:solidFill>
                  <a:srgbClr val="FF0000"/>
                </a:solidFill>
                <a:ea typeface="굴림" panose="020B0600000101010101" pitchFamily="50" charset="-127"/>
              </a:rPr>
              <a:t>itemset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ea typeface="굴림" panose="020B0600000101010101" pitchFamily="50" charset="-127"/>
              </a:rPr>
              <a:t>is a set of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E.g., X = {milk, bread, cereal} is an </a:t>
            </a:r>
            <a:r>
              <a:rPr lang="en-US" altLang="ko-KR" sz="2400" dirty="0" err="1">
                <a:ea typeface="굴림" panose="020B0600000101010101" pitchFamily="50" charset="-127"/>
              </a:rPr>
              <a:t>itemset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 </a:t>
            </a:r>
            <a:r>
              <a:rPr lang="en-US" altLang="ko-KR" sz="2800" i="1" dirty="0">
                <a:solidFill>
                  <a:srgbClr val="FF0000"/>
                </a:solidFill>
                <a:ea typeface="굴림" panose="020B0600000101010101" pitchFamily="50" charset="-127"/>
              </a:rPr>
              <a:t>k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-</a:t>
            </a:r>
            <a:r>
              <a:rPr lang="en-US" altLang="ko-KR" sz="2800" dirty="0" err="1">
                <a:solidFill>
                  <a:srgbClr val="FF0000"/>
                </a:solidFill>
                <a:ea typeface="굴림" panose="020B0600000101010101" pitchFamily="50" charset="-127"/>
              </a:rPr>
              <a:t>itemset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ea typeface="굴림" panose="020B0600000101010101" pitchFamily="50" charset="-127"/>
              </a:rPr>
              <a:t>is an </a:t>
            </a:r>
            <a:r>
              <a:rPr lang="en-US" altLang="ko-KR" sz="2800" dirty="0" err="1">
                <a:ea typeface="굴림" panose="020B0600000101010101" pitchFamily="50" charset="-127"/>
              </a:rPr>
              <a:t>itemset</a:t>
            </a:r>
            <a:r>
              <a:rPr lang="en-US" altLang="ko-KR" sz="2800" dirty="0">
                <a:ea typeface="굴림" panose="020B0600000101010101" pitchFamily="50" charset="-127"/>
              </a:rPr>
              <a:t> with </a:t>
            </a:r>
            <a:r>
              <a:rPr lang="en-US" altLang="ko-KR" sz="2800" i="1" dirty="0">
                <a:ea typeface="굴림" panose="020B0600000101010101" pitchFamily="50" charset="-127"/>
              </a:rPr>
              <a:t>k</a:t>
            </a:r>
            <a:r>
              <a:rPr lang="en-US" altLang="ko-KR" sz="2800" dirty="0">
                <a:ea typeface="굴림" panose="020B0600000101010101" pitchFamily="50" charset="-127"/>
              </a:rPr>
              <a:t>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E.g., {milk, bread, cereal} is a 3-itemset</a:t>
            </a:r>
          </a:p>
        </p:txBody>
      </p:sp>
    </p:spTree>
    <p:extLst>
      <p:ext uri="{BB962C8B-B14F-4D97-AF65-F5344CB8AC3E}">
        <p14:creationId xmlns:p14="http://schemas.microsoft.com/office/powerpoint/2010/main" val="19341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1DC12B-1B62-4E00-8815-1536071D5CD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Rule strength measures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9337"/>
          </a:xfrm>
        </p:spPr>
        <p:txBody>
          <a:bodyPr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Support:</a:t>
            </a:r>
            <a:r>
              <a:rPr lang="en-US" altLang="ko-KR" sz="2400" dirty="0">
                <a:ea typeface="굴림" panose="020B0600000101010101" pitchFamily="50" charset="-127"/>
              </a:rPr>
              <a:t> The rule holds with </a:t>
            </a:r>
            <a:r>
              <a:rPr lang="en-US" altLang="ko-KR" sz="2400" dirty="0">
                <a:solidFill>
                  <a:srgbClr val="3333CC"/>
                </a:solidFill>
                <a:ea typeface="굴림" panose="020B0600000101010101" pitchFamily="50" charset="-127"/>
              </a:rPr>
              <a:t>support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  <a:r>
              <a:rPr lang="en-US" altLang="ko-KR" sz="2400" i="1" dirty="0">
                <a:ea typeface="굴림" panose="020B0600000101010101" pitchFamily="50" charset="-127"/>
              </a:rPr>
              <a:t>sup</a:t>
            </a:r>
            <a:r>
              <a:rPr lang="en-US" altLang="ko-KR" sz="2400" dirty="0">
                <a:ea typeface="굴림" panose="020B0600000101010101" pitchFamily="50" charset="-127"/>
              </a:rPr>
              <a:t> in </a:t>
            </a:r>
            <a:r>
              <a:rPr lang="en-US" altLang="ko-KR" sz="2400" i="1" dirty="0">
                <a:ea typeface="굴림" panose="020B0600000101010101" pitchFamily="50" charset="-127"/>
              </a:rPr>
              <a:t>T</a:t>
            </a:r>
            <a:r>
              <a:rPr lang="en-US" altLang="ko-KR" sz="2400" dirty="0">
                <a:ea typeface="굴림" panose="020B0600000101010101" pitchFamily="50" charset="-127"/>
              </a:rPr>
              <a:t> (the transaction data set) if </a:t>
            </a:r>
            <a:r>
              <a:rPr lang="en-US" altLang="ko-KR" sz="2400" dirty="0" smtClean="0">
                <a:ea typeface="굴림" panose="020B0600000101010101" pitchFamily="50" charset="-127"/>
              </a:rPr>
              <a:t>sup % </a:t>
            </a:r>
            <a:r>
              <a:rPr lang="en-US" altLang="ko-KR" sz="2400" dirty="0">
                <a:ea typeface="굴림" panose="020B0600000101010101" pitchFamily="50" charset="-127"/>
              </a:rPr>
              <a:t>of transactions</a:t>
            </a:r>
            <a:r>
              <a:rPr lang="en-US" altLang="ko-KR" sz="2400" i="1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contain </a:t>
            </a:r>
            <a:r>
              <a:rPr lang="en-US" altLang="ko-KR" sz="2400" i="1" dirty="0"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2400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latinLnBrk="0">
              <a:lnSpc>
                <a:spcPct val="90000"/>
              </a:lnSpc>
            </a:pPr>
            <a:r>
              <a:rPr lang="en-US" altLang="ko-KR" sz="2000" i="1" dirty="0">
                <a:solidFill>
                  <a:srgbClr val="3333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sup</a:t>
            </a:r>
            <a:r>
              <a:rPr lang="en-US" altLang="ko-KR" sz="2000" dirty="0">
                <a:solidFill>
                  <a:srgbClr val="3333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= </a:t>
            </a:r>
            <a:r>
              <a:rPr lang="en-US" altLang="ko-KR" sz="2000" dirty="0" err="1">
                <a:solidFill>
                  <a:srgbClr val="3333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Pr</a:t>
            </a:r>
            <a:r>
              <a:rPr lang="en-US" altLang="ko-KR" sz="2000" dirty="0">
                <a:solidFill>
                  <a:srgbClr val="3333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000" i="1" dirty="0">
                <a:solidFill>
                  <a:srgbClr val="3333CC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solidFill>
                  <a:srgbClr val="3333CC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3333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sz="2000" i="1" dirty="0" smtClean="0">
                <a:solidFill>
                  <a:srgbClr val="3333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  <a:r>
              <a:rPr lang="en-US" altLang="ko-KR" sz="2000" i="1" dirty="0" smtClean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Confidence:</a:t>
            </a:r>
            <a:r>
              <a:rPr lang="en-US" altLang="ko-KR" sz="2400" dirty="0">
                <a:ea typeface="굴림" panose="020B0600000101010101" pitchFamily="50" charset="-127"/>
              </a:rPr>
              <a:t> The rule holds in </a:t>
            </a:r>
            <a:r>
              <a:rPr lang="en-US" altLang="ko-KR" sz="2400" i="1" dirty="0">
                <a:ea typeface="굴림" panose="020B0600000101010101" pitchFamily="50" charset="-127"/>
              </a:rPr>
              <a:t>T</a:t>
            </a:r>
            <a:r>
              <a:rPr lang="en-US" altLang="ko-KR" sz="2400" dirty="0">
                <a:ea typeface="굴림" panose="020B0600000101010101" pitchFamily="50" charset="-127"/>
              </a:rPr>
              <a:t> with </a:t>
            </a:r>
            <a:r>
              <a:rPr lang="en-US" altLang="ko-KR" sz="2400" dirty="0">
                <a:solidFill>
                  <a:srgbClr val="3333CC"/>
                </a:solidFill>
                <a:ea typeface="굴림" panose="020B0600000101010101" pitchFamily="50" charset="-127"/>
              </a:rPr>
              <a:t>confidence </a:t>
            </a:r>
            <a:r>
              <a:rPr lang="en-US" altLang="ko-KR" sz="2400" i="1" dirty="0" err="1">
                <a:ea typeface="굴림" panose="020B0600000101010101" pitchFamily="50" charset="-127"/>
              </a:rPr>
              <a:t>conf</a:t>
            </a:r>
            <a:r>
              <a:rPr lang="en-US" altLang="ko-KR" sz="2400" dirty="0">
                <a:ea typeface="굴림" panose="020B0600000101010101" pitchFamily="50" charset="-127"/>
              </a:rPr>
              <a:t> if 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conf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  </a:t>
            </a:r>
            <a:r>
              <a:rPr lang="en-US" altLang="ko-KR" sz="2400" dirty="0" smtClean="0">
                <a:ea typeface="굴림" panose="020B0600000101010101" pitchFamily="50" charset="-127"/>
              </a:rPr>
              <a:t>% </a:t>
            </a:r>
            <a:r>
              <a:rPr lang="en-US" altLang="ko-KR" sz="2400" dirty="0">
                <a:ea typeface="굴림" panose="020B0600000101010101" pitchFamily="50" charset="-127"/>
              </a:rPr>
              <a:t>of </a:t>
            </a:r>
            <a:r>
              <a:rPr lang="en-US" altLang="ko-KR" sz="2400" dirty="0" err="1">
                <a:ea typeface="굴림" panose="020B0600000101010101" pitchFamily="50" charset="-127"/>
              </a:rPr>
              <a:t>tranactions</a:t>
            </a:r>
            <a:r>
              <a:rPr lang="en-US" altLang="ko-KR" sz="2400" dirty="0">
                <a:ea typeface="굴림" panose="020B0600000101010101" pitchFamily="50" charset="-127"/>
              </a:rPr>
              <a:t> that contain </a:t>
            </a:r>
            <a:r>
              <a:rPr lang="en-US" altLang="ko-KR" sz="2400" i="1" dirty="0"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ea typeface="굴림" panose="020B0600000101010101" pitchFamily="50" charset="-127"/>
              </a:rPr>
              <a:t> also contain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Y</a:t>
            </a:r>
            <a:endParaRPr lang="en-US" altLang="ko-KR" sz="2400" i="1" dirty="0">
              <a:ea typeface="굴림" panose="020B0600000101010101" pitchFamily="50" charset="-127"/>
            </a:endParaRPr>
          </a:p>
          <a:p>
            <a:pPr lvl="1" latinLnBrk="0">
              <a:lnSpc>
                <a:spcPct val="90000"/>
              </a:lnSpc>
            </a:pPr>
            <a:r>
              <a:rPr lang="en-US" altLang="ko-KR" sz="2000" i="1" dirty="0" err="1">
                <a:solidFill>
                  <a:srgbClr val="3333CC"/>
                </a:solidFill>
                <a:ea typeface="굴림" panose="020B0600000101010101" pitchFamily="50" charset="-127"/>
              </a:rPr>
              <a:t>conf</a:t>
            </a:r>
            <a:r>
              <a:rPr lang="en-US" altLang="ko-KR" sz="2000" dirty="0">
                <a:solidFill>
                  <a:srgbClr val="3333CC"/>
                </a:solidFill>
                <a:ea typeface="굴림" panose="020B0600000101010101" pitchFamily="50" charset="-127"/>
              </a:rPr>
              <a:t> = </a:t>
            </a:r>
            <a:r>
              <a:rPr lang="en-US" altLang="ko-KR" sz="2000" dirty="0" err="1">
                <a:solidFill>
                  <a:srgbClr val="3333CC"/>
                </a:solidFill>
                <a:ea typeface="굴림" panose="020B0600000101010101" pitchFamily="50" charset="-127"/>
              </a:rPr>
              <a:t>Pr</a:t>
            </a:r>
            <a:r>
              <a:rPr lang="en-US" altLang="ko-KR" sz="2000" dirty="0">
                <a:solidFill>
                  <a:srgbClr val="3333CC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solidFill>
                  <a:srgbClr val="3333CC"/>
                </a:solidFill>
                <a:ea typeface="굴림" panose="020B0600000101010101" pitchFamily="50" charset="-127"/>
              </a:rPr>
              <a:t>Y</a:t>
            </a:r>
            <a:r>
              <a:rPr lang="en-US" altLang="ko-KR" sz="2000" dirty="0">
                <a:solidFill>
                  <a:srgbClr val="3333CC"/>
                </a:solidFill>
                <a:ea typeface="굴림" panose="020B0600000101010101" pitchFamily="50" charset="-127"/>
              </a:rPr>
              <a:t> | </a:t>
            </a:r>
            <a:r>
              <a:rPr lang="en-US" altLang="ko-KR" sz="2000" i="1" dirty="0" smtClean="0">
                <a:solidFill>
                  <a:srgbClr val="3333CC"/>
                </a:solidFill>
                <a:ea typeface="굴림" panose="020B0600000101010101" pitchFamily="50" charset="-127"/>
              </a:rPr>
              <a:t>X </a:t>
            </a:r>
            <a:r>
              <a:rPr lang="en-US" altLang="ko-KR" sz="2000" dirty="0" smtClean="0">
                <a:solidFill>
                  <a:srgbClr val="3333CC"/>
                </a:solidFill>
                <a:ea typeface="굴림" panose="020B0600000101010101" pitchFamily="50" charset="-127"/>
              </a:rPr>
              <a:t>)</a:t>
            </a:r>
            <a:endParaRPr lang="en-US" altLang="ko-KR" sz="2000" dirty="0">
              <a:solidFill>
                <a:srgbClr val="3333CC"/>
              </a:solidFill>
              <a:ea typeface="굴림" panose="020B0600000101010101" pitchFamily="50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An association rule is a pattern that states when </a:t>
            </a:r>
            <a:r>
              <a:rPr lang="en-US" altLang="ko-KR" sz="2400" i="1" dirty="0"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 occurs, </a:t>
            </a:r>
            <a:r>
              <a:rPr lang="en-US" altLang="ko-KR" sz="2400" i="1" dirty="0">
                <a:ea typeface="굴림" panose="020B0600000101010101" pitchFamily="50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 occurs with certain </a:t>
            </a:r>
            <a:r>
              <a:rPr lang="en-US" altLang="ko-KR" sz="2400" dirty="0" smtClean="0">
                <a:ea typeface="굴림" panose="020B0600000101010101" pitchFamily="50" charset="-127"/>
                <a:sym typeface="Symbol" panose="05050102010706020507" pitchFamily="18" charset="2"/>
              </a:rPr>
              <a:t>probability</a:t>
            </a:r>
            <a:endParaRPr lang="en-US" altLang="ko-KR" sz="24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32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62CF0-6DE7-4BF4-8D59-A5A91E57539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04813"/>
            <a:ext cx="7793037" cy="1143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Support and Confidence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077200" cy="447198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ea typeface="굴림" panose="020B0600000101010101" pitchFamily="50" charset="-127"/>
              </a:rPr>
              <a:t>Support count</a:t>
            </a:r>
            <a:r>
              <a:rPr lang="en-US" altLang="ko-KR" sz="2800" dirty="0">
                <a:ea typeface="굴림" panose="020B0600000101010101" pitchFamily="50" charset="-127"/>
              </a:rPr>
              <a:t>: The support count of an </a:t>
            </a:r>
            <a:r>
              <a:rPr lang="en-US" altLang="ko-KR" sz="2800" dirty="0" err="1">
                <a:ea typeface="굴림" panose="020B0600000101010101" pitchFamily="50" charset="-127"/>
              </a:rPr>
              <a:t>itemset</a:t>
            </a:r>
            <a:r>
              <a:rPr lang="en-US" altLang="ko-KR" sz="2800" dirty="0">
                <a:ea typeface="굴림" panose="020B0600000101010101" pitchFamily="50" charset="-127"/>
              </a:rPr>
              <a:t> </a:t>
            </a:r>
            <a:r>
              <a:rPr lang="en-US" altLang="ko-KR" sz="2800" i="1" dirty="0">
                <a:ea typeface="굴림" panose="020B0600000101010101" pitchFamily="50" charset="-127"/>
              </a:rPr>
              <a:t>X</a:t>
            </a:r>
            <a:r>
              <a:rPr lang="en-US" altLang="ko-KR" sz="2800" dirty="0">
                <a:ea typeface="굴림" panose="020B0600000101010101" pitchFamily="50" charset="-127"/>
              </a:rPr>
              <a:t>, denoted by </a:t>
            </a:r>
            <a:r>
              <a:rPr lang="en-US" altLang="ko-KR" sz="2800" i="1" dirty="0" err="1">
                <a:solidFill>
                  <a:srgbClr val="FF0000"/>
                </a:solidFill>
                <a:ea typeface="굴림" panose="020B0600000101010101" pitchFamily="50" charset="-127"/>
              </a:rPr>
              <a:t>X.count</a:t>
            </a:r>
            <a:r>
              <a:rPr lang="en-US" altLang="ko-KR" sz="2800" dirty="0">
                <a:ea typeface="굴림" panose="020B0600000101010101" pitchFamily="50" charset="-127"/>
              </a:rPr>
              <a:t>, in a data set </a:t>
            </a:r>
            <a:r>
              <a:rPr lang="en-US" altLang="ko-KR" sz="2800" i="1" dirty="0"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ea typeface="굴림" panose="020B0600000101010101" pitchFamily="50" charset="-127"/>
              </a:rPr>
              <a:t> is the number of transactions in </a:t>
            </a:r>
            <a:r>
              <a:rPr lang="en-US" altLang="ko-KR" sz="2800" i="1" dirty="0"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ea typeface="굴림" panose="020B0600000101010101" pitchFamily="50" charset="-127"/>
              </a:rPr>
              <a:t> that contain </a:t>
            </a:r>
            <a:r>
              <a:rPr lang="en-US" altLang="ko-KR" sz="2800" i="1" dirty="0">
                <a:ea typeface="굴림" panose="020B0600000101010101" pitchFamily="50" charset="-127"/>
              </a:rPr>
              <a:t>X</a:t>
            </a:r>
            <a:r>
              <a:rPr lang="en-US" altLang="ko-KR" sz="2800" dirty="0">
                <a:ea typeface="굴림" panose="020B0600000101010101" pitchFamily="50" charset="-127"/>
              </a:rPr>
              <a:t>. Assume </a:t>
            </a:r>
            <a:r>
              <a:rPr lang="en-US" altLang="ko-KR" sz="2800" i="1" dirty="0"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ea typeface="굴림" panose="020B0600000101010101" pitchFamily="50" charset="-127"/>
              </a:rPr>
              <a:t> has </a:t>
            </a:r>
            <a:r>
              <a:rPr lang="en-US" altLang="ko-KR" sz="2800" i="1" dirty="0">
                <a:ea typeface="굴림" panose="020B0600000101010101" pitchFamily="50" charset="-127"/>
              </a:rPr>
              <a:t>n</a:t>
            </a:r>
            <a:r>
              <a:rPr lang="en-US" altLang="ko-KR" sz="2800" dirty="0">
                <a:ea typeface="굴림" panose="020B0600000101010101" pitchFamily="50" charset="-127"/>
              </a:rPr>
              <a:t> transactions. 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Then, </a:t>
            </a:r>
          </a:p>
          <a:p>
            <a:endParaRPr lang="en-US" altLang="ko-KR" sz="2800" dirty="0">
              <a:ea typeface="굴림" panose="020B0600000101010101" pitchFamily="50" charset="-127"/>
            </a:endParaRP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98949"/>
              </p:ext>
            </p:extLst>
          </p:nvPr>
        </p:nvGraphicFramePr>
        <p:xfrm>
          <a:off x="2339752" y="3665015"/>
          <a:ext cx="4427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460500" imgH="368300" progId="Equation.3">
                  <p:embed/>
                </p:oleObj>
              </mc:Choice>
              <mc:Fallback>
                <p:oleObj name="Equation" r:id="rId3" imgW="1460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65015"/>
                        <a:ext cx="442753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7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669503"/>
              </p:ext>
            </p:extLst>
          </p:nvPr>
        </p:nvGraphicFramePr>
        <p:xfrm>
          <a:off x="2374677" y="4888978"/>
          <a:ext cx="4608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612900" imgH="368300" progId="Equation.3">
                  <p:embed/>
                </p:oleObj>
              </mc:Choice>
              <mc:Fallback>
                <p:oleObj name="Equation" r:id="rId5" imgW="1612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677" y="4888978"/>
                        <a:ext cx="46085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2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 altLang="ko-KR"/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>
            <p:ph idx="1"/>
          </p:nvPr>
        </p:nvGraphicFramePr>
        <p:xfrm>
          <a:off x="5572132" y="4142376"/>
          <a:ext cx="3429024" cy="1871664"/>
        </p:xfrm>
        <a:graphic>
          <a:graphicData uri="http://schemas.openxmlformats.org/drawingml/2006/table">
            <a:tbl>
              <a:tblPr/>
              <a:tblGrid>
                <a:gridCol w="1189662"/>
                <a:gridCol w="2239362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TID</a:t>
                      </a:r>
                    </a:p>
                  </a:txBody>
                  <a:tcPr marL="386959" marR="3869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Items</a:t>
                      </a:r>
                    </a:p>
                  </a:txBody>
                  <a:tcPr marL="386959" marR="3869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86959" marR="3869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a, c, d</a:t>
                      </a:r>
                    </a:p>
                  </a:txBody>
                  <a:tcPr marL="386959" marR="3869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marL="386959" marR="3869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b, c, e</a:t>
                      </a:r>
                    </a:p>
                  </a:txBody>
                  <a:tcPr marL="386959" marR="3869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30</a:t>
                      </a:r>
                    </a:p>
                  </a:txBody>
                  <a:tcPr marL="386959" marR="3869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a, b, c, e</a:t>
                      </a:r>
                    </a:p>
                  </a:txBody>
                  <a:tcPr marL="386959" marR="3869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40</a:t>
                      </a:r>
                    </a:p>
                  </a:txBody>
                  <a:tcPr marL="386959" marR="3869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b, e</a:t>
                      </a:r>
                    </a:p>
                  </a:txBody>
                  <a:tcPr marL="386959" marR="3869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FF-E75B-4223-A863-72F0CF894E20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596" y="1643050"/>
            <a:ext cx="6702425" cy="474662"/>
          </a:xfrm>
        </p:spPr>
        <p:txBody>
          <a:bodyPr/>
          <a:lstStyle/>
          <a:p>
            <a:pPr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sym typeface="Symbol" pitchFamily="18" charset="2"/>
              </a:rPr>
              <a:t>X  Y</a:t>
            </a:r>
            <a:r>
              <a:rPr lang="en-US" altLang="ko-KR" sz="2400" b="1" dirty="0" smtClean="0">
                <a:sym typeface="Symbol" pitchFamily="18" charset="2"/>
              </a:rPr>
              <a:t> [</a:t>
            </a:r>
            <a:r>
              <a:rPr lang="en-US" altLang="ko-KR" sz="2400" b="1" dirty="0" smtClean="0">
                <a:solidFill>
                  <a:srgbClr val="0000FF"/>
                </a:solidFill>
                <a:sym typeface="Symbol" pitchFamily="18" charset="2"/>
              </a:rPr>
              <a:t>support, confidence</a:t>
            </a:r>
            <a:r>
              <a:rPr lang="en-US" altLang="ko-KR" sz="2400" b="1" dirty="0" smtClean="0">
                <a:sym typeface="Symbol" pitchFamily="18" charset="2"/>
              </a:rPr>
              <a:t>]</a:t>
            </a:r>
            <a:endParaRPr lang="en-US" altLang="ko-KR" sz="2400" dirty="0"/>
          </a:p>
        </p:txBody>
      </p:sp>
      <p:graphicFrame>
        <p:nvGraphicFramePr>
          <p:cNvPr id="7024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22836"/>
              </p:ext>
            </p:extLst>
          </p:nvPr>
        </p:nvGraphicFramePr>
        <p:xfrm>
          <a:off x="1238250" y="2245021"/>
          <a:ext cx="6791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수식" r:id="rId4" imgW="3695400" imgH="393480" progId="Equation.3">
                  <p:embed/>
                </p:oleObj>
              </mc:Choice>
              <mc:Fallback>
                <p:oleObj name="수식" r:id="rId4" imgW="3695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245021"/>
                        <a:ext cx="679132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94944"/>
              </p:ext>
            </p:extLst>
          </p:nvPr>
        </p:nvGraphicFramePr>
        <p:xfrm>
          <a:off x="1238250" y="3135313"/>
          <a:ext cx="70754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수식" r:id="rId6" imgW="3517560" imgH="419040" progId="Equation.3">
                  <p:embed/>
                </p:oleObj>
              </mc:Choice>
              <mc:Fallback>
                <p:oleObj name="수식" r:id="rId6" imgW="35175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135313"/>
                        <a:ext cx="707548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490" name="Rectangle 26"/>
          <p:cNvSpPr>
            <a:spLocks noChangeArrowheads="1"/>
          </p:cNvSpPr>
          <p:nvPr/>
        </p:nvSpPr>
        <p:spPr bwMode="auto">
          <a:xfrm>
            <a:off x="100068" y="4077072"/>
            <a:ext cx="5480044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b="0" dirty="0">
                <a:cs typeface="Tahoma" pitchFamily="34" charset="0"/>
              </a:rPr>
              <a:t>For </a:t>
            </a:r>
            <a:r>
              <a:rPr lang="en-US" altLang="ko-KR" b="0" dirty="0" smtClean="0">
                <a:solidFill>
                  <a:srgbClr val="FF0000"/>
                </a:solidFill>
                <a:cs typeface="Tahoma" pitchFamily="34" charset="0"/>
              </a:rPr>
              <a:t>minimum support </a:t>
            </a:r>
            <a:r>
              <a:rPr lang="en-US" altLang="ko-KR" b="0" dirty="0" smtClean="0">
                <a:cs typeface="Tahoma" pitchFamily="34" charset="0"/>
              </a:rPr>
              <a:t>= </a:t>
            </a:r>
            <a:r>
              <a:rPr lang="en-US" altLang="ko-KR" b="0" dirty="0">
                <a:cs typeface="Tahoma" pitchFamily="34" charset="0"/>
              </a:rPr>
              <a:t>50%, </a:t>
            </a:r>
            <a:r>
              <a:rPr lang="en-US" altLang="ko-KR" b="0" dirty="0" smtClean="0">
                <a:solidFill>
                  <a:srgbClr val="FF0000"/>
                </a:solidFill>
                <a:cs typeface="Tahoma" pitchFamily="34" charset="0"/>
              </a:rPr>
              <a:t>minimum confidence</a:t>
            </a:r>
            <a:r>
              <a:rPr lang="en-US" altLang="ko-KR" b="0" dirty="0" smtClean="0">
                <a:cs typeface="Tahoma" pitchFamily="34" charset="0"/>
              </a:rPr>
              <a:t> = </a:t>
            </a:r>
            <a:r>
              <a:rPr lang="en-US" altLang="ko-KR" b="0" dirty="0">
                <a:cs typeface="Tahoma" pitchFamily="34" charset="0"/>
              </a:rPr>
              <a:t>50</a:t>
            </a:r>
            <a:r>
              <a:rPr lang="en-US" altLang="ko-KR" b="0" dirty="0" smtClean="0">
                <a:cs typeface="Tahoma" pitchFamily="34" charset="0"/>
              </a:rPr>
              <a:t>%</a:t>
            </a:r>
            <a:endParaRPr lang="en-US" altLang="ko-KR" b="0" dirty="0"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b="0" dirty="0">
                <a:cs typeface="Tahoma" pitchFamily="34" charset="0"/>
              </a:rPr>
              <a:t>B </a:t>
            </a:r>
            <a:r>
              <a:rPr lang="en-US" altLang="ko-KR" b="0" dirty="0" smtClean="0">
                <a:cs typeface="Tahoma" pitchFamily="34" charset="0"/>
                <a:sym typeface="Wingdings"/>
              </a:rPr>
              <a:t></a:t>
            </a:r>
            <a:r>
              <a:rPr lang="en-US" altLang="ko-KR" b="0" dirty="0" smtClean="0">
                <a:cs typeface="Tahoma" pitchFamily="34" charset="0"/>
              </a:rPr>
              <a:t> </a:t>
            </a:r>
            <a:r>
              <a:rPr lang="en-US" altLang="ko-KR" b="0" dirty="0">
                <a:cs typeface="Tahoma" pitchFamily="34" charset="0"/>
              </a:rPr>
              <a:t>C with 50% support and 66% </a:t>
            </a:r>
            <a:r>
              <a:rPr lang="en-US" altLang="ko-KR" b="0" dirty="0" smtClean="0">
                <a:cs typeface="Tahoma" pitchFamily="34" charset="0"/>
              </a:rPr>
              <a:t>confidence</a:t>
            </a:r>
          </a:p>
          <a:p>
            <a:pPr marL="2857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dirty="0" smtClean="0">
                <a:solidFill>
                  <a:srgbClr val="00B050"/>
                </a:solidFill>
                <a:cs typeface="Tahoma" pitchFamily="34" charset="0"/>
                <a:sym typeface="Wingdings" panose="05000000000000000000" pitchFamily="2" charset="2"/>
              </a:rPr>
              <a:t>Association rule mining</a:t>
            </a:r>
            <a:endParaRPr lang="en-US" altLang="ko-KR" dirty="0">
              <a:solidFill>
                <a:srgbClr val="00B050"/>
              </a:solidFill>
              <a:cs typeface="Tahoma" pitchFamily="34" charset="0"/>
              <a:sym typeface="Wingdings" panose="05000000000000000000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ko-KR" dirty="0" smtClean="0">
                <a:cs typeface="Tahoma" pitchFamily="34" charset="0"/>
                <a:sym typeface="Wingdings" panose="05000000000000000000" pitchFamily="2" charset="2"/>
              </a:rPr>
              <a:t>Find </a:t>
            </a:r>
            <a:r>
              <a:rPr kumimoji="0" lang="en-US" altLang="ko-KR" dirty="0" smtClean="0">
                <a:cs typeface="Tahoma" pitchFamily="34" charset="0"/>
                <a:sym typeface="Wingdings" panose="05000000000000000000" pitchFamily="2" charset="2"/>
              </a:rPr>
              <a:t>every rules with at least 50% of confidence and 50% of the support for the item set participating the rules </a:t>
            </a:r>
            <a:endParaRPr kumimoji="0" lang="en-US" altLang="ko-KR" b="0" dirty="0">
              <a:cs typeface="Tahoma" pitchFamily="34" charset="0"/>
            </a:endParaRPr>
          </a:p>
        </p:txBody>
      </p:sp>
      <p:sp>
        <p:nvSpPr>
          <p:cNvPr id="702491" name="Rectangle 27"/>
          <p:cNvSpPr>
            <a:spLocks noChangeArrowheads="1"/>
          </p:cNvSpPr>
          <p:nvPr/>
        </p:nvSpPr>
        <p:spPr bwMode="auto">
          <a:xfrm>
            <a:off x="785786" y="428604"/>
            <a:ext cx="7793038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Support and Confidence</a:t>
            </a:r>
            <a:endParaRPr lang="en-US" altLang="ko-KR" sz="4400" b="0" dirty="0">
              <a:solidFill>
                <a:schemeClr val="tx2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BigData_01</Template>
  <TotalTime>667</TotalTime>
  <Words>1497</Words>
  <Application>Microsoft Macintosh PowerPoint</Application>
  <PresentationFormat>화면 슬라이드 쇼(4:3)</PresentationFormat>
  <Paragraphs>567</Paragraphs>
  <Slides>25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굴림</vt:lpstr>
      <vt:lpstr>맑은 고딕</vt:lpstr>
      <vt:lpstr>新細明體</vt:lpstr>
      <vt:lpstr>ＭＳ Ｐゴシック</vt:lpstr>
      <vt:lpstr>MS Reference Sans Serif</vt:lpstr>
      <vt:lpstr>Symbol</vt:lpstr>
      <vt:lpstr>Tahoma</vt:lpstr>
      <vt:lpstr>Times New Roman</vt:lpstr>
      <vt:lpstr>Wingdings</vt:lpstr>
      <vt:lpstr>Arial</vt:lpstr>
      <vt:lpstr>Digg-EM-Algorithm</vt:lpstr>
      <vt:lpstr>Equation</vt:lpstr>
      <vt:lpstr>수식</vt:lpstr>
      <vt:lpstr>Big Data Analysis: Association Rules Mining</vt:lpstr>
      <vt:lpstr>Association rule mining</vt:lpstr>
      <vt:lpstr>The model: data</vt:lpstr>
      <vt:lpstr>Transaction data: supermarket data</vt:lpstr>
      <vt:lpstr>Transaction data: a set of documents</vt:lpstr>
      <vt:lpstr>The Model: Rules</vt:lpstr>
      <vt:lpstr>Rule strength measures</vt:lpstr>
      <vt:lpstr>Support and Confidence</vt:lpstr>
      <vt:lpstr> </vt:lpstr>
      <vt:lpstr>An example</vt:lpstr>
      <vt:lpstr>How to Find Association Rules</vt:lpstr>
      <vt:lpstr>Naïve Counting of All Itemsets</vt:lpstr>
      <vt:lpstr>Naïve Counting of All Itemsets</vt:lpstr>
      <vt:lpstr>Naïve Counting of All Itemsets</vt:lpstr>
      <vt:lpstr>Naïve Counting of All Itemsets</vt:lpstr>
      <vt:lpstr>Naïve Counting of All Itemsets</vt:lpstr>
      <vt:lpstr>Can we do better?</vt:lpstr>
      <vt:lpstr>Step 1: Mining all frequent itemsets</vt:lpstr>
      <vt:lpstr>Apriori: A Candidate Generation-and-Test Approach</vt:lpstr>
      <vt:lpstr>An Apriori  Example</vt:lpstr>
      <vt:lpstr>Generating Candidates</vt:lpstr>
      <vt:lpstr>The Apriori Algorithm</vt:lpstr>
      <vt:lpstr>Discovering Association Rules</vt:lpstr>
      <vt:lpstr>Discovering Association Rules</vt:lpstr>
      <vt:lpstr>Exercise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Analysis: Matrix calculation</dc:title>
  <dc:creator>Younghoon Kim</dc:creator>
  <cp:lastModifiedBy>Younghoon Kim</cp:lastModifiedBy>
  <cp:revision>50</cp:revision>
  <dcterms:created xsi:type="dcterms:W3CDTF">2014-08-27T16:26:10Z</dcterms:created>
  <dcterms:modified xsi:type="dcterms:W3CDTF">2017-11-29T16:35:30Z</dcterms:modified>
</cp:coreProperties>
</file>