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A9BD8D"/>
    <a:srgbClr val="FDE6B8"/>
    <a:srgbClr val="002C46"/>
    <a:srgbClr val="FDDA95"/>
    <a:srgbClr val="FFFFFF"/>
    <a:srgbClr val="FBC14E"/>
    <a:srgbClr val="EBEEF2"/>
    <a:srgbClr val="AABFD6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2789" autoAdjust="0"/>
  </p:normalViewPr>
  <p:slideViewPr>
    <p:cSldViewPr snapToGrid="0">
      <p:cViewPr varScale="1">
        <p:scale>
          <a:sx n="121" d="100"/>
          <a:sy n="121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18/6/2023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979">
            <a:alpha val="4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</a:t>
            </a:r>
            <a:r>
              <a:rPr lang="en-GB" sz="1400" b="1" dirty="0">
                <a:solidFill>
                  <a:srgbClr val="FF0000"/>
                </a:solidFill>
              </a:rPr>
              <a:t>Private </a:t>
            </a:r>
            <a:r>
              <a:rPr lang="en-GB" sz="1400" b="1" dirty="0">
                <a:solidFill>
                  <a:schemeClr val="tx1"/>
                </a:solidFill>
              </a:rPr>
              <a:t>($376M)</a:t>
            </a:r>
            <a:r>
              <a:rPr lang="en-GB" sz="1400" b="1" dirty="0">
                <a:solidFill>
                  <a:srgbClr val="FF0000"/>
                </a:solidFill>
              </a:rPr>
              <a:t> </a:t>
            </a:r>
            <a:r>
              <a:rPr lang="en-GB" sz="1400" b="1" dirty="0"/>
              <a:t>are the most popular, followed by </a:t>
            </a:r>
            <a:r>
              <a:rPr lang="en-GB" sz="1400" b="1" dirty="0">
                <a:solidFill>
                  <a:srgbClr val="FF0000"/>
                </a:solidFill>
              </a:rPr>
              <a:t>Public</a:t>
            </a:r>
            <a:r>
              <a:rPr lang="en-GB" sz="1400" b="1" dirty="0"/>
              <a:t> ($332M) and lastly </a:t>
            </a:r>
            <a:r>
              <a:rPr lang="en-GB" sz="1400" b="1" dirty="0">
                <a:solidFill>
                  <a:srgbClr val="FF0000"/>
                </a:solidFill>
              </a:rPr>
              <a:t>Residential </a:t>
            </a:r>
            <a:r>
              <a:rPr lang="en-GB" sz="1400" b="1" dirty="0"/>
              <a:t>Sales ($206M).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53CBFA6C-9F0C-6766-C43F-F4B0AC385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" y="1458802"/>
            <a:ext cx="7066135" cy="40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($437M)¹ in Revenue Sales over the July-2013 to June-2014 Period, </a:t>
            </a:r>
            <a:r>
              <a:rPr lang="en-GB" sz="1400" b="1" dirty="0" err="1">
                <a:solidFill>
                  <a:srgbClr val="FF0000"/>
                </a:solidFill>
              </a:rPr>
              <a:t>Surjek</a:t>
            </a:r>
            <a:r>
              <a:rPr lang="en-GB" sz="1400" b="1" dirty="0"/>
              <a:t> provides close to 50% of Sales Volumes ($202M), with </a:t>
            </a:r>
            <a:r>
              <a:rPr lang="en-GB" sz="1400" b="1" dirty="0" err="1">
                <a:solidFill>
                  <a:srgbClr val="FF0000"/>
                </a:solidFill>
              </a:rPr>
              <a:t>Jutik</a:t>
            </a:r>
            <a:r>
              <a:rPr lang="en-GB" sz="1400" b="1" dirty="0"/>
              <a:t> ($164M) and </a:t>
            </a:r>
            <a:r>
              <a:rPr lang="en-GB" sz="1400" b="1" dirty="0" err="1">
                <a:solidFill>
                  <a:srgbClr val="FF0000"/>
                </a:solidFill>
              </a:rPr>
              <a:t>Kootha</a:t>
            </a:r>
            <a:r>
              <a:rPr lang="en-GB" sz="1400" b="1" dirty="0"/>
              <a:t> ($71M)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D7DD404-BE7A-16BA-02A5-7313D1157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2" y="1472883"/>
            <a:ext cx="8555373" cy="31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GB" sz="1400" b="1" dirty="0" err="1">
                <a:solidFill>
                  <a:srgbClr val="FF0000"/>
                </a:solidFill>
              </a:rPr>
              <a:t>Surjek</a:t>
            </a:r>
            <a:r>
              <a:rPr lang="en-GB" sz="1400" b="1" dirty="0"/>
              <a:t>, contributing $179M (56%)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92347DE-D76B-26CF-7F82-60AA9F25B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572"/>
            <a:ext cx="4046479" cy="4046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48B874-4454-4943-2EDC-56DAC86D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79" y="1846372"/>
            <a:ext cx="4900899" cy="29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>
                <a:solidFill>
                  <a:srgbClr val="FF0000"/>
                </a:solidFill>
              </a:rPr>
              <a:t>Surkek</a:t>
            </a:r>
            <a:r>
              <a:rPr lang="en-GB" sz="1400" b="1" dirty="0"/>
              <a:t> with $179M (56%) worth of expenses, contrasted to a much lower spend from </a:t>
            </a:r>
            <a:r>
              <a:rPr lang="en-GB" sz="1400" b="1" dirty="0" err="1">
                <a:solidFill>
                  <a:srgbClr val="FF0000"/>
                </a:solidFill>
              </a:rPr>
              <a:t>Kootha</a:t>
            </a:r>
            <a:r>
              <a:rPr lang="en-GB" sz="1400" b="1" dirty="0"/>
              <a:t> ($51 M) and </a:t>
            </a:r>
            <a:r>
              <a:rPr lang="en-GB" sz="1400" b="1" dirty="0" err="1">
                <a:solidFill>
                  <a:srgbClr val="FF0000"/>
                </a:solidFill>
              </a:rPr>
              <a:t>Jutik</a:t>
            </a:r>
            <a:r>
              <a:rPr lang="en-GB" sz="1400" b="1" dirty="0"/>
              <a:t> ($90M),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3BCD146-9D95-B22D-C4C0-378DFD52A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345097"/>
            <a:ext cx="8566279" cy="26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>
                <a:solidFill>
                  <a:srgbClr val="FF0000"/>
                </a:solidFill>
              </a:rPr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A5A46EF-45D8-43EF-DE61-635AE4988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" y="1537354"/>
            <a:ext cx="7772400" cy="37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>
                <a:solidFill>
                  <a:srgbClr val="FF0000"/>
                </a:solidFill>
              </a:rPr>
              <a:t>Jutik</a:t>
            </a:r>
            <a:r>
              <a:rPr lang="en-AU" sz="1350" b="1" dirty="0"/>
              <a:t> has the highest overall EBIT contributions ($72M), followed by </a:t>
            </a:r>
            <a:r>
              <a:rPr lang="en-AU" sz="1350" b="1" dirty="0" err="1">
                <a:solidFill>
                  <a:srgbClr val="FF0000"/>
                </a:solidFill>
              </a:rPr>
              <a:t>Surjek</a:t>
            </a:r>
            <a:r>
              <a:rPr lang="en-AU" sz="1350" b="1" dirty="0"/>
              <a:t> ($22M) , and lastly </a:t>
            </a:r>
            <a:r>
              <a:rPr lang="en-AU" sz="1350" b="1" dirty="0" err="1">
                <a:solidFill>
                  <a:srgbClr val="FF0000"/>
                </a:solidFill>
              </a:rPr>
              <a:t>Kootha</a:t>
            </a:r>
            <a:r>
              <a:rPr lang="en-AU" sz="1350" b="1" dirty="0">
                <a:solidFill>
                  <a:srgbClr val="FF0000"/>
                </a:solidFill>
              </a:rPr>
              <a:t> </a:t>
            </a:r>
            <a:r>
              <a:rPr lang="en-AU" sz="1350" b="1" dirty="0"/>
              <a:t>($20M). However, from an EBIT  Margin (%) perspective, </a:t>
            </a:r>
            <a:r>
              <a:rPr lang="en-AU" sz="1350" b="1" dirty="0">
                <a:solidFill>
                  <a:srgbClr val="FF0000"/>
                </a:solidFill>
              </a:rPr>
              <a:t>Kootha</a:t>
            </a:r>
            <a:r>
              <a:rPr lang="en-AU" sz="1350" b="1" dirty="0"/>
              <a:t> has a higher margin than that of </a:t>
            </a:r>
            <a:r>
              <a:rPr lang="en-AU" sz="1350" b="1" dirty="0" err="1">
                <a:solidFill>
                  <a:srgbClr val="FF0000"/>
                </a:solidFill>
              </a:rPr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D585FD9-3681-F82D-40D7-B7E35760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7" y="1265999"/>
            <a:ext cx="8492643" cy="40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17520</TotalTime>
  <Words>241</Words>
  <Application>Microsoft Macintosh PowerPoint</Application>
  <PresentationFormat>Custom</PresentationFormat>
  <Paragraphs>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($376M) are the most popular, followed by Public ($332M) and lastly Residential Sales ($206M). </vt:lpstr>
      <vt:lpstr>Of the ($437M)¹ in Revenue Sales over the July-2013 to June-2014 Period, Surjek provides close to 50% of Sales Volumes ($202M), with Jutik ($164M) and Kootha ($71M) providing the remaining.</vt:lpstr>
      <vt:lpstr>Targeted Expense Analysis reveals an interesting trend; Overall Costs sharply increase from December, with Surjek, contributing $179M (56%) towards the overall cost-base. </vt:lpstr>
      <vt:lpstr>Further analysis singles-out Surkek with $179M (56%) worth of expenses, contrasted to a much lower spend from Kootha ($51 M) and Jutik ($90M),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($72M), followed by Surjek ($22M) , and lastly Kootha ($20M).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Kane,Adriana (EID)</cp:lastModifiedBy>
  <cp:revision>70</cp:revision>
  <dcterms:created xsi:type="dcterms:W3CDTF">2020-04-12T13:23:13Z</dcterms:created>
  <dcterms:modified xsi:type="dcterms:W3CDTF">2023-06-18T18:34:15Z</dcterms:modified>
</cp:coreProperties>
</file>