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6"/>
  </p:notesMasterIdLst>
  <p:sldIdLst>
    <p:sldId id="397" r:id="rId2"/>
    <p:sldId id="399" r:id="rId3"/>
    <p:sldId id="392" r:id="rId4"/>
    <p:sldId id="400" r:id="rId5"/>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4" autoAdjust="0"/>
    <p:restoredTop sz="92789" autoAdjust="0"/>
  </p:normalViewPr>
  <p:slideViewPr>
    <p:cSldViewPr snapToGrid="0">
      <p:cViewPr varScale="1">
        <p:scale>
          <a:sx n="121" d="100"/>
          <a:sy n="121" d="100"/>
        </p:scale>
        <p:origin x="18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11/2/2023</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2</a:t>
            </a:fld>
            <a:endParaRPr lang="en-AU"/>
          </a:p>
        </p:txBody>
      </p:sp>
    </p:spTree>
    <p:extLst>
      <p:ext uri="{BB962C8B-B14F-4D97-AF65-F5344CB8AC3E}">
        <p14:creationId xmlns:p14="http://schemas.microsoft.com/office/powerpoint/2010/main" val="474686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With a estimated 22% reduction in Surjek’s Revenues ($44.5 M) due to the Maintenance Outage, Quarter 4 presents the best balance of revenue-loss mitigation with respect to market pricing, as opposed to Quarter 1 which represents the highest demand (2273 GL) and Water Balancing Market Prices ($84.84).</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5" descr="Chart&#10;&#10;Description automatically generated">
            <a:extLst>
              <a:ext uri="{FF2B5EF4-FFF2-40B4-BE49-F238E27FC236}">
                <a16:creationId xmlns:a16="http://schemas.microsoft.com/office/drawing/2014/main" id="{1327C4D7-0AB6-B10F-25FA-51B31FA41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118" y="1868266"/>
            <a:ext cx="4269567" cy="2514591"/>
          </a:xfrm>
          <a:prstGeom prst="rect">
            <a:avLst/>
          </a:prstGeom>
        </p:spPr>
      </p:pic>
      <p:pic>
        <p:nvPicPr>
          <p:cNvPr id="10" name="Picture 9" descr="Chart, bar chart&#10;&#10;Description automatically generated">
            <a:extLst>
              <a:ext uri="{FF2B5EF4-FFF2-40B4-BE49-F238E27FC236}">
                <a16:creationId xmlns:a16="http://schemas.microsoft.com/office/drawing/2014/main" id="{5D066393-214A-795C-9883-BD4F02F38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0250" y="1998334"/>
            <a:ext cx="4152900" cy="2514600"/>
          </a:xfrm>
          <a:prstGeom prst="rect">
            <a:avLst/>
          </a:prstGeom>
        </p:spPr>
      </p:pic>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r>
              <a:rPr lang="en-GB" sz="1200" b="1" dirty="0"/>
              <a:t>Of the three Desalination Plants, all three remain profitable at current market prices by a favourable margin; Clearly </a:t>
            </a:r>
            <a:r>
              <a:rPr lang="en-GB" sz="1200" b="1" dirty="0" err="1"/>
              <a:t>Kootha</a:t>
            </a:r>
            <a:r>
              <a:rPr lang="en-GB" sz="1200" b="1" dirty="0"/>
              <a:t> is the most cost-effective $25/ML) followed by </a:t>
            </a:r>
            <a:r>
              <a:rPr lang="en-GB" sz="1200" b="1" dirty="0" err="1"/>
              <a:t>Jutik</a:t>
            </a:r>
            <a:r>
              <a:rPr lang="en-GB" sz="1200" b="1" dirty="0"/>
              <a:t> ($35/ML) and lastly </a:t>
            </a:r>
            <a:r>
              <a:rPr lang="en-GB" sz="1200" b="1" dirty="0" err="1"/>
              <a:t>Surjek</a:t>
            </a:r>
            <a:r>
              <a:rPr lang="en-GB" sz="1200" b="1" dirty="0"/>
              <a:t> ($54/ML) which is consistent across the July-2013 to June-2014 period. </a:t>
            </a:r>
            <a:endParaRPr lang="en-AU" sz="1200" b="1" dirty="0"/>
          </a:p>
        </p:txBody>
      </p:sp>
      <p:cxnSp>
        <p:nvCxnSpPr>
          <p:cNvPr id="17" name="Straight Connector 16">
            <a:extLst>
              <a:ext uri="{FF2B5EF4-FFF2-40B4-BE49-F238E27FC236}">
                <a16:creationId xmlns:a16="http://schemas.microsoft.com/office/drawing/2014/main" id="{8F01DE78-159E-4563-BC40-E7848615A3AD}"/>
              </a:ext>
            </a:extLst>
          </p:cNvPr>
          <p:cNvCxnSpPr/>
          <p:nvPr/>
        </p:nvCxnSpPr>
        <p:spPr>
          <a:xfrm>
            <a:off x="171451" y="89469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5" descr="Chart, waterfall chart&#10;&#10;Description automatically generated">
            <a:extLst>
              <a:ext uri="{FF2B5EF4-FFF2-40B4-BE49-F238E27FC236}">
                <a16:creationId xmlns:a16="http://schemas.microsoft.com/office/drawing/2014/main" id="{B69B2A96-CDBF-0EA8-F140-0652F16DA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808" y="894698"/>
            <a:ext cx="3971822" cy="2310478"/>
          </a:xfrm>
          <a:prstGeom prst="rect">
            <a:avLst/>
          </a:prstGeom>
        </p:spPr>
      </p:pic>
      <p:pic>
        <p:nvPicPr>
          <p:cNvPr id="8" name="Picture 7" descr="Graphical user interface&#10;&#10;Description automatically generated with low confidence">
            <a:extLst>
              <a:ext uri="{FF2B5EF4-FFF2-40B4-BE49-F238E27FC236}">
                <a16:creationId xmlns:a16="http://schemas.microsoft.com/office/drawing/2014/main" id="{5B9423BA-D187-DAE8-530D-DC46DB445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38" y="3360737"/>
            <a:ext cx="9022876" cy="2083614"/>
          </a:xfrm>
          <a:prstGeom prst="rect">
            <a:avLst/>
          </a:prstGeom>
        </p:spPr>
      </p:pic>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553998"/>
          </a:xfrm>
        </p:spPr>
        <p:txBody>
          <a:bodyPr/>
          <a:lstStyle/>
          <a:p>
            <a:pPr algn="just"/>
            <a:r>
              <a:rPr lang="en-GB" sz="1200" b="1" dirty="0"/>
              <a:t>Contrasting the Cost to Produce against the Volume of Water Produced highlights clear </a:t>
            </a:r>
            <a:r>
              <a:rPr lang="en-GB" sz="1200" b="1" i="1" dirty="0"/>
              <a:t>Economies of Scale</a:t>
            </a:r>
            <a:r>
              <a:rPr lang="en-GB" sz="1200" b="1" dirty="0"/>
              <a:t> with costs rapidly dwindling across all plants as volume surges, with this being particularly noticeable across the Kootha and Surjek Plants with costs dropping as much as 50%.  </a:t>
            </a:r>
            <a:endParaRPr lang="en-AU" sz="12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DECE782B-A4D9-742C-FD2B-AF0835FF8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27532"/>
            <a:ext cx="8691221" cy="2261586"/>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pPr algn="just"/>
            <a:r>
              <a:rPr lang="en-GB" sz="1400" b="1" dirty="0"/>
              <a:t>Drilling down further from a product-perspective, reveals two different patterns of elasticity where</a:t>
            </a:r>
            <a:br>
              <a:rPr lang="en-GB" sz="1400" b="1" dirty="0"/>
            </a:br>
            <a:r>
              <a:rPr lang="en-GB" sz="1400" b="1" dirty="0"/>
              <a:t>&lt;Soft or Hard Water&gt; tends to be relatively price inelastic with an average </a:t>
            </a:r>
            <a:r>
              <a:rPr lang="en-GB" sz="1400" b="1" dirty="0" err="1"/>
              <a:t>EoD</a:t>
            </a:r>
            <a:r>
              <a:rPr lang="en-GB" sz="1400" b="1" dirty="0"/>
              <a:t> of 1.02, whilst &lt;Soft or Hard Water&gt; is more representative of an elastic relationship with an average </a:t>
            </a:r>
            <a:r>
              <a:rPr lang="en-GB" sz="1400" b="1" dirty="0" err="1"/>
              <a:t>EoD</a:t>
            </a:r>
            <a:r>
              <a:rPr lang="en-GB" sz="1400" b="1" dirty="0"/>
              <a:t> </a:t>
            </a:r>
            <a:r>
              <a:rPr lang="en-GB" sz="1400" b="1"/>
              <a:t>of .99.</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40918"/>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chart&#10;&#10;Description automatically generated">
            <a:extLst>
              <a:ext uri="{FF2B5EF4-FFF2-40B4-BE49-F238E27FC236}">
                <a16:creationId xmlns:a16="http://schemas.microsoft.com/office/drawing/2014/main" id="{6DAB4A71-20FA-EE85-C8C6-44DCE3C79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82959"/>
            <a:ext cx="8830031" cy="2715147"/>
          </a:xfrm>
          <a:prstGeom prst="rect">
            <a:avLst/>
          </a:prstGeom>
        </p:spPr>
      </p:pic>
    </p:spTree>
    <p:extLst>
      <p:ext uri="{BB962C8B-B14F-4D97-AF65-F5344CB8AC3E}">
        <p14:creationId xmlns:p14="http://schemas.microsoft.com/office/powerpoint/2010/main" val="534358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19574</TotalTime>
  <Words>215</Words>
  <Application>Microsoft Macintosh PowerPoint</Application>
  <PresentationFormat>Custom</PresentationFormat>
  <Paragraphs>5</Paragraphs>
  <Slides>4</Slides>
  <Notes>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1_Synergy_CF_YNR013</vt:lpstr>
      <vt:lpstr>think-cell Slide</vt:lpstr>
      <vt:lpstr>With a estimated 22% reduction in Surjek’s Revenues ($44.5 M) due to the Maintenance Outage, Quarter 4 presents the best balance of revenue-loss mitigation with respect to market pricing, as opposed to Quarter 1 which represents the highest demand (2273 GL) and Water Balancing Market Prices ($84.84).</vt:lpstr>
      <vt:lpstr>Of the three Desalination Plants, all three remain profitable at current market prices by a favourable margin; Clearly Kootha is the most cost-effective $25/ML) followed by Jutik ($35/ML) and lastly Surjek ($54/ML) which is consistent across the July-2013 to June-2014 period. </vt:lpstr>
      <vt:lpstr>Contrasting the Cost to Produce against the Volume of Water Produced highlights clear Economies of Scale with costs rapidly dwindling across all plants as volume surges, with this being particularly noticeable across the Kootha and Surjek Plants with costs dropping as much as 50%.  </vt:lpstr>
      <vt:lpstr>Drilling down further from a product-perspective, reveals two different patterns of elasticity where &lt;Soft or Hard Water&gt; tends to be relatively price inelastic with an average EoD of 1.02, whilst &lt;Soft or Hard Water&gt; is more representative of an elastic relationship with an average EoD of .99.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Kane,Adriana (EID)</cp:lastModifiedBy>
  <cp:revision>71</cp:revision>
  <dcterms:created xsi:type="dcterms:W3CDTF">2020-04-12T13:23:13Z</dcterms:created>
  <dcterms:modified xsi:type="dcterms:W3CDTF">2023-02-14T16:04:09Z</dcterms:modified>
</cp:coreProperties>
</file>