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8" r:id="rId4"/>
    <p:sldId id="264" r:id="rId5"/>
    <p:sldId id="265" r:id="rId6"/>
    <p:sldId id="266" r:id="rId7"/>
    <p:sldId id="267" r:id="rId8"/>
    <p:sldId id="268" r:id="rId9"/>
    <p:sldId id="260" r:id="rId10"/>
    <p:sldId id="270" r:id="rId11"/>
    <p:sldId id="271" r:id="rId12"/>
    <p:sldId id="269" r:id="rId13"/>
    <p:sldId id="272" r:id="rId14"/>
    <p:sldId id="261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C4B4F-9D41-B6BB-56B6-73DD76BFF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BB59A7-117C-B3A3-1CC0-6C2A5107C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E2A570-F667-BBE6-A735-5CB01C62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8AE-9A1C-4225-93B2-67C185C2727A}" type="datetimeFigureOut">
              <a:rPr lang="es-MX" smtClean="0"/>
              <a:t>22/07/2025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B7A63D-C9B5-E5A3-52A3-93A4DA87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CD6AF0-CBB6-8043-C83F-4A1143D4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F0FE-F661-44C4-B9A4-BA036CDED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764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1D56D-449C-4CF3-C0EF-12CF5BC6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1D9BA3-EB36-1271-A1F3-38A31049F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34383F-4DF6-F871-AE56-568DA2C0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8AE-9A1C-4225-93B2-67C185C2727A}" type="datetimeFigureOut">
              <a:rPr lang="es-MX" smtClean="0"/>
              <a:t>22/07/2025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C7E88D-AB64-4E48-004F-1D15ACD4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34CC6-DD3E-5A13-6276-84453660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F0FE-F661-44C4-B9A4-BA036CDED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844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438F3B-70B0-3D8D-3ACC-F93CDFB3D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E45EB5-DF35-5B1A-3B56-2C2B65CCC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78DD1-3C53-E14F-7290-9313AC0E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8AE-9A1C-4225-93B2-67C185C2727A}" type="datetimeFigureOut">
              <a:rPr lang="es-MX" smtClean="0"/>
              <a:t>22/07/2025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9FFB87-7CFD-211A-D10B-1784F803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E754BF-BA65-4923-9B02-E45582D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F0FE-F661-44C4-B9A4-BA036CDED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258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B3D7-1EC7-BB71-365D-780AE50A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779A0-66A4-924F-2C19-08BC6124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F13A6-82C1-DA70-9245-3483D2DD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8AE-9A1C-4225-93B2-67C185C2727A}" type="datetimeFigureOut">
              <a:rPr lang="es-MX" smtClean="0"/>
              <a:t>22/07/2025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D6B47-DEDA-2FD4-E795-EAD7C12C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D52C79-380D-B5B2-7989-500EA33F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F0FE-F661-44C4-B9A4-BA036CDED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929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9F7A4-1FC8-04D4-5C8A-6645919A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C88531-EFAC-3F61-833C-E0DA474C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273D86-2E6B-F0A9-BEEB-1C97902E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8AE-9A1C-4225-93B2-67C185C2727A}" type="datetimeFigureOut">
              <a:rPr lang="es-MX" smtClean="0"/>
              <a:t>22/07/2025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608297-40DC-0CCA-F77A-E0511DC0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D59E55-F5AD-F187-578E-9CE561EE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F0FE-F661-44C4-B9A4-BA036CDED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76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92951-9D2C-DFB1-92AC-716DAD7E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F77C7-B1FB-4859-9A22-2A5C6960B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72C2A7-3388-DB12-71F8-C0CDBD0D6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6AC9EB-4F3A-E26D-ED59-68F707BB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8AE-9A1C-4225-93B2-67C185C2727A}" type="datetimeFigureOut">
              <a:rPr lang="es-MX" smtClean="0"/>
              <a:t>22/07/2025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B3EBDB-10CB-C72A-D705-2600A5D1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BAC541-4376-E33A-16BE-ADD51028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F0FE-F661-44C4-B9A4-BA036CDED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424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BBD44-8C45-ECA2-915F-AD1A44AE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F72ED4-2345-73C7-0A3E-DAF9436A2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D85012-DC74-E06C-28C1-DA79F7D06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0A7441-369E-B55E-1A43-7DDE312AC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0DB8CC-8C9F-5E4B-DDF0-E70230601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27928C-5A0F-5DFB-8C19-CCF236C9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8AE-9A1C-4225-93B2-67C185C2727A}" type="datetimeFigureOut">
              <a:rPr lang="es-MX" smtClean="0"/>
              <a:t>22/07/2025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AC82AE-69E0-22EA-58E8-6B6FF753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79E91D-8BB1-3B63-C874-A286A75B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F0FE-F661-44C4-B9A4-BA036CDED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13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1333C-C791-7B04-D73C-CE89BA85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9B44A9-8EF3-799E-C4E8-B29B8980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8AE-9A1C-4225-93B2-67C185C2727A}" type="datetimeFigureOut">
              <a:rPr lang="es-MX" smtClean="0"/>
              <a:t>22/07/2025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ED9B1A-F363-0799-7D66-47F91416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85941E-2FA2-493F-4710-1C1A3E3B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F0FE-F661-44C4-B9A4-BA036CDED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75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57D573-21C4-89D8-31BE-13D912E5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8AE-9A1C-4225-93B2-67C185C2727A}" type="datetimeFigureOut">
              <a:rPr lang="es-MX" smtClean="0"/>
              <a:t>22/07/2025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675768-42D1-FCF4-99C9-C7D2FBE0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94EFF6-FE6C-8FB0-9BB9-FE56F483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F0FE-F661-44C4-B9A4-BA036CDED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748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EA708-C054-FA2F-7BF5-6C97D1A3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DA8AA-0075-9285-8CA9-98A7A0BCA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5A7DC2-CC89-25DB-8DA2-D07FB7453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8FBC9B-26EE-0078-C773-46AFABAC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8AE-9A1C-4225-93B2-67C185C2727A}" type="datetimeFigureOut">
              <a:rPr lang="es-MX" smtClean="0"/>
              <a:t>22/07/2025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A8BB1F-9626-FB68-6B10-4EF8D544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40E4B9-FB66-21DD-CBB8-B49E652B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F0FE-F661-44C4-B9A4-BA036CDED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75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E7FBD-93B4-E263-B3B8-339F4BC0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E3A868-582F-E607-9A02-CBAA9CB37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92B204-ACD8-2D28-DF02-7A7E045B7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9658DF-583B-B9B4-3E75-B0A25E76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D8AE-9A1C-4225-93B2-67C185C2727A}" type="datetimeFigureOut">
              <a:rPr lang="es-MX" smtClean="0"/>
              <a:t>22/07/2025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8F1827-6900-423C-A2CC-1F54B1CD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D95E7F-052F-D677-6653-FDA1859C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F0FE-F661-44C4-B9A4-BA036CDED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45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AC5841-5AD2-93D8-EA1B-F0894E93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D4CAB0-86EF-7866-DA4B-3BC672449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83DE2C-3E81-6AC5-09FB-4C2E79EF4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BD8AE-9A1C-4225-93B2-67C185C2727A}" type="datetimeFigureOut">
              <a:rPr lang="es-MX" smtClean="0"/>
              <a:t>22/07/2025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68D5C-3355-B4FE-AB0A-F5DAE2A1C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C82AA-5DE0-5879-4148-BD2BE8C28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7F0FE-F661-44C4-B9A4-BA036CDED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11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B1336F-BE9C-0A22-40BD-88C710D41C83}"/>
              </a:ext>
            </a:extLst>
          </p:cNvPr>
          <p:cNvSpPr txBox="1"/>
          <p:nvPr/>
        </p:nvSpPr>
        <p:spPr>
          <a:xfrm>
            <a:off x="685800" y="1547336"/>
            <a:ext cx="10820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b="1" dirty="0">
                <a:latin typeface="+mj-lt"/>
              </a:rPr>
              <a:t>Diseño e implementación para estimar el ATE del VCAP sobre el saldo neto de capital líquido</a:t>
            </a:r>
          </a:p>
          <a:p>
            <a:endParaRPr lang="es-MX" sz="2800" dirty="0"/>
          </a:p>
          <a:p>
            <a:r>
              <a:rPr lang="es-MX" sz="2800" b="1" dirty="0"/>
              <a:t>Objetivo: </a:t>
            </a:r>
          </a:p>
          <a:p>
            <a:endParaRPr lang="es-MX" sz="2800" b="1" dirty="0"/>
          </a:p>
          <a:p>
            <a:pPr lvl="1"/>
            <a:r>
              <a:rPr lang="es-MX" sz="2800" dirty="0"/>
              <a:t>Estimar el Efecto Promedio del Tratamiento (ATE) del Plan Voluntario de Acumulación de Capital (VCAP) sobre el saldo neto de capital líquido (</a:t>
            </a:r>
            <a:r>
              <a:rPr lang="es-MX" sz="2800" dirty="0" err="1"/>
              <a:t>net_cap_bal</a:t>
            </a:r>
            <a:r>
              <a:rPr lang="es-MX" sz="2800" dirty="0"/>
              <a:t>) de los empleados.</a:t>
            </a:r>
          </a:p>
        </p:txBody>
      </p:sp>
    </p:spTree>
    <p:extLst>
      <p:ext uri="{BB962C8B-B14F-4D97-AF65-F5344CB8AC3E}">
        <p14:creationId xmlns:p14="http://schemas.microsoft.com/office/powerpoint/2010/main" val="565794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CB4253-FD1D-2644-F58E-652745079BE4}"/>
              </a:ext>
            </a:extLst>
          </p:cNvPr>
          <p:cNvSpPr txBox="1"/>
          <p:nvPr/>
        </p:nvSpPr>
        <p:spPr>
          <a:xfrm>
            <a:off x="310243" y="148909"/>
            <a:ext cx="11571514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dirty="0"/>
              <a:t>Modelado y estrategias empíricas</a:t>
            </a:r>
          </a:p>
          <a:p>
            <a:endParaRPr lang="es-MX" sz="2400" dirty="0"/>
          </a:p>
          <a:p>
            <a:r>
              <a:rPr lang="es-MX" sz="2400" dirty="0"/>
              <a:t>Se utilizaron las siguientes estrategias para estimar el ATE: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AB63A34-4925-F558-FA67-718C25C147AB}"/>
              </a:ext>
            </a:extLst>
          </p:cNvPr>
          <p:cNvSpPr txBox="1"/>
          <p:nvPr/>
        </p:nvSpPr>
        <p:spPr>
          <a:xfrm>
            <a:off x="310242" y="1553367"/>
            <a:ext cx="116640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/>
              <a:t>✅ </a:t>
            </a:r>
            <a:r>
              <a:rPr lang="es-MX" sz="2400" b="1" dirty="0"/>
              <a:t>Análisis de pesos IPTW estabilizados (con truncamiento)</a:t>
            </a:r>
          </a:p>
          <a:p>
            <a:endParaRPr lang="es-MX" sz="2000" dirty="0"/>
          </a:p>
          <a:p>
            <a:pPr lvl="1"/>
            <a:r>
              <a:rPr lang="es-MX" sz="2000" dirty="0"/>
              <a:t>🔧 Truncamiento del </a:t>
            </a:r>
            <a:r>
              <a:rPr lang="es-MX" sz="2000" dirty="0" err="1"/>
              <a:t>propensity</a:t>
            </a:r>
            <a:r>
              <a:rPr lang="es-MX" sz="2000" dirty="0"/>
              <a:t> score (</a:t>
            </a:r>
            <a:r>
              <a:rPr lang="es-MX" sz="2000" dirty="0" err="1"/>
              <a:t>ps</a:t>
            </a:r>
            <a:r>
              <a:rPr lang="es-MX" sz="2000" dirty="0"/>
              <a:t>) a [0.05, 0.95] para evitar pesos extremos por </a:t>
            </a:r>
            <a:r>
              <a:rPr lang="es-MX" sz="2000" dirty="0" err="1"/>
              <a:t>ps</a:t>
            </a:r>
            <a:r>
              <a:rPr lang="es-MX" sz="2000" dirty="0"/>
              <a:t> cercanos a 0 o 1.</a:t>
            </a:r>
          </a:p>
          <a:p>
            <a:endParaRPr lang="es-MX" sz="2000" dirty="0"/>
          </a:p>
          <a:p>
            <a:r>
              <a:rPr lang="es-MX" sz="2000" dirty="0"/>
              <a:t>          🔧 Cálculo de pesos estabilizados (</a:t>
            </a:r>
            <a:r>
              <a:rPr lang="es-MX" sz="2000" dirty="0" err="1"/>
              <a:t>stabilized</a:t>
            </a:r>
            <a:r>
              <a:rPr lang="es-MX" sz="2000" dirty="0"/>
              <a:t> </a:t>
            </a:r>
            <a:r>
              <a:rPr lang="es-MX" sz="2000" dirty="0" err="1"/>
              <a:t>weights</a:t>
            </a:r>
            <a:r>
              <a:rPr lang="es-MX" sz="2000" dirty="0"/>
              <a:t>) con la fórmula:</a:t>
            </a:r>
          </a:p>
          <a:p>
            <a:endParaRPr lang="es-MX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5FEFE1-E462-EE24-43CC-1F732CAF2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02" y="3461017"/>
            <a:ext cx="6469795" cy="96338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24683CB-5680-31E4-966C-0C391C807D48}"/>
              </a:ext>
            </a:extLst>
          </p:cNvPr>
          <p:cNvSpPr txBox="1"/>
          <p:nvPr/>
        </p:nvSpPr>
        <p:spPr>
          <a:xfrm>
            <a:off x="128788" y="4854724"/>
            <a:ext cx="52686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📌 Resultado (IPTW-estabilizado):</a:t>
            </a:r>
          </a:p>
          <a:p>
            <a:pPr algn="ctr"/>
            <a:endParaRPr lang="es-MX" dirty="0"/>
          </a:p>
          <a:p>
            <a:pPr algn="ctr"/>
            <a:r>
              <a:rPr lang="es-MX" b="1" dirty="0"/>
              <a:t>ATE estabilizado (IPTW): 3173.4819</a:t>
            </a:r>
          </a:p>
          <a:p>
            <a:pPr algn="ctr"/>
            <a:endParaRPr lang="es-MX" b="1" dirty="0"/>
          </a:p>
          <a:p>
            <a:pPr algn="ctr"/>
            <a:r>
              <a:rPr lang="es-MX" b="1" dirty="0"/>
              <a:t>IC 95% (IPTW estabilizado): [-610.3396, 6957.3033]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5EC69C0-4100-EC0C-9164-607BD63A73FE}"/>
              </a:ext>
            </a:extLst>
          </p:cNvPr>
          <p:cNvSpPr txBox="1"/>
          <p:nvPr/>
        </p:nvSpPr>
        <p:spPr>
          <a:xfrm>
            <a:off x="5397474" y="4671682"/>
            <a:ext cx="66657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El efecto promedio del tratamiento estimado es +3,173 unidades.</a:t>
            </a:r>
          </a:p>
          <a:p>
            <a:endParaRPr lang="es-MX" dirty="0"/>
          </a:p>
          <a:p>
            <a:r>
              <a:rPr lang="es-MX" dirty="0"/>
              <a:t>El intervalo de confianza es amplio e incluye valores negativos, lo que sugiere incertidumbre en la significancia estadística del efecto.</a:t>
            </a:r>
          </a:p>
          <a:p>
            <a:pPr algn="ctr"/>
            <a:r>
              <a:rPr lang="es-MX" b="1" i="1" dirty="0"/>
              <a:t>Aunque el efecto estimado es positivo, no es estadísticamente significativo al 95%, ya que el intervalo incluye 0.</a:t>
            </a:r>
          </a:p>
        </p:txBody>
      </p:sp>
    </p:spTree>
    <p:extLst>
      <p:ext uri="{BB962C8B-B14F-4D97-AF65-F5344CB8AC3E}">
        <p14:creationId xmlns:p14="http://schemas.microsoft.com/office/powerpoint/2010/main" val="378481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BC7B683-1BC4-AA6D-F411-AD977E7E59E2}"/>
              </a:ext>
            </a:extLst>
          </p:cNvPr>
          <p:cNvSpPr txBox="1"/>
          <p:nvPr/>
        </p:nvSpPr>
        <p:spPr>
          <a:xfrm>
            <a:off x="310243" y="148909"/>
            <a:ext cx="11571514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dirty="0"/>
              <a:t>Modelado y estrategias empíricas</a:t>
            </a:r>
          </a:p>
          <a:p>
            <a:endParaRPr lang="es-MX" sz="2400" dirty="0"/>
          </a:p>
          <a:p>
            <a:r>
              <a:rPr lang="es-MX" sz="2400" dirty="0"/>
              <a:t>Se utilizaron las siguientes estrategias para estimar el ATE: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EE6D69-440B-C100-DEF0-0038847AC586}"/>
              </a:ext>
            </a:extLst>
          </p:cNvPr>
          <p:cNvSpPr txBox="1"/>
          <p:nvPr/>
        </p:nvSpPr>
        <p:spPr>
          <a:xfrm>
            <a:off x="560615" y="1407664"/>
            <a:ext cx="11321142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✅ </a:t>
            </a:r>
            <a:r>
              <a:rPr lang="en-US" sz="2400" b="1" dirty="0"/>
              <a:t>Propensity Score Matching (PSM) 1:1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/>
              <a:t>Matching</a:t>
            </a:r>
            <a:r>
              <a:rPr lang="es-MX" sz="2000" dirty="0"/>
              <a:t> de cada individuo tratado con un individuo control que tenga el </a:t>
            </a:r>
            <a:r>
              <a:rPr lang="es-MX" sz="2000" dirty="0" err="1"/>
              <a:t>propensity</a:t>
            </a:r>
            <a:r>
              <a:rPr lang="es-MX" sz="2000" dirty="0"/>
              <a:t> score más cercano (</a:t>
            </a:r>
            <a:r>
              <a:rPr lang="es-MX" sz="2000" dirty="0" err="1"/>
              <a:t>n_neighbors</a:t>
            </a:r>
            <a:r>
              <a:rPr lang="es-MX" sz="2000" dirty="0"/>
              <a:t>=1).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empareja a nivel de </a:t>
            </a:r>
            <a:r>
              <a:rPr lang="es-MX" sz="2000" dirty="0" err="1"/>
              <a:t>propensity</a:t>
            </a:r>
            <a:r>
              <a:rPr lang="es-MX" sz="2000" dirty="0"/>
              <a:t>, no del espacio multivariado de X.</a:t>
            </a:r>
            <a:endParaRPr lang="en-US" sz="2000" dirty="0"/>
          </a:p>
          <a:p>
            <a:endParaRPr lang="en-US" sz="2000" dirty="0"/>
          </a:p>
          <a:p>
            <a:r>
              <a:rPr lang="es-MX" b="1" dirty="0"/>
              <a:t>Limitaciones del </a:t>
            </a:r>
            <a:r>
              <a:rPr lang="es-MX" b="1" dirty="0" err="1"/>
              <a:t>matching</a:t>
            </a:r>
            <a:r>
              <a:rPr lang="es-MX" b="1" dirty="0"/>
              <a:t> simple 1:1</a:t>
            </a:r>
            <a:r>
              <a:rPr lang="es-MX" dirty="0"/>
              <a:t>:</a:t>
            </a:r>
          </a:p>
          <a:p>
            <a:endParaRPr lang="es-MX" dirty="0"/>
          </a:p>
          <a:p>
            <a:r>
              <a:rPr lang="es-MX" dirty="0"/>
              <a:t>Se </a:t>
            </a:r>
            <a:r>
              <a:rPr lang="es-MX" dirty="0" err="1"/>
              <a:t>podrian</a:t>
            </a:r>
            <a:r>
              <a:rPr lang="es-MX" dirty="0"/>
              <a:t> </a:t>
            </a:r>
            <a:r>
              <a:rPr lang="es-MX" b="1" dirty="0"/>
              <a:t>descartar muchos controles</a:t>
            </a:r>
            <a:r>
              <a:rPr lang="es-MX" dirty="0"/>
              <a:t>, lo que reduce la eficiencia.</a:t>
            </a:r>
          </a:p>
          <a:p>
            <a:r>
              <a:rPr lang="es-MX" dirty="0"/>
              <a:t>No incluye reemplazo: si un control se empareja con muchos tratados, podrías estar forzando </a:t>
            </a:r>
            <a:r>
              <a:rPr lang="es-MX" dirty="0" err="1"/>
              <a:t>matches</a:t>
            </a:r>
            <a:r>
              <a:rPr lang="es-MX" dirty="0"/>
              <a:t> pobres.</a:t>
            </a:r>
          </a:p>
          <a:p>
            <a:r>
              <a:rPr lang="es-MX" dirty="0"/>
              <a:t>Sería útil agregar un </a:t>
            </a:r>
            <a:r>
              <a:rPr lang="es-MX" b="1" dirty="0" err="1"/>
              <a:t>caliper</a:t>
            </a:r>
            <a:r>
              <a:rPr lang="es-MX" dirty="0"/>
              <a:t> (máxima distancia permitida entre </a:t>
            </a:r>
            <a:r>
              <a:rPr lang="es-MX" dirty="0" err="1"/>
              <a:t>propensity</a:t>
            </a:r>
            <a:r>
              <a:rPr lang="es-MX" dirty="0"/>
              <a:t> scores) para evitar </a:t>
            </a:r>
            <a:r>
              <a:rPr lang="es-MX" i="1" dirty="0" err="1"/>
              <a:t>bad</a:t>
            </a:r>
            <a:r>
              <a:rPr lang="es-MX" i="1" dirty="0"/>
              <a:t> </a:t>
            </a:r>
            <a:r>
              <a:rPr lang="es-MX" i="1" dirty="0" err="1"/>
              <a:t>matches</a:t>
            </a:r>
            <a:r>
              <a:rPr lang="es-MX" dirty="0"/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F28DFB-529E-6D37-7C24-E96AC0C8CEDF}"/>
              </a:ext>
            </a:extLst>
          </p:cNvPr>
          <p:cNvSpPr txBox="1"/>
          <p:nvPr/>
        </p:nvSpPr>
        <p:spPr>
          <a:xfrm>
            <a:off x="1164772" y="5370262"/>
            <a:ext cx="3592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📌 Resultado (</a:t>
            </a:r>
            <a:r>
              <a:rPr lang="en-US" dirty="0"/>
              <a:t>Matching 1:1</a:t>
            </a:r>
            <a:r>
              <a:rPr lang="es-MX" dirty="0"/>
              <a:t>):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ATE (Matching 1:1): 14198.61</a:t>
            </a:r>
          </a:p>
          <a:p>
            <a:pPr algn="ctr"/>
            <a:r>
              <a:rPr lang="en-US" b="1" dirty="0"/>
              <a:t>IC 95%: [8615.94, 19599.34]</a:t>
            </a:r>
            <a:endParaRPr lang="es-MX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68B0C6-D785-60DA-82C9-42E253F4B18C}"/>
              </a:ext>
            </a:extLst>
          </p:cNvPr>
          <p:cNvSpPr txBox="1"/>
          <p:nvPr/>
        </p:nvSpPr>
        <p:spPr>
          <a:xfrm>
            <a:off x="5573485" y="523176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✅ Interpretación: </a:t>
            </a:r>
          </a:p>
          <a:p>
            <a:endParaRPr lang="es-MX" dirty="0"/>
          </a:p>
          <a:p>
            <a:r>
              <a:rPr lang="es-MX" dirty="0"/>
              <a:t>Intervalo significativamente distinto de cero → sugiere un efecto positivo y estadísticamente significativo del tratamiento.</a:t>
            </a:r>
          </a:p>
        </p:txBody>
      </p:sp>
    </p:spTree>
    <p:extLst>
      <p:ext uri="{BB962C8B-B14F-4D97-AF65-F5344CB8AC3E}">
        <p14:creationId xmlns:p14="http://schemas.microsoft.com/office/powerpoint/2010/main" val="418894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FDFF0-B6EA-8E93-82DE-C8687A494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5EDA4EB-80E4-913C-76B7-89EFCDC58BFA}"/>
              </a:ext>
            </a:extLst>
          </p:cNvPr>
          <p:cNvSpPr txBox="1"/>
          <p:nvPr/>
        </p:nvSpPr>
        <p:spPr>
          <a:xfrm>
            <a:off x="304800" y="366623"/>
            <a:ext cx="1157151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dirty="0"/>
              <a:t>Modelado y estrategias empíricas</a:t>
            </a:r>
          </a:p>
          <a:p>
            <a:endParaRPr lang="es-MX" sz="2400" dirty="0"/>
          </a:p>
          <a:p>
            <a:r>
              <a:rPr lang="es-MX" sz="2400" dirty="0"/>
              <a:t>Se utilizaron dos estrategias para estimar el ATE:</a:t>
            </a:r>
          </a:p>
          <a:p>
            <a:endParaRPr lang="es-MX" sz="2400" dirty="0"/>
          </a:p>
          <a:p>
            <a:r>
              <a:rPr lang="es-MX" sz="2400" dirty="0"/>
              <a:t>✅ </a:t>
            </a:r>
            <a:r>
              <a:rPr lang="es-MX" sz="2400" b="1" dirty="0" err="1"/>
              <a:t>Propensity</a:t>
            </a:r>
            <a:r>
              <a:rPr lang="es-MX" sz="2400" b="1" dirty="0"/>
              <a:t> Score </a:t>
            </a:r>
            <a:r>
              <a:rPr lang="es-MX" sz="2400" b="1" dirty="0" err="1"/>
              <a:t>Matching</a:t>
            </a:r>
            <a:r>
              <a:rPr lang="es-MX" sz="2400" b="1" dirty="0"/>
              <a:t> (PSM)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/>
              <a:t>Se estimó un modelo de regresión logística para predecir la probabilidad de tratamiento condicional a las covariables.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/>
              <a:t>Se hizo un emparejamiento 1:1 con el vecino más cercano (</a:t>
            </a:r>
            <a:r>
              <a:rPr lang="es-MX" sz="2000" dirty="0" err="1"/>
              <a:t>Nearest</a:t>
            </a:r>
            <a:r>
              <a:rPr lang="es-MX" sz="2000" dirty="0"/>
              <a:t> </a:t>
            </a:r>
            <a:r>
              <a:rPr lang="es-MX" sz="2000" dirty="0" err="1"/>
              <a:t>Neighbors</a:t>
            </a:r>
            <a:r>
              <a:rPr lang="es-MX" sz="2000" dirty="0"/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/>
              <a:t>El ATE fue la diferencia media entre los tratados y sus controles emparejados.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/>
              <a:t>Se usó </a:t>
            </a:r>
            <a:r>
              <a:rPr lang="es-MX" sz="2000" dirty="0" err="1"/>
              <a:t>bootstrapping</a:t>
            </a:r>
            <a:r>
              <a:rPr lang="es-MX" sz="2000" dirty="0"/>
              <a:t> (1000 iteraciones) para estimar un intervalo de confianza del 95%.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11B03AE-D587-3300-D0B4-D0C7957E760A}"/>
              </a:ext>
            </a:extLst>
          </p:cNvPr>
          <p:cNvSpPr txBox="1"/>
          <p:nvPr/>
        </p:nvSpPr>
        <p:spPr>
          <a:xfrm>
            <a:off x="990600" y="4203450"/>
            <a:ext cx="4288972" cy="1500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dirty="0"/>
              <a:t>📌 Resultado (PSM):</a:t>
            </a:r>
          </a:p>
          <a:p>
            <a:pPr algn="ctr"/>
            <a:endParaRPr lang="es-MX" sz="1800" dirty="0"/>
          </a:p>
          <a:p>
            <a:pPr algn="ctr"/>
            <a:r>
              <a:rPr lang="es-MX" sz="1800" b="1" dirty="0"/>
              <a:t>ATE: 10,259.57</a:t>
            </a:r>
          </a:p>
          <a:p>
            <a:pPr algn="ctr"/>
            <a:endParaRPr lang="es-MX" sz="1800" b="1" dirty="0"/>
          </a:p>
          <a:p>
            <a:pPr algn="ctr"/>
            <a:r>
              <a:rPr lang="es-MX" sz="1800" b="1" dirty="0"/>
              <a:t>IC 95%: [6,163.83, 13,994.33]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A49DA2B-0152-C172-C557-20792D195922}"/>
              </a:ext>
            </a:extLst>
          </p:cNvPr>
          <p:cNvSpPr txBox="1"/>
          <p:nvPr/>
        </p:nvSpPr>
        <p:spPr>
          <a:xfrm>
            <a:off x="5279572" y="420345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🔍 Interpretación:</a:t>
            </a:r>
          </a:p>
          <a:p>
            <a:endParaRPr lang="es-MX" dirty="0"/>
          </a:p>
          <a:p>
            <a:r>
              <a:rPr lang="es-MX" dirty="0"/>
              <a:t>El intervalo no contiene cero, lo que implica que el efecto es estadísticamente significativo al 95%.</a:t>
            </a:r>
          </a:p>
          <a:p>
            <a:endParaRPr lang="es-MX" dirty="0"/>
          </a:p>
          <a:p>
            <a:r>
              <a:rPr lang="es-MX" dirty="0"/>
              <a:t>Esto sugiere que el tratamiento tiene un efecto positivo promedio de ~10,260 unidades.</a:t>
            </a:r>
          </a:p>
        </p:txBody>
      </p:sp>
    </p:spTree>
    <p:extLst>
      <p:ext uri="{BB962C8B-B14F-4D97-AF65-F5344CB8AC3E}">
        <p14:creationId xmlns:p14="http://schemas.microsoft.com/office/powerpoint/2010/main" val="193252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12B4B9E-657E-BEDF-15F6-C3060E643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40276"/>
              </p:ext>
            </p:extLst>
          </p:nvPr>
        </p:nvGraphicFramePr>
        <p:xfrm>
          <a:off x="870855" y="1259336"/>
          <a:ext cx="10787742" cy="5385526"/>
        </p:xfrm>
        <a:graphic>
          <a:graphicData uri="http://schemas.openxmlformats.org/drawingml/2006/table">
            <a:tbl>
              <a:tblPr/>
              <a:tblGrid>
                <a:gridCol w="2489479">
                  <a:extLst>
                    <a:ext uri="{9D8B030D-6E8A-4147-A177-3AD203B41FA5}">
                      <a16:colId xmlns:a16="http://schemas.microsoft.com/office/drawing/2014/main" val="307357963"/>
                    </a:ext>
                  </a:extLst>
                </a:gridCol>
                <a:gridCol w="1541106">
                  <a:extLst>
                    <a:ext uri="{9D8B030D-6E8A-4147-A177-3AD203B41FA5}">
                      <a16:colId xmlns:a16="http://schemas.microsoft.com/office/drawing/2014/main" val="3855473620"/>
                    </a:ext>
                  </a:extLst>
                </a:gridCol>
                <a:gridCol w="1642717">
                  <a:extLst>
                    <a:ext uri="{9D8B030D-6E8A-4147-A177-3AD203B41FA5}">
                      <a16:colId xmlns:a16="http://schemas.microsoft.com/office/drawing/2014/main" val="2807907210"/>
                    </a:ext>
                  </a:extLst>
                </a:gridCol>
                <a:gridCol w="1727394">
                  <a:extLst>
                    <a:ext uri="{9D8B030D-6E8A-4147-A177-3AD203B41FA5}">
                      <a16:colId xmlns:a16="http://schemas.microsoft.com/office/drawing/2014/main" val="3250259025"/>
                    </a:ext>
                  </a:extLst>
                </a:gridCol>
                <a:gridCol w="1473365">
                  <a:extLst>
                    <a:ext uri="{9D8B030D-6E8A-4147-A177-3AD203B41FA5}">
                      <a16:colId xmlns:a16="http://schemas.microsoft.com/office/drawing/2014/main" val="3036225804"/>
                    </a:ext>
                  </a:extLst>
                </a:gridCol>
                <a:gridCol w="1913681">
                  <a:extLst>
                    <a:ext uri="{9D8B030D-6E8A-4147-A177-3AD203B41FA5}">
                      <a16:colId xmlns:a16="http://schemas.microsoft.com/office/drawing/2014/main" val="1464249537"/>
                    </a:ext>
                  </a:extLst>
                </a:gridCol>
              </a:tblGrid>
              <a:tr h="41365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Método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ATE estimado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IC 95% Inferior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IC 95% Superior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Significativo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Comentario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65235"/>
                  </a:ext>
                </a:extLst>
              </a:tr>
              <a:tr h="82731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Matching automático (econml)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14,198.61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8,615.94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19,599.34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✅ Sí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Mayor efecto estimado, intervalo preciso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760427"/>
                  </a:ext>
                </a:extLst>
              </a:tr>
              <a:tr h="82731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Matching</a:t>
                      </a:r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manual con PSM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10,259.57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6,163.83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13,994.33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✅ Sí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Alta estimación con intervalo confiable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283801"/>
                  </a:ext>
                </a:extLst>
              </a:tr>
              <a:tr h="82731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Inverse Probability Weighting (IPW)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10,565.11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8,096.58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13,033.64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✅ Sí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Similar a PSM, buen soporte probabilístico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08903"/>
                  </a:ext>
                </a:extLst>
              </a:tr>
              <a:tr h="82731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IPTW estabilizado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3,173.48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-610.34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6,957.30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❌ No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Cercano a cero, no significativo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203104"/>
                  </a:ext>
                </a:extLst>
              </a:tr>
              <a:tr h="82731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Regresión Ajustada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8,676.67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6,826.32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10,527.02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✅ Sí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ATE más conservador, intervalo estrecho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912942"/>
                  </a:ext>
                </a:extLst>
              </a:tr>
              <a:tr h="82731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DRLearner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4,644.31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-107,929.86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117,218.48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❌ No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Intervalo extremadamente amplio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0167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8A88CE0E-C012-180D-5B4B-D45BCFD6F5C8}"/>
              </a:ext>
            </a:extLst>
          </p:cNvPr>
          <p:cNvSpPr txBox="1"/>
          <p:nvPr/>
        </p:nvSpPr>
        <p:spPr>
          <a:xfrm>
            <a:off x="870855" y="213138"/>
            <a:ext cx="107877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dirty="0"/>
              <a:t>📊 Resultados comparativos de estimación del ATE (Efecto Promedio del Tratamiento)</a:t>
            </a:r>
          </a:p>
        </p:txBody>
      </p:sp>
    </p:spTree>
    <p:extLst>
      <p:ext uri="{BB962C8B-B14F-4D97-AF65-F5344CB8AC3E}">
        <p14:creationId xmlns:p14="http://schemas.microsoft.com/office/powerpoint/2010/main" val="100498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65B40850-F6C9-FE15-AA31-F1D57EE9DA60}"/>
              </a:ext>
            </a:extLst>
          </p:cNvPr>
          <p:cNvSpPr txBox="1"/>
          <p:nvPr/>
        </p:nvSpPr>
        <p:spPr>
          <a:xfrm>
            <a:off x="0" y="151179"/>
            <a:ext cx="12192000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🧾 Conclusión</a:t>
            </a:r>
          </a:p>
          <a:p>
            <a:endParaRPr lang="es-MX" sz="2000" dirty="0"/>
          </a:p>
          <a:p>
            <a:r>
              <a:rPr lang="es-MX" sz="2000" dirty="0"/>
              <a:t>Los métodos basados en </a:t>
            </a:r>
            <a:r>
              <a:rPr lang="es-MX" sz="2000" dirty="0" err="1"/>
              <a:t>Propensity</a:t>
            </a:r>
            <a:r>
              <a:rPr lang="es-MX" sz="2000" dirty="0"/>
              <a:t> Score </a:t>
            </a:r>
            <a:r>
              <a:rPr lang="es-MX" sz="2000" dirty="0" err="1"/>
              <a:t>Matching</a:t>
            </a:r>
            <a:r>
              <a:rPr lang="es-MX" sz="2000" dirty="0"/>
              <a:t> (manual y automático), IPW y Regresión Ajustada muestran estimaciones consistentes del ATE, todas estadísticamente significativas y con intervalos de confianza relativamente estrechos. En particular:</a:t>
            </a:r>
          </a:p>
          <a:p>
            <a:endParaRPr lang="es-MX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 err="1"/>
              <a:t>Matching</a:t>
            </a:r>
            <a:r>
              <a:rPr lang="es-MX" sz="2000" dirty="0"/>
              <a:t> automático (</a:t>
            </a:r>
            <a:r>
              <a:rPr lang="es-MX" sz="2000" dirty="0" err="1"/>
              <a:t>econml</a:t>
            </a:r>
            <a:r>
              <a:rPr lang="es-MX" sz="2000" dirty="0"/>
              <a:t>) estima el mayor efecto, lo que podría sugerir un sesgo positivo o una mejor captación de la heterogeneidad no observada.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/>
              <a:t>PSM manual e IPW ofrecen resultados similares, bien sustentados y más conservadores.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/>
              <a:t>Regresión Ajustada muestra un ATE ligeramente menor, pero con alta precisión (intervalo estrecho).</a:t>
            </a:r>
          </a:p>
          <a:p>
            <a:endParaRPr lang="es-MX" sz="2000" dirty="0"/>
          </a:p>
          <a:p>
            <a:r>
              <a:rPr lang="es-MX" sz="2000" dirty="0"/>
              <a:t>En contraste: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/>
              <a:t>IPTW estabilizado tiene un intervalo que incluye cero, lo que indica que no se puede afirmar con confianza que el efecto sea diferente de cero.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 err="1"/>
              <a:t>DRLearner</a:t>
            </a:r>
            <a:r>
              <a:rPr lang="es-MX" sz="2000" dirty="0"/>
              <a:t> arroja un intervalo extremadamente amplio, señal de alta varianza y poca confiabilidad en su estimación en este caso, posiblemente debido a limitaciones en los modelos base o la calidad de los datos.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MX" sz="2000" dirty="0"/>
          </a:p>
          <a:p>
            <a:pPr lvl="1"/>
            <a:endParaRPr lang="es-MX" sz="2000" dirty="0"/>
          </a:p>
          <a:p>
            <a:pPr algn="ctr"/>
            <a:r>
              <a:rPr lang="es-MX" sz="2000" b="1" dirty="0"/>
              <a:t>Para este contexto, los métodos de </a:t>
            </a:r>
            <a:r>
              <a:rPr lang="es-MX" sz="2000" b="1" dirty="0" err="1"/>
              <a:t>Matching</a:t>
            </a:r>
            <a:r>
              <a:rPr lang="es-MX" sz="2000" b="1" dirty="0"/>
              <a:t> manual, IPW y Regresión Ajustada ofrecen estimaciones robustas y confiables del efecto causal, siendo preferibles para la toma de decisiones.</a:t>
            </a:r>
          </a:p>
        </p:txBody>
      </p:sp>
    </p:spTree>
    <p:extLst>
      <p:ext uri="{BB962C8B-B14F-4D97-AF65-F5344CB8AC3E}">
        <p14:creationId xmlns:p14="http://schemas.microsoft.com/office/powerpoint/2010/main" val="286191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5FFBD9-D1C3-76FA-09CD-3B1A4F28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5" y="272143"/>
            <a:ext cx="6989893" cy="631371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29F56C2-1694-3967-19CF-74B7C009AC2C}"/>
              </a:ext>
            </a:extLst>
          </p:cNvPr>
          <p:cNvSpPr txBox="1"/>
          <p:nvPr/>
        </p:nvSpPr>
        <p:spPr>
          <a:xfrm>
            <a:off x="7195458" y="272143"/>
            <a:ext cx="490657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Antes de estimar el efecto del tratamiento (ATE), se realizó un </a:t>
            </a:r>
            <a:r>
              <a:rPr lang="es-MX" sz="2400" b="1" dirty="0"/>
              <a:t>análisis exploratorio</a:t>
            </a:r>
            <a:r>
              <a:rPr lang="es-MX" sz="2400" dirty="0"/>
              <a:t> de las covariables para: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Evaluar relaciones lineales entre las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Identificar posibles problemas de multicolinealidad.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Seleccionar un conjunto representativo y no redundante de covariables para el modelado del </a:t>
            </a:r>
            <a:r>
              <a:rPr lang="es-MX" sz="2400" dirty="0" err="1"/>
              <a:t>propensity</a:t>
            </a:r>
            <a:r>
              <a:rPr lang="es-MX" sz="2400" dirty="0"/>
              <a:t> score y del </a:t>
            </a:r>
            <a:r>
              <a:rPr lang="es-MX" sz="2400" dirty="0" err="1"/>
              <a:t>outcome</a:t>
            </a:r>
            <a:r>
              <a:rPr lang="es-MX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Se utilizó una matriz de correlación de Pearson entre las covariables continuas.</a:t>
            </a:r>
          </a:p>
        </p:txBody>
      </p:sp>
    </p:spTree>
    <p:extLst>
      <p:ext uri="{BB962C8B-B14F-4D97-AF65-F5344CB8AC3E}">
        <p14:creationId xmlns:p14="http://schemas.microsoft.com/office/powerpoint/2010/main" val="241135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0FD4D62-BBAA-2C49-824D-0F193D9C761C}"/>
              </a:ext>
            </a:extLst>
          </p:cNvPr>
          <p:cNvSpPr txBox="1"/>
          <p:nvPr/>
        </p:nvSpPr>
        <p:spPr>
          <a:xfrm>
            <a:off x="647700" y="556068"/>
            <a:ext cx="108966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200" b="1" dirty="0"/>
              <a:t>Supuestos de identificación</a:t>
            </a:r>
          </a:p>
          <a:p>
            <a:endParaRPr lang="es-MX" sz="2800" dirty="0"/>
          </a:p>
          <a:p>
            <a:r>
              <a:rPr lang="es-MX" sz="2800" dirty="0"/>
              <a:t>Supuesto de </a:t>
            </a:r>
            <a:r>
              <a:rPr lang="es-MX" sz="2800" dirty="0" err="1"/>
              <a:t>ignorabilidad</a:t>
            </a:r>
            <a:r>
              <a:rPr lang="es-MX" sz="2800" dirty="0"/>
              <a:t>:</a:t>
            </a:r>
          </a:p>
          <a:p>
            <a:r>
              <a:rPr lang="es-MX" sz="2800" dirty="0"/>
              <a:t> Condicionalmente a las covariables observadas el tratamiento puede considerarse como asignado aleatoriamente.</a:t>
            </a:r>
          </a:p>
          <a:p>
            <a:endParaRPr lang="es-MX" sz="2800" dirty="0"/>
          </a:p>
          <a:p>
            <a:r>
              <a:rPr lang="es-MX" sz="2800" dirty="0"/>
              <a:t>Solapamiento (</a:t>
            </a:r>
            <a:r>
              <a:rPr lang="es-MX" sz="2800" dirty="0" err="1"/>
              <a:t>overlap</a:t>
            </a:r>
            <a:r>
              <a:rPr lang="es-MX" sz="2800" dirty="0"/>
              <a:t>): </a:t>
            </a:r>
          </a:p>
          <a:p>
            <a:r>
              <a:rPr lang="es-MX" sz="2800" dirty="0"/>
              <a:t>Todos los empleados tienen una probabilidad positiva de estar en ambos grupos (tratado y control), como se refleja en el rango de </a:t>
            </a:r>
            <a:r>
              <a:rPr lang="es-MX" sz="2800" dirty="0" err="1"/>
              <a:t>propensity_score</a:t>
            </a:r>
            <a:r>
              <a:rPr lang="es-MX" sz="2800" dirty="0"/>
              <a:t> entre 0 y 1.</a:t>
            </a:r>
          </a:p>
        </p:txBody>
      </p:sp>
    </p:spTree>
    <p:extLst>
      <p:ext uri="{BB962C8B-B14F-4D97-AF65-F5344CB8AC3E}">
        <p14:creationId xmlns:p14="http://schemas.microsoft.com/office/powerpoint/2010/main" val="204588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691A52-6AA1-ED53-4261-DD90A40F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0" y="896361"/>
            <a:ext cx="3373849" cy="19548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6B798E-6CB5-2A95-ECC1-855209C63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31" y="2876447"/>
            <a:ext cx="3373849" cy="19237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2E661C-403B-9D21-6B7A-4D24501F9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30" y="4825413"/>
            <a:ext cx="3373850" cy="192372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4592530-CD99-E2C4-9531-A48D91EA88F9}"/>
              </a:ext>
            </a:extLst>
          </p:cNvPr>
          <p:cNvSpPr txBox="1"/>
          <p:nvPr/>
        </p:nvSpPr>
        <p:spPr>
          <a:xfrm>
            <a:off x="2465614" y="218106"/>
            <a:ext cx="7260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dirty="0"/>
              <a:t>Diagnóstico de Balance y Solapamiento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9644A6C-017D-0B7F-A749-21E9813529C0}"/>
              </a:ext>
            </a:extLst>
          </p:cNvPr>
          <p:cNvSpPr txBox="1"/>
          <p:nvPr/>
        </p:nvSpPr>
        <p:spPr>
          <a:xfrm>
            <a:off x="4582886" y="1536174"/>
            <a:ext cx="72607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Objetivo</a:t>
            </a:r>
          </a:p>
          <a:p>
            <a:endParaRPr lang="es-MX" sz="2400" dirty="0"/>
          </a:p>
          <a:p>
            <a:r>
              <a:rPr lang="es-MX" sz="2400" dirty="0"/>
              <a:t>Evaluar si el modelo de </a:t>
            </a:r>
            <a:r>
              <a:rPr lang="es-MX" sz="2400" b="1" dirty="0" err="1"/>
              <a:t>propensity</a:t>
            </a:r>
            <a:r>
              <a:rPr lang="es-MX" sz="2400" b="1" dirty="0"/>
              <a:t> score </a:t>
            </a:r>
            <a:r>
              <a:rPr lang="es-MX" sz="2400" dirty="0"/>
              <a:t>(puntaje de propensión) logra un buen solapamiento entre los grupos de tratamiento y control, y si las covariables están balanceadas. </a:t>
            </a:r>
          </a:p>
          <a:p>
            <a:endParaRPr lang="es-MX" sz="2400" dirty="0"/>
          </a:p>
          <a:p>
            <a:r>
              <a:rPr lang="es-MX" sz="2400" dirty="0"/>
              <a:t>Esto es fundamental antes de aplicar métodos de inferencia causal como PSM (</a:t>
            </a:r>
            <a:r>
              <a:rPr lang="es-MX" sz="2400" dirty="0" err="1"/>
              <a:t>Propensity</a:t>
            </a:r>
            <a:r>
              <a:rPr lang="es-MX" sz="2400" dirty="0"/>
              <a:t> Score </a:t>
            </a:r>
            <a:r>
              <a:rPr lang="es-MX" sz="2400" dirty="0" err="1"/>
              <a:t>Matching</a:t>
            </a:r>
            <a:r>
              <a:rPr lang="es-MX" sz="2400" dirty="0"/>
              <a:t>) o DR </a:t>
            </a:r>
            <a:r>
              <a:rPr lang="es-MX" sz="2400" dirty="0" err="1"/>
              <a:t>Learner</a:t>
            </a:r>
            <a:r>
              <a:rPr lang="es-MX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263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42900-2758-5B40-6126-9E43C91F6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FF15F2-5CCB-94DA-3618-C72CF3D19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0" y="896361"/>
            <a:ext cx="3373849" cy="19548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360C9D2-CC98-806D-C059-B020C7D81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31" y="2876447"/>
            <a:ext cx="3373849" cy="19237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803C95B-5141-02C3-F4C4-7B712A485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30" y="4825413"/>
            <a:ext cx="3373850" cy="192372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870A395-FA82-B083-36A6-67638D3D6256}"/>
              </a:ext>
            </a:extLst>
          </p:cNvPr>
          <p:cNvSpPr txBox="1"/>
          <p:nvPr/>
        </p:nvSpPr>
        <p:spPr>
          <a:xfrm>
            <a:off x="2465614" y="218106"/>
            <a:ext cx="7260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dirty="0"/>
              <a:t>Diagnóstico de Balance y Solapamiento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5522FF-CF61-6B40-2920-671495AC72C4}"/>
              </a:ext>
            </a:extLst>
          </p:cNvPr>
          <p:cNvSpPr txBox="1"/>
          <p:nvPr/>
        </p:nvSpPr>
        <p:spPr>
          <a:xfrm>
            <a:off x="4615543" y="1536174"/>
            <a:ext cx="72607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Consideraciones</a:t>
            </a:r>
          </a:p>
          <a:p>
            <a:endParaRPr lang="es-MX" sz="2400" dirty="0"/>
          </a:p>
          <a:p>
            <a:r>
              <a:rPr lang="es-MX" sz="2400" dirty="0"/>
              <a:t>Se visualiza la distribución del </a:t>
            </a:r>
            <a:r>
              <a:rPr lang="es-MX" sz="2400" dirty="0" err="1"/>
              <a:t>pscore</a:t>
            </a:r>
            <a:r>
              <a:rPr lang="es-MX" sz="2400" dirty="0"/>
              <a:t> por grupo (tratados vs controles) para verificar el solapamiento, condición clave para la validez del análisis causal.</a:t>
            </a:r>
          </a:p>
          <a:p>
            <a:endParaRPr lang="es-MX" sz="2400" dirty="0"/>
          </a:p>
          <a:p>
            <a:r>
              <a:rPr lang="es-MX" sz="2400" dirty="0"/>
              <a:t>El uso de múltiples modelos permite comparar estabilidad y robustez del score, favoreciendo modelos no lineales si la regresión logística no capta la complejidad de los datos.</a:t>
            </a:r>
          </a:p>
        </p:txBody>
      </p:sp>
    </p:spTree>
    <p:extLst>
      <p:ext uri="{BB962C8B-B14F-4D97-AF65-F5344CB8AC3E}">
        <p14:creationId xmlns:p14="http://schemas.microsoft.com/office/powerpoint/2010/main" val="307658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9082F-285B-D503-C237-8175976F9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3397E3-316D-BC4E-9B52-284191FC5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0" y="896361"/>
            <a:ext cx="3373849" cy="19548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D02BC40-2E7E-972F-ED2F-A160B9A56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31" y="2876447"/>
            <a:ext cx="3373849" cy="19237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A2E202-D9F8-B71B-F0C7-388D6F78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30" y="4825413"/>
            <a:ext cx="3373850" cy="192372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C41B6AE-7B96-7F3E-132A-CF81ECD5B8AC}"/>
              </a:ext>
            </a:extLst>
          </p:cNvPr>
          <p:cNvSpPr txBox="1"/>
          <p:nvPr/>
        </p:nvSpPr>
        <p:spPr>
          <a:xfrm>
            <a:off x="2465614" y="218106"/>
            <a:ext cx="7260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dirty="0"/>
              <a:t>Diagnóstico de Balance y Solapamiento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84D24D-1420-FA95-8EC3-E59FF342EDA9}"/>
              </a:ext>
            </a:extLst>
          </p:cNvPr>
          <p:cNvSpPr txBox="1"/>
          <p:nvPr/>
        </p:nvSpPr>
        <p:spPr>
          <a:xfrm>
            <a:off x="4615543" y="1536174"/>
            <a:ext cx="726077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Diagnóstico cuantitativo del balance: cálculo de SMD (</a:t>
            </a:r>
            <a:r>
              <a:rPr lang="es-MX" sz="2400" b="1" dirty="0" err="1"/>
              <a:t>Standardized</a:t>
            </a:r>
            <a:r>
              <a:rPr lang="es-MX" sz="2400" b="1" dirty="0"/>
              <a:t> Mean </a:t>
            </a:r>
            <a:r>
              <a:rPr lang="es-MX" sz="2400" b="1" dirty="0" err="1"/>
              <a:t>Differences</a:t>
            </a:r>
            <a:r>
              <a:rPr lang="es-MX" sz="2400" b="1" dirty="0"/>
              <a:t>)</a:t>
            </a:r>
          </a:p>
          <a:p>
            <a:endParaRPr lang="es-MX" sz="2400" dirty="0"/>
          </a:p>
          <a:p>
            <a:r>
              <a:rPr lang="es-MX" sz="2000" dirty="0"/>
              <a:t>Modelo: </a:t>
            </a:r>
            <a:r>
              <a:rPr lang="es-MX" sz="2000" dirty="0" err="1"/>
              <a:t>logistic</a:t>
            </a:r>
            <a:r>
              <a:rPr lang="es-MX" sz="2000" dirty="0"/>
              <a:t> </a:t>
            </a:r>
          </a:p>
          <a:p>
            <a:r>
              <a:rPr lang="es-MX" sz="2000" dirty="0"/>
              <a:t>Promedio SMD antes: 0.314 </a:t>
            </a:r>
          </a:p>
          <a:p>
            <a:r>
              <a:rPr lang="es-MX" sz="2000" dirty="0"/>
              <a:t>Promedio SMD después: 0.016 </a:t>
            </a:r>
          </a:p>
          <a:p>
            <a:endParaRPr lang="es-MX" sz="2000" dirty="0"/>
          </a:p>
          <a:p>
            <a:r>
              <a:rPr lang="es-MX" sz="2000" dirty="0"/>
              <a:t>Modelo: </a:t>
            </a:r>
            <a:r>
              <a:rPr lang="es-MX" sz="2000" dirty="0" err="1"/>
              <a:t>random_forest</a:t>
            </a:r>
            <a:r>
              <a:rPr lang="es-MX" sz="2000" dirty="0"/>
              <a:t> </a:t>
            </a:r>
          </a:p>
          <a:p>
            <a:r>
              <a:rPr lang="es-MX" sz="2000" dirty="0"/>
              <a:t>Promedio SMD antes: 0.314 </a:t>
            </a:r>
          </a:p>
          <a:p>
            <a:r>
              <a:rPr lang="es-MX" sz="2000" dirty="0"/>
              <a:t>Promedio SMD después: 0.189 </a:t>
            </a:r>
          </a:p>
          <a:p>
            <a:endParaRPr lang="es-MX" sz="2000" dirty="0"/>
          </a:p>
          <a:p>
            <a:r>
              <a:rPr lang="es-MX" sz="2000" dirty="0"/>
              <a:t>Modelo: </a:t>
            </a:r>
            <a:r>
              <a:rPr lang="es-MX" sz="2000" dirty="0" err="1"/>
              <a:t>xgboost</a:t>
            </a:r>
            <a:r>
              <a:rPr lang="es-MX" sz="2000" dirty="0"/>
              <a:t> </a:t>
            </a:r>
          </a:p>
          <a:p>
            <a:r>
              <a:rPr lang="es-MX" sz="2000" dirty="0"/>
              <a:t>Promedio SMD antes: 0.314 </a:t>
            </a:r>
          </a:p>
          <a:p>
            <a:r>
              <a:rPr lang="es-MX" sz="2000" dirty="0"/>
              <a:t>Promedio SMD después: 0.120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55170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70B69-0667-BB6E-09D3-13C810279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A8F24765-58B5-D143-AF39-F0F8A0C26F00}"/>
              </a:ext>
            </a:extLst>
          </p:cNvPr>
          <p:cNvSpPr txBox="1"/>
          <p:nvPr/>
        </p:nvSpPr>
        <p:spPr>
          <a:xfrm>
            <a:off x="2465614" y="218106"/>
            <a:ext cx="7260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dirty="0"/>
              <a:t>Diagnóstico de Balance y Solapamiento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D0237FF-C8EC-8B89-83AC-285F0BCD519C}"/>
              </a:ext>
            </a:extLst>
          </p:cNvPr>
          <p:cNvSpPr txBox="1"/>
          <p:nvPr/>
        </p:nvSpPr>
        <p:spPr>
          <a:xfrm>
            <a:off x="1654628" y="1136064"/>
            <a:ext cx="726077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Diagnóstico cuantitativo del balance: cálculo de SMD (</a:t>
            </a:r>
            <a:r>
              <a:rPr lang="es-MX" sz="2400" b="1" dirty="0" err="1"/>
              <a:t>Standardized</a:t>
            </a:r>
            <a:r>
              <a:rPr lang="es-MX" sz="2400" b="1" dirty="0"/>
              <a:t> Mean </a:t>
            </a:r>
            <a:r>
              <a:rPr lang="es-MX" sz="2400" b="1" dirty="0" err="1"/>
              <a:t>Differences</a:t>
            </a:r>
            <a:r>
              <a:rPr lang="es-MX" sz="2400" b="1" dirty="0"/>
              <a:t>)</a:t>
            </a:r>
          </a:p>
          <a:p>
            <a:endParaRPr lang="es-MX" sz="2400" dirty="0"/>
          </a:p>
          <a:p>
            <a:r>
              <a:rPr lang="es-MX" sz="2000" dirty="0"/>
              <a:t>Modelo: </a:t>
            </a:r>
            <a:r>
              <a:rPr lang="es-MX" sz="2000" dirty="0" err="1"/>
              <a:t>logistic</a:t>
            </a:r>
            <a:r>
              <a:rPr lang="es-MX" sz="2000" dirty="0"/>
              <a:t> </a:t>
            </a:r>
          </a:p>
          <a:p>
            <a:r>
              <a:rPr lang="es-MX" sz="2000" dirty="0"/>
              <a:t>Promedio SMD antes: 0.314 </a:t>
            </a:r>
          </a:p>
          <a:p>
            <a:r>
              <a:rPr lang="es-MX" sz="2000" dirty="0"/>
              <a:t>Promedio SMD después: 0.016 </a:t>
            </a:r>
          </a:p>
          <a:p>
            <a:endParaRPr lang="es-MX" sz="2000" dirty="0"/>
          </a:p>
          <a:p>
            <a:r>
              <a:rPr lang="es-MX" sz="2000" dirty="0"/>
              <a:t>Modelo: </a:t>
            </a:r>
            <a:r>
              <a:rPr lang="es-MX" sz="2000" dirty="0" err="1"/>
              <a:t>random_forest</a:t>
            </a:r>
            <a:r>
              <a:rPr lang="es-MX" sz="2000" dirty="0"/>
              <a:t> </a:t>
            </a:r>
          </a:p>
          <a:p>
            <a:r>
              <a:rPr lang="es-MX" sz="2000" dirty="0"/>
              <a:t>Promedio SMD antes: 0.314 </a:t>
            </a:r>
          </a:p>
          <a:p>
            <a:r>
              <a:rPr lang="es-MX" sz="2000" dirty="0"/>
              <a:t>Promedio SMD después: 0.189 </a:t>
            </a:r>
          </a:p>
          <a:p>
            <a:endParaRPr lang="es-MX" sz="2000" dirty="0"/>
          </a:p>
          <a:p>
            <a:r>
              <a:rPr lang="es-MX" sz="2000" dirty="0"/>
              <a:t>Modelo: </a:t>
            </a:r>
            <a:r>
              <a:rPr lang="es-MX" sz="2000" dirty="0" err="1"/>
              <a:t>xgboost</a:t>
            </a:r>
            <a:r>
              <a:rPr lang="es-MX" sz="2000" dirty="0"/>
              <a:t> </a:t>
            </a:r>
          </a:p>
          <a:p>
            <a:r>
              <a:rPr lang="es-MX" sz="2000" dirty="0"/>
              <a:t>Promedio SMD antes: 0.314 </a:t>
            </a:r>
          </a:p>
          <a:p>
            <a:r>
              <a:rPr lang="es-MX" sz="2000" dirty="0"/>
              <a:t>Promedio SMD después: 0.120</a:t>
            </a:r>
            <a:endParaRPr lang="es-MX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0A79F39-FCF6-F397-B17B-394CF8AA083C}"/>
              </a:ext>
            </a:extLst>
          </p:cNvPr>
          <p:cNvSpPr txBox="1"/>
          <p:nvPr/>
        </p:nvSpPr>
        <p:spPr>
          <a:xfrm>
            <a:off x="6498771" y="4192565"/>
            <a:ext cx="56932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🏁 Conclusión</a:t>
            </a:r>
          </a:p>
          <a:p>
            <a:endParaRPr lang="es-MX" sz="2000" dirty="0"/>
          </a:p>
          <a:p>
            <a:r>
              <a:rPr lang="es-MX" sz="2000" dirty="0"/>
              <a:t>El modelo de regresión logística es el que logra mejor balance entre los grupos de tratamiento y control, y por lo tanto es el más adecuado para continuar con el análisis causal (por ejemplo: </a:t>
            </a:r>
            <a:r>
              <a:rPr lang="es-MX" sz="2000" dirty="0" err="1"/>
              <a:t>matching</a:t>
            </a:r>
            <a:r>
              <a:rPr lang="es-MX" sz="2000" dirty="0"/>
              <a:t>, IPTW, DR </a:t>
            </a:r>
            <a:r>
              <a:rPr lang="es-MX" sz="2000" dirty="0" err="1"/>
              <a:t>Learner</a:t>
            </a:r>
            <a:r>
              <a:rPr lang="es-MX" sz="2000" dirty="0"/>
              <a:t>, etc.).</a:t>
            </a:r>
          </a:p>
        </p:txBody>
      </p:sp>
    </p:spTree>
    <p:extLst>
      <p:ext uri="{BB962C8B-B14F-4D97-AF65-F5344CB8AC3E}">
        <p14:creationId xmlns:p14="http://schemas.microsoft.com/office/powerpoint/2010/main" val="286297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E18B4F9-1450-BA40-8BE1-1E4C855C9EE0}"/>
              </a:ext>
            </a:extLst>
          </p:cNvPr>
          <p:cNvSpPr txBox="1"/>
          <p:nvPr/>
        </p:nvSpPr>
        <p:spPr>
          <a:xfrm>
            <a:off x="250371" y="345053"/>
            <a:ext cx="1169125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MX" sz="2800" b="1" dirty="0"/>
              <a:t>⚙️ Cálculo final del </a:t>
            </a:r>
            <a:r>
              <a:rPr lang="es-MX" sz="2800" b="1" dirty="0" err="1"/>
              <a:t>Propensity</a:t>
            </a:r>
            <a:r>
              <a:rPr lang="es-MX" sz="2800" b="1" dirty="0"/>
              <a:t> Score con el mejor modelo</a:t>
            </a:r>
          </a:p>
          <a:p>
            <a:pPr>
              <a:buNone/>
            </a:pPr>
            <a:endParaRPr lang="es-MX" sz="2800" b="1" dirty="0"/>
          </a:p>
          <a:p>
            <a:pPr>
              <a:buNone/>
            </a:pPr>
            <a:r>
              <a:rPr lang="es-MX" sz="2400" b="1" dirty="0"/>
              <a:t>🎯 Objetivo</a:t>
            </a:r>
          </a:p>
          <a:p>
            <a:pPr>
              <a:buNone/>
            </a:pPr>
            <a:r>
              <a:rPr lang="es-MX" sz="2400" dirty="0"/>
              <a:t>Entrenar el modelo definitivo de </a:t>
            </a:r>
            <a:r>
              <a:rPr lang="es-MX" sz="2400" b="1" dirty="0" err="1"/>
              <a:t>Propensity</a:t>
            </a:r>
            <a:r>
              <a:rPr lang="es-MX" sz="2400" b="1" dirty="0"/>
              <a:t> Score</a:t>
            </a:r>
            <a:r>
              <a:rPr lang="es-MX" sz="2400" dirty="0"/>
              <a:t> usando </a:t>
            </a:r>
            <a:r>
              <a:rPr lang="es-MX" sz="2400" b="1" dirty="0"/>
              <a:t>Regresión Logística</a:t>
            </a:r>
            <a:r>
              <a:rPr lang="es-MX" sz="2400" dirty="0"/>
              <a:t>, ya que fue el modelo que logró el </a:t>
            </a:r>
            <a:r>
              <a:rPr lang="es-MX" sz="2400" b="1" dirty="0"/>
              <a:t>mejor balance de covariables</a:t>
            </a:r>
            <a:r>
              <a:rPr lang="es-MX" sz="2400" dirty="0"/>
              <a:t> según el diagnóstico de SMD.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8D6F9F-B69E-8D0C-0177-A6BEC507B552}"/>
              </a:ext>
            </a:extLst>
          </p:cNvPr>
          <p:cNvSpPr txBox="1"/>
          <p:nvPr/>
        </p:nvSpPr>
        <p:spPr>
          <a:xfrm>
            <a:off x="250371" y="2657678"/>
            <a:ext cx="57585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✅ Justificación del modelo</a:t>
            </a:r>
          </a:p>
          <a:p>
            <a:endParaRPr lang="es-MX" dirty="0"/>
          </a:p>
          <a:p>
            <a:r>
              <a:rPr lang="es-MX" dirty="0"/>
              <a:t>Se utiliza regresión logística como modelo definitivo porque redujo el promedio de las diferencias estandarizadas (SMD) a 0.016, garantizando un balance adecuado entre grupos y cumpliendo con el supuesto de solapamiento.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8A1FEE-EEC9-291D-2E7F-37DDD44BF763}"/>
              </a:ext>
            </a:extLst>
          </p:cNvPr>
          <p:cNvSpPr txBox="1"/>
          <p:nvPr/>
        </p:nvSpPr>
        <p:spPr>
          <a:xfrm>
            <a:off x="6618515" y="3845671"/>
            <a:ext cx="55734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📦 Resultado</a:t>
            </a:r>
          </a:p>
          <a:p>
            <a:endParaRPr lang="es-MX" dirty="0"/>
          </a:p>
          <a:p>
            <a:r>
              <a:rPr lang="es-MX" dirty="0"/>
              <a:t>Se obtiene el vector </a:t>
            </a:r>
            <a:r>
              <a:rPr lang="es-MX" dirty="0" err="1"/>
              <a:t>ps</a:t>
            </a:r>
            <a:r>
              <a:rPr lang="es-MX" dirty="0"/>
              <a:t> que se utilizará en los siguientes pasos del análisis causal: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Aplicación de IPTW (ponderación por el inverso del </a:t>
            </a:r>
            <a:r>
              <a:rPr lang="es-MX" dirty="0" err="1"/>
              <a:t>propensity</a:t>
            </a:r>
            <a:r>
              <a:rPr lang="es-MX" dirty="0"/>
              <a:t> score)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Matching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Estimación del ATE con DR </a:t>
            </a:r>
            <a:r>
              <a:rPr lang="es-MX" dirty="0" err="1"/>
              <a:t>Learner</a:t>
            </a:r>
            <a:r>
              <a:rPr lang="es-MX" dirty="0"/>
              <a:t> o métodos similares</a:t>
            </a:r>
          </a:p>
        </p:txBody>
      </p:sp>
    </p:spTree>
    <p:extLst>
      <p:ext uri="{BB962C8B-B14F-4D97-AF65-F5344CB8AC3E}">
        <p14:creationId xmlns:p14="http://schemas.microsoft.com/office/powerpoint/2010/main" val="148183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7164645-BB7A-82E5-2091-2CC5D844E195}"/>
              </a:ext>
            </a:extLst>
          </p:cNvPr>
          <p:cNvSpPr txBox="1"/>
          <p:nvPr/>
        </p:nvSpPr>
        <p:spPr>
          <a:xfrm>
            <a:off x="310243" y="148909"/>
            <a:ext cx="11571514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dirty="0"/>
              <a:t>Modelado y estrategias empíricas</a:t>
            </a:r>
          </a:p>
          <a:p>
            <a:endParaRPr lang="es-MX" sz="2400" dirty="0"/>
          </a:p>
          <a:p>
            <a:r>
              <a:rPr lang="es-MX" sz="2400" dirty="0"/>
              <a:t>Se utilizaron las siguientes estrategias para estimar el ATE: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653C71-D7DA-7278-9014-FC6AAA762017}"/>
              </a:ext>
            </a:extLst>
          </p:cNvPr>
          <p:cNvSpPr txBox="1"/>
          <p:nvPr/>
        </p:nvSpPr>
        <p:spPr>
          <a:xfrm>
            <a:off x="5007430" y="2764572"/>
            <a:ext cx="699951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ea typeface="Calibri Light" panose="020F0302020204030204" pitchFamily="34" charset="0"/>
                <a:cs typeface="Calibri Light" panose="020F0302020204030204" pitchFamily="34" charset="0"/>
              </a:rPr>
              <a:t>✅ Interpretación</a:t>
            </a:r>
          </a:p>
          <a:p>
            <a:endParaRPr lang="es-MX" sz="2000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2000" dirty="0">
                <a:ea typeface="Calibri Light" panose="020F0302020204030204" pitchFamily="34" charset="0"/>
                <a:cs typeface="Calibri Light" panose="020F0302020204030204" pitchFamily="34" charset="0"/>
              </a:rPr>
              <a:t>Este intervalo de confianza del 95% indica que, con alta probabilidad, el efecto promedio del tratamiento (ATE) se encuentra entre -10.134 y +10.653 unidades en la variable de resultado (Y).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2000" dirty="0">
                <a:ea typeface="Calibri Light" panose="020F0302020204030204" pitchFamily="34" charset="0"/>
                <a:cs typeface="Calibri Light" panose="020F0302020204030204" pitchFamily="34" charset="0"/>
              </a:rPr>
              <a:t>El intervalo incluye el cero, lo cual implica que no hay evidencia estadísticamente significativa de que el tratamiento tenga un efecto positivo o negativo en el </a:t>
            </a:r>
            <a:r>
              <a:rPr lang="es-MX" sz="2000" dirty="0" err="1">
                <a:ea typeface="Calibri Light" panose="020F0302020204030204" pitchFamily="34" charset="0"/>
                <a:cs typeface="Calibri Light" panose="020F0302020204030204" pitchFamily="34" charset="0"/>
              </a:rPr>
              <a:t>outcome</a:t>
            </a:r>
            <a:r>
              <a:rPr lang="es-MX" sz="2000" dirty="0"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s-MX" sz="2000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s-MX" sz="2000" b="1" i="1" dirty="0">
                <a:ea typeface="Calibri Light" panose="020F0302020204030204" pitchFamily="34" charset="0"/>
                <a:cs typeface="Calibri Light" panose="020F0302020204030204" pitchFamily="34" charset="0"/>
              </a:rPr>
              <a:t>No se puede concluir que el tratamiento haya tenido un impacto causal claro en el resultado.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94CF11-28AC-D061-665C-47F764D882B6}"/>
              </a:ext>
            </a:extLst>
          </p:cNvPr>
          <p:cNvSpPr txBox="1"/>
          <p:nvPr/>
        </p:nvSpPr>
        <p:spPr>
          <a:xfrm>
            <a:off x="424543" y="3472543"/>
            <a:ext cx="45066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📌 Resultado (IPTW):</a:t>
            </a:r>
          </a:p>
          <a:p>
            <a:pPr algn="ctr"/>
            <a:endParaRPr lang="es-MX" dirty="0"/>
          </a:p>
          <a:p>
            <a:pPr algn="ctr"/>
            <a:r>
              <a:rPr lang="es-MX" b="1" dirty="0"/>
              <a:t>ATE estimado (IPTW): 1569.2091</a:t>
            </a:r>
          </a:p>
          <a:p>
            <a:pPr algn="ctr"/>
            <a:endParaRPr lang="es-MX" b="1" dirty="0"/>
          </a:p>
          <a:p>
            <a:pPr algn="ctr"/>
            <a:r>
              <a:rPr lang="en-US" b="1" dirty="0"/>
              <a:t>IC 95% (IPTW): [-10134.0489, 10653.1165]</a:t>
            </a:r>
            <a:endParaRPr lang="es-MX" sz="16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90CDED-2CED-7E13-EBBB-E16F69397932}"/>
              </a:ext>
            </a:extLst>
          </p:cNvPr>
          <p:cNvSpPr txBox="1"/>
          <p:nvPr/>
        </p:nvSpPr>
        <p:spPr>
          <a:xfrm>
            <a:off x="424543" y="1525603"/>
            <a:ext cx="11582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✅ </a:t>
            </a:r>
            <a:r>
              <a:rPr lang="en-US" sz="2400" b="1" dirty="0"/>
              <a:t>IPTW (Inverse Probability of Treatment Weighting)</a:t>
            </a:r>
            <a:endParaRPr lang="es-MX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/>
              <a:t>La estimación del ATE mediante IPTW permite obtener un efecto causal ajustado, asumiendo que se cumplieron los supuestos de </a:t>
            </a:r>
            <a:r>
              <a:rPr lang="es-MX" sz="2000" b="1" dirty="0"/>
              <a:t>independencia condicional</a:t>
            </a:r>
            <a:r>
              <a:rPr lang="es-MX" sz="2000" dirty="0"/>
              <a:t>, </a:t>
            </a:r>
            <a:r>
              <a:rPr lang="es-MX" sz="2000" b="1" dirty="0"/>
              <a:t>balance de covariables</a:t>
            </a:r>
            <a:r>
              <a:rPr lang="es-MX" sz="2000" dirty="0"/>
              <a:t> y </a:t>
            </a:r>
            <a:r>
              <a:rPr lang="es-MX" sz="2000" b="1" dirty="0"/>
              <a:t>solapamiento</a:t>
            </a:r>
            <a:r>
              <a:rPr lang="es-MX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80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1475</Words>
  <Application>Microsoft Office PowerPoint</Application>
  <PresentationFormat>Panorámica</PresentationFormat>
  <Paragraphs>204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Leguizamon Mora, Adriana</dc:creator>
  <cp:lastModifiedBy>Leguizamon Mora, Adriana</cp:lastModifiedBy>
  <cp:revision>15</cp:revision>
  <dcterms:created xsi:type="dcterms:W3CDTF">2025-07-22T06:30:25Z</dcterms:created>
  <dcterms:modified xsi:type="dcterms:W3CDTF">2025-07-22T07:51:11Z</dcterms:modified>
</cp:coreProperties>
</file>