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7" r:id="rId4"/>
    <p:sldId id="257" r:id="rId5"/>
    <p:sldId id="265" r:id="rId6"/>
    <p:sldId id="266" r:id="rId7"/>
    <p:sldId id="258" r:id="rId8"/>
    <p:sldId id="26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B0"/>
    <a:srgbClr val="F39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1F86-20F7-4294-A9B9-E5197658A27E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29B8-98A6-4043-9E51-7DD2C8E74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59228-30E7-D77B-583A-8487EBF7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5DF7C2-5AD7-259E-8195-B11696148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A79CD-51FF-2780-B243-F15BFCA3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18-D31A-44CB-B0DE-2908043C065E}" type="datetime1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51A66-5CA8-8E99-715B-CB3AC6E7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F74D58-CCBF-C7D7-6B55-D0EFCC76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79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38A76-F0C5-85A3-F90A-90A0CB26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B300A2-3C13-6DDE-D112-F3500419E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36552-92BC-50EA-A3C2-6FE46C85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47F-CBA6-4FAE-839F-1D3A8E5007F4}" type="datetime1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F8159-EA95-4ED5-195F-07DAD213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51AA6-ECA2-C062-F56B-B8B0C416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8EE5AC-FC1A-77DA-9672-FDDB4CF1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9B2D71-019B-FE47-DD64-4C42FC09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C5DDC-9DDE-BA64-E800-E8D83FC1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C889-81BC-41CE-BC14-6E01099FB234}" type="datetime1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ADFEB-C03A-AC1D-77B9-6C25EC18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6E2E8-17F3-838D-7565-BA1C539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00D18-DD88-2F22-EA78-D83AFAB2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D9B89-1D83-0022-304D-EAB1F7A2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C0C96-F4BE-95CC-8A5C-24BCFA51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6828-09BE-4CEB-83DF-5DF6447D0821}" type="datetime1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45C55-70C9-3856-2CF1-3594E89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3D7FA-1B4D-936E-549B-38424D7B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06428-384C-34EB-B2F4-49D545C9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1E36A-4DD8-6601-50B8-0E456AA8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0F354-C724-BC67-FD33-8AC8C6C7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136E-4521-47E9-8664-48ECCA2987CD}" type="datetime1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CC0E8-80C5-90C0-E9E6-5C08629F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0424D-B558-AF6B-C52E-00367813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FF13E-567A-69C7-B53C-133BF363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565AB-02A8-8E68-5E58-A45C18F0E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27C71-F128-4340-AD9D-3F8206F0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5D538-EADB-6355-4BF9-04247419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9B54-DCA9-41ED-A9EA-C04903C987A3}" type="datetime1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4845E1-45DF-CE1F-9246-6F919E1F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88133-B6A5-DFFD-33FA-5C2A184A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3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92D22-D9BE-A1AE-1C63-18F51A1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435ACB-FAF3-3B47-F8B5-78F2A53B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6915E0-11D1-69C9-1D5C-6491FCDA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4A355C-C771-BC0C-8B95-6C5D1700E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14A428-4566-1968-2370-4907B3057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70A512-A084-BA9E-90B1-EA3D7D29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D26-32C1-4279-A9FF-F7466C279990}" type="datetime1">
              <a:rPr lang="fr-FR" smtClean="0"/>
              <a:t>15/09/2022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AEEDCE-B9B0-3050-845D-F8449DB5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68B5B-9C34-25BF-004D-2CB03B6B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1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056C0-ACDC-E2D7-6492-C2AA806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83270C-8DDE-72F2-915C-506CF89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C72A-9182-4DA5-98DA-4F7944EA3ADA}" type="datetime1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A149A4-ACC1-3B78-6069-FF944F2F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F62C4-3B40-A50A-0F77-D46489E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64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D64F3A-7A7F-469D-3937-27BB9B34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3378-5200-4FD8-89ED-209DCCF3F559}" type="datetime1">
              <a:rPr lang="fr-FR" smtClean="0"/>
              <a:t>15/09/2022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182783-4EEE-8416-F6F9-6535635D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C94B90-92C9-E3CB-E753-AD945FBF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57F34-E49A-12E0-DB7F-4045BE74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9F99E-AD20-A7D3-D1E1-B51A765A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C30FFA-3207-59BE-EFA4-9E9C22EB0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E76FC-2DE0-7D04-7B88-852D0A48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E05A-1F88-47A2-950C-3A6688078BE4}" type="datetime1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5F19D-51BB-0587-82FA-283AFE2C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4BD825-1172-477F-F4F5-CD4CFCAF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27BF4-199C-7853-A7A2-75AB2127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03A775-3283-6F66-BFE6-3DBE0EBC2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40CB67-0664-2174-74BA-4A777BB8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D07CF8-1FA3-FC99-0AD2-C9AA0FD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3DDA-2256-464B-A10C-A5A438E32FC5}" type="datetime1">
              <a:rPr lang="fr-FR" smtClean="0"/>
              <a:t>15/09/2022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9008FE-3E98-6FE7-956C-4660F0A9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8F27CD-9ADF-93E0-83EA-34C9D9BE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0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82F52A-3CF6-D404-3EC7-E732481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390011-B8CC-9996-B026-9BDAB172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55E7E-A487-E12C-D6E3-7415529A4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23E3-8594-45A3-A220-F5053E452571}" type="datetime1">
              <a:rPr lang="fr-FR" smtClean="0"/>
              <a:t>15/09/2022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E7953-50F6-08AD-57EB-08655A70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EF6F2-CF11-7017-33F7-1775169D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6155-EF82-4365-AAEE-085F39F0A3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Script informatique sur un écran">
            <a:extLst>
              <a:ext uri="{FF2B5EF4-FFF2-40B4-BE49-F238E27FC236}">
                <a16:creationId xmlns:a16="http://schemas.microsoft.com/office/drawing/2014/main" id="{CC7F654F-9523-F38A-011B-B5036A5C7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9" r="9091" b="9742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13CC28-CF17-FC74-7A5F-2C95C54F693B}"/>
              </a:ext>
            </a:extLst>
          </p:cNvPr>
          <p:cNvSpPr txBox="1"/>
          <p:nvPr/>
        </p:nvSpPr>
        <p:spPr>
          <a:xfrm>
            <a:off x="227165" y="640081"/>
            <a:ext cx="7307491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program by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en-US" sz="2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25D783-888E-CC37-2D3F-9CBFFDF90065}"/>
              </a:ext>
            </a:extLst>
          </p:cNvPr>
          <p:cNvSpPr txBox="1"/>
          <p:nvPr/>
        </p:nvSpPr>
        <p:spPr>
          <a:xfrm>
            <a:off x="2469395" y="2392388"/>
            <a:ext cx="2946045" cy="75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Adriana Lecourieux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M2 BI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B1123AF-B632-D501-68A6-385A29B25227}"/>
              </a:ext>
            </a:extLst>
          </p:cNvPr>
          <p:cNvGrpSpPr/>
          <p:nvPr/>
        </p:nvGrpSpPr>
        <p:grpSpPr>
          <a:xfrm>
            <a:off x="678205" y="3370785"/>
            <a:ext cx="1584821" cy="1579058"/>
            <a:chOff x="2710342" y="3356221"/>
            <a:chExt cx="1173061" cy="1173061"/>
          </a:xfrm>
        </p:grpSpPr>
        <p:pic>
          <p:nvPicPr>
            <p:cNvPr id="34" name="Graphique 33" descr="Ordinateur avec un remplissage uni">
              <a:extLst>
                <a:ext uri="{FF2B5EF4-FFF2-40B4-BE49-F238E27FC236}">
                  <a16:creationId xmlns:a16="http://schemas.microsoft.com/office/drawing/2014/main" id="{B8B625FB-F236-A500-8B32-24F443DF6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0342" y="3356221"/>
              <a:ext cx="1173061" cy="1173061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2A49DA8-B265-9494-FE2C-C53868CE7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403" y="3701572"/>
              <a:ext cx="361227" cy="39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6976E991-25A0-63A1-0FB4-29707D694D26}"/>
              </a:ext>
            </a:extLst>
          </p:cNvPr>
          <p:cNvSpPr txBox="1"/>
          <p:nvPr/>
        </p:nvSpPr>
        <p:spPr>
          <a:xfrm>
            <a:off x="3004519" y="3956919"/>
            <a:ext cx="4997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LSYIKIMD-VGQSY-V-VNR---VADHIQSRIVYYLMNIH------V-TPR</a:t>
            </a:r>
          </a:p>
          <a:p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LAK--VRTDLPL--E-V-DFAKRR-EPDRERLRAFLERLEFGSLLHEF---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812A671-4C1B-74C2-BEEC-9BF6BE7E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07" y="5532602"/>
            <a:ext cx="1797949" cy="6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91FF3F0-02A4-39E4-6B2A-C8CCA3623ACA}"/>
              </a:ext>
            </a:extLst>
          </p:cNvPr>
          <p:cNvCxnSpPr/>
          <p:nvPr/>
        </p:nvCxnSpPr>
        <p:spPr>
          <a:xfrm>
            <a:off x="2547928" y="4160314"/>
            <a:ext cx="273805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space réservé du numéro de diapositive 47">
            <a:extLst>
              <a:ext uri="{FF2B5EF4-FFF2-40B4-BE49-F238E27FC236}">
                <a16:creationId xmlns:a16="http://schemas.microsoft.com/office/drawing/2014/main" id="{D8923E89-BE23-00D5-B736-4A567F06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6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33886B-0D5D-3BAE-2E61-D9E6D7F46420}"/>
              </a:ext>
            </a:extLst>
          </p:cNvPr>
          <p:cNvGrpSpPr/>
          <p:nvPr/>
        </p:nvGrpSpPr>
        <p:grpSpPr>
          <a:xfrm>
            <a:off x="402590" y="-1076258"/>
            <a:ext cx="12180167" cy="3761040"/>
            <a:chOff x="97653" y="1257223"/>
            <a:chExt cx="12180167" cy="3761041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15A5576-8ED0-4B34-3C98-195C866186A6}"/>
                </a:ext>
              </a:extLst>
            </p:cNvPr>
            <p:cNvSpPr txBox="1"/>
            <p:nvPr/>
          </p:nvSpPr>
          <p:spPr>
            <a:xfrm>
              <a:off x="399497" y="2048022"/>
              <a:ext cx="11256886" cy="584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solidFill>
                    <a:srgbClr val="002060"/>
                  </a:solidFill>
                </a:rPr>
                <a:t>MEL------------PIAPIGRIIK-D-A-G-AERVSDDARIT-LAKILEEMGRDIASE-A-IKLA-RHAGRKT-I-KAEDIELAVRRFK---------------</a:t>
              </a:r>
            </a:p>
            <a:p>
              <a:r>
                <a:rPr lang="fr-FR" sz="1600" dirty="0">
                  <a:solidFill>
                    <a:schemeClr val="accent2">
                      <a:lumMod val="75000"/>
                    </a:schemeClr>
                  </a:solidFill>
                </a:rPr>
                <a:t>RAKAKTRSSRAGLQFPVGRVHRLLRK-G-N-YAERVGAGAPV-YLAAVLEYLTAEILE-L-AGNA-ARDNKKT-R-IIPRHLQLAVRNDEELNKLLGRVTIAQGG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5877913-0218-7AD6-5B13-57EB79D4B233}"/>
                </a:ext>
              </a:extLst>
            </p:cNvPr>
            <p:cNvSpPr txBox="1"/>
            <p:nvPr/>
          </p:nvSpPr>
          <p:spPr>
            <a:xfrm>
              <a:off x="399497" y="3054746"/>
              <a:ext cx="1187832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solidFill>
                    <a:srgbClr val="002060"/>
                  </a:solidFill>
                </a:rPr>
                <a:t>MEL------------PIAPIGRIIK-D-A-G-AERVSDDARIT-LAKILEEMGRDIASE-A-IKLA-RHAGRKT-I-KAEDIELAVRRFK---------------</a:t>
              </a:r>
            </a:p>
            <a:p>
              <a:r>
                <a:rPr lang="fr-FR" sz="1600" dirty="0">
                  <a:solidFill>
                    <a:schemeClr val="accent2">
                      <a:lumMod val="75000"/>
                    </a:schemeClr>
                  </a:solidFill>
                </a:rPr>
                <a:t>RAKAKTRSSRAGLQFPVGRVHRLLRK-G-N-YAERVGAGAPV-YLAAVLEYLTAEILE-L-AGNA-ARDNKKT-R-IIPRHLQLAVRNDEELNKLLGRVTIAQGG</a:t>
              </a:r>
            </a:p>
            <a:p>
              <a:endParaRPr lang="fr-FR" sz="1600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384009F-E98D-82A8-D797-0F0C2137FFE4}"/>
                </a:ext>
              </a:extLst>
            </p:cNvPr>
            <p:cNvSpPr txBox="1"/>
            <p:nvPr/>
          </p:nvSpPr>
          <p:spPr>
            <a:xfrm>
              <a:off x="97653" y="1611178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global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ECA5EE1-A466-1EC6-57FE-9035F5938910}"/>
                </a:ext>
              </a:extLst>
            </p:cNvPr>
            <p:cNvSpPr txBox="1"/>
            <p:nvPr/>
          </p:nvSpPr>
          <p:spPr>
            <a:xfrm>
              <a:off x="97653" y="2685415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local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69F214E-8C69-9400-5787-85B76E3F5E70}"/>
                </a:ext>
              </a:extLst>
            </p:cNvPr>
            <p:cNvSpPr txBox="1"/>
            <p:nvPr/>
          </p:nvSpPr>
          <p:spPr>
            <a:xfrm>
              <a:off x="399497" y="4156490"/>
              <a:ext cx="1139892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solidFill>
                    <a:srgbClr val="002060"/>
                  </a:solidFill>
                </a:rPr>
                <a:t>MEL------------PIAPIGRIIK-D-A-G-AERVSDDARIT-LAKILEEMGRDIASE-A-IKLA-RHAGRKT-I-KAEDIELAVRRFK---------------</a:t>
              </a:r>
            </a:p>
            <a:p>
              <a:r>
                <a:rPr lang="fr-FR" sz="1600" dirty="0">
                  <a:solidFill>
                    <a:schemeClr val="accent2">
                      <a:lumMod val="75000"/>
                    </a:schemeClr>
                  </a:solidFill>
                </a:rPr>
                <a:t>RAKAKTRSSRAGLQFPVGRVHRLLRK-G-N-YAERVGAGAPV-YLAAVLEYLTAEILE-L-AGNA-ARDNKKT-R-IIPRHLQLAVRNDEELNKLLGRVTIAQGG</a:t>
              </a:r>
            </a:p>
            <a:p>
              <a:endParaRPr lang="fr-FR" sz="160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7C9E041-7797-01C4-5CB0-DA6FD4ABF2C6}"/>
                </a:ext>
              </a:extLst>
            </p:cNvPr>
            <p:cNvSpPr txBox="1"/>
            <p:nvPr/>
          </p:nvSpPr>
          <p:spPr>
            <a:xfrm>
              <a:off x="97653" y="3762656"/>
              <a:ext cx="2441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semi-global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3DFE121-78A8-669E-70C1-5BCCECE9F69B}"/>
                </a:ext>
              </a:extLst>
            </p:cNvPr>
            <p:cNvSpPr txBox="1"/>
            <p:nvPr/>
          </p:nvSpPr>
          <p:spPr>
            <a:xfrm>
              <a:off x="168677" y="1257223"/>
              <a:ext cx="541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  <a:effectLst/>
                  <a:ea typeface="Calibri" panose="020F0502020204030204" pitchFamily="34" charset="0"/>
                </a:rPr>
                <a:t>arch_histone_1a7w </a:t>
              </a:r>
              <a:r>
                <a:rPr lang="fr-FR" dirty="0">
                  <a:effectLst/>
                  <a:ea typeface="Calibri" panose="020F0502020204030204" pitchFamily="34" charset="0"/>
                </a:rPr>
                <a:t>par rapport à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effectLst/>
                  <a:ea typeface="Calibri" panose="020F0502020204030204" pitchFamily="34" charset="0"/>
                </a:rPr>
                <a:t>histone_1aoic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FFB8D6B8-119D-0B1C-0E6C-77B67E0EB94B}"/>
              </a:ext>
            </a:extLst>
          </p:cNvPr>
          <p:cNvSpPr txBox="1"/>
          <p:nvPr/>
        </p:nvSpPr>
        <p:spPr>
          <a:xfrm>
            <a:off x="0" y="-84940"/>
            <a:ext cx="3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8E3ACE9-61B7-0F54-30C9-B081530BA3B3}"/>
              </a:ext>
            </a:extLst>
          </p:cNvPr>
          <p:cNvGrpSpPr/>
          <p:nvPr/>
        </p:nvGrpSpPr>
        <p:grpSpPr>
          <a:xfrm>
            <a:off x="82857" y="2790573"/>
            <a:ext cx="6869146" cy="3959996"/>
            <a:chOff x="82857" y="2790573"/>
            <a:chExt cx="6869146" cy="395999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ED3A05B-22AF-AB43-EEFC-37DD8F315E23}"/>
                </a:ext>
              </a:extLst>
            </p:cNvPr>
            <p:cNvSpPr txBox="1"/>
            <p:nvPr/>
          </p:nvSpPr>
          <p:spPr>
            <a:xfrm>
              <a:off x="402590" y="3121733"/>
              <a:ext cx="5415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rgbClr val="002060"/>
                  </a:solidFill>
                  <a:effectLst/>
                  <a:ea typeface="Calibri" panose="020F0502020204030204" pitchFamily="34" charset="0"/>
                </a:rPr>
                <a:t>6PF2K_1bif  </a:t>
              </a:r>
              <a:r>
                <a:rPr lang="fr-FR" sz="1800" dirty="0">
                  <a:effectLst/>
                  <a:ea typeface="Calibri" panose="020F0502020204030204" pitchFamily="34" charset="0"/>
                </a:rPr>
                <a:t>par rapport à </a:t>
              </a:r>
              <a:r>
                <a:rPr lang="fr-FR" sz="1800" dirty="0">
                  <a:solidFill>
                    <a:schemeClr val="accent2">
                      <a:lumMod val="75000"/>
                    </a:schemeClr>
                  </a:solidFill>
                  <a:effectLst/>
                  <a:ea typeface="Calibri" panose="020F0502020204030204" pitchFamily="34" charset="0"/>
                </a:rPr>
                <a:t>5_3_exonuclease_1bgxt 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D2A8817-DBA5-1D32-E49D-6E06B05762A3}"/>
                </a:ext>
              </a:extLst>
            </p:cNvPr>
            <p:cNvSpPr txBox="1"/>
            <p:nvPr/>
          </p:nvSpPr>
          <p:spPr>
            <a:xfrm>
              <a:off x="94448" y="2790573"/>
              <a:ext cx="38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B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83425CD-3FE3-F545-3563-2100395B9E34}"/>
                </a:ext>
              </a:extLst>
            </p:cNvPr>
            <p:cNvSpPr txBox="1"/>
            <p:nvPr/>
          </p:nvSpPr>
          <p:spPr>
            <a:xfrm>
              <a:off x="82857" y="3521853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global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3E03467-9AE6-FAD8-C66E-098A99C92318}"/>
                </a:ext>
              </a:extLst>
            </p:cNvPr>
            <p:cNvSpPr txBox="1"/>
            <p:nvPr/>
          </p:nvSpPr>
          <p:spPr>
            <a:xfrm>
              <a:off x="82857" y="4596090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local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0B9B999-1600-5B1F-16A3-26B3857BA0EC}"/>
                </a:ext>
              </a:extLst>
            </p:cNvPr>
            <p:cNvSpPr txBox="1"/>
            <p:nvPr/>
          </p:nvSpPr>
          <p:spPr>
            <a:xfrm>
              <a:off x="82857" y="5673330"/>
              <a:ext cx="2441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semi-global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F9A9AB3-BE58-C0A5-5238-21A742FE85F1}"/>
                </a:ext>
              </a:extLst>
            </p:cNvPr>
            <p:cNvSpPr txBox="1"/>
            <p:nvPr/>
          </p:nvSpPr>
          <p:spPr>
            <a:xfrm>
              <a:off x="662299" y="3888183"/>
              <a:ext cx="61444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</a:rPr>
                <a:t>LSYIKIMD-VGQSY-V-VNR---VADHIQSRIVYYLMNIH------V-TPR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LAK--VRTDLPL--E-V-DFAKRR-EPDRERLRAFLERLEFGSLLHEF---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53C97D7-828A-FC65-CAB1-D6C1653057DD}"/>
                </a:ext>
              </a:extLst>
            </p:cNvPr>
            <p:cNvSpPr txBox="1"/>
            <p:nvPr/>
          </p:nvSpPr>
          <p:spPr>
            <a:xfrm>
              <a:off x="662299" y="4900844"/>
              <a:ext cx="61444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</a:rPr>
                <a:t>LSYIKIMD-VGQSY-V-VNR---VADHIQSRIVYYLMNIH------V-TPR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LAK--VRTDLPL--E-V-DFAKRR-EPDRERLRAFLERLEFGSLLHEF---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608B5A1-0808-9EC7-C8EC-AB6732C68E1C}"/>
                </a:ext>
              </a:extLst>
            </p:cNvPr>
            <p:cNvSpPr txBox="1"/>
            <p:nvPr/>
          </p:nvSpPr>
          <p:spPr>
            <a:xfrm>
              <a:off x="662299" y="6104238"/>
              <a:ext cx="62897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</a:rPr>
                <a:t>LSYIKIM-DVGQSYV-VNRVA-D--HIQSRIVYYLMNIH------V-TPR</a:t>
              </a:r>
            </a:p>
            <a:p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LAKVR--TDLPLE-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-V-</a:t>
              </a:r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DF-AKRR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EPDRERLRAFLERLEFGSLLHEF---</a:t>
              </a:r>
            </a:p>
          </p:txBody>
        </p:sp>
      </p:grp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CC21C83-7556-0E0B-17E2-313CED04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5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547D01-7206-E858-1E6C-194709D05FF9}"/>
              </a:ext>
            </a:extLst>
          </p:cNvPr>
          <p:cNvSpPr txBox="1"/>
          <p:nvPr/>
        </p:nvSpPr>
        <p:spPr>
          <a:xfrm>
            <a:off x="2102265" y="4631821"/>
            <a:ext cx="253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H------V-T</a:t>
            </a:r>
          </a:p>
          <a:p>
            <a:r>
              <a:rPr lang="fr-FR" sz="1800" dirty="0"/>
              <a:t>LEFGSLLHEF</a:t>
            </a:r>
            <a:r>
              <a:rPr lang="fr-FR" dirty="0"/>
              <a:t>-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3C795F-ECD4-F7C5-46CD-3D585639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D4F7989A-4753-CAD0-9DC7-3B5EEFEDED94}"/>
              </a:ext>
            </a:extLst>
          </p:cNvPr>
          <p:cNvGrpSpPr/>
          <p:nvPr/>
        </p:nvGrpSpPr>
        <p:grpSpPr>
          <a:xfrm>
            <a:off x="248046" y="3459954"/>
            <a:ext cx="11943954" cy="2824953"/>
            <a:chOff x="248046" y="3459954"/>
            <a:chExt cx="11943954" cy="2824953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22809CB-F8A3-1EFC-DE1D-7C1FA4AF5E25}"/>
                </a:ext>
              </a:extLst>
            </p:cNvPr>
            <p:cNvGrpSpPr/>
            <p:nvPr/>
          </p:nvGrpSpPr>
          <p:grpSpPr>
            <a:xfrm>
              <a:off x="248046" y="4061623"/>
              <a:ext cx="11943954" cy="374840"/>
              <a:chOff x="371085" y="407847"/>
              <a:chExt cx="11943954" cy="374840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4826E41-4486-AE84-F528-3AAB805BB982}"/>
                  </a:ext>
                </a:extLst>
              </p:cNvPr>
              <p:cNvSpPr txBox="1"/>
              <p:nvPr/>
            </p:nvSpPr>
            <p:spPr>
              <a:xfrm>
                <a:off x="371085" y="407847"/>
                <a:ext cx="4603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protein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sequence = 1 </a:t>
                </a:r>
                <a:r>
                  <a:rPr lang="fr-F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embedding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1D8013D-CF19-B945-F4A2-BBBC224EA618}"/>
                  </a:ext>
                </a:extLst>
              </p:cNvPr>
              <p:cNvSpPr txBox="1"/>
              <p:nvPr/>
            </p:nvSpPr>
            <p:spPr>
              <a:xfrm>
                <a:off x="3970089" y="413355"/>
                <a:ext cx="8344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fr-FR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fr-FR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vectors</a:t>
                </a:r>
                <a:r>
                  <a:rPr lang="fr-FR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fr-FR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1024 dimensions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fr-FR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amino acids in sequence </a:t>
                </a: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DFF4BFF9-AF00-3140-78A5-3547D2A45989}"/>
                </a:ext>
              </a:extLst>
            </p:cNvPr>
            <p:cNvGrpSpPr/>
            <p:nvPr/>
          </p:nvGrpSpPr>
          <p:grpSpPr>
            <a:xfrm>
              <a:off x="2729443" y="4705588"/>
              <a:ext cx="4115974" cy="1579319"/>
              <a:chOff x="2729443" y="4705588"/>
              <a:chExt cx="4115974" cy="1579319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733F1EF-2936-FAE4-039B-600638493171}"/>
                  </a:ext>
                </a:extLst>
              </p:cNvPr>
              <p:cNvSpPr txBox="1"/>
              <p:nvPr/>
            </p:nvSpPr>
            <p:spPr>
              <a:xfrm>
                <a:off x="3714338" y="4705588"/>
                <a:ext cx="1817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Sequence : L S Y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B9B3DF4-97BC-EDDF-B27C-EE8E7C22C2AF}"/>
                  </a:ext>
                </a:extLst>
              </p:cNvPr>
              <p:cNvSpPr txBox="1"/>
              <p:nvPr/>
            </p:nvSpPr>
            <p:spPr>
              <a:xfrm>
                <a:off x="2729443" y="5204175"/>
                <a:ext cx="4115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solidFill>
                      <a:srgbClr val="FF0000"/>
                    </a:solidFill>
                  </a:rPr>
                  <a:t>Embedding</a:t>
                </a:r>
                <a:r>
                  <a:rPr lang="fr-FR" dirty="0">
                    <a:solidFill>
                      <a:srgbClr val="002060"/>
                    </a:solidFill>
                  </a:rPr>
                  <a:t> : </a:t>
                </a:r>
                <a:r>
                  <a:rPr lang="fr-FR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fr-FR" dirty="0">
                    <a:solidFill>
                      <a:srgbClr val="002060"/>
                    </a:solidFill>
                  </a:rPr>
                  <a:t> </a:t>
                </a:r>
                <a:r>
                  <a:rPr lang="fr-FR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fr-FR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fr-FR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 vector3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EE89010-5604-B19E-CDEB-CE982E0B2E7E}"/>
                  </a:ext>
                </a:extLst>
              </p:cNvPr>
              <p:cNvSpPr txBox="1"/>
              <p:nvPr/>
            </p:nvSpPr>
            <p:spPr>
              <a:xfrm>
                <a:off x="4004344" y="5546243"/>
                <a:ext cx="10444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(dim1, dim2, …, dim1024)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446940D-B19F-087C-2510-938C26182697}"/>
                  </a:ext>
                </a:extLst>
              </p:cNvPr>
              <p:cNvSpPr txBox="1"/>
              <p:nvPr/>
            </p:nvSpPr>
            <p:spPr>
              <a:xfrm>
                <a:off x="4769140" y="5529022"/>
                <a:ext cx="9521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(dim1, dim2, …, dim1024)</a:t>
                </a:r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1E7E3E2-F999-2029-EDC8-892A83C83ECA}"/>
                  </a:ext>
                </a:extLst>
              </p:cNvPr>
              <p:cNvSpPr txBox="1"/>
              <p:nvPr/>
            </p:nvSpPr>
            <p:spPr>
              <a:xfrm>
                <a:off x="5616427" y="5523336"/>
                <a:ext cx="10444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(dim1, dim2, …, dim1024)</a:t>
                </a:r>
              </a:p>
            </p:txBody>
          </p:sp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46C15832-4B22-3747-25F7-A16B49F99F03}"/>
                  </a:ext>
                </a:extLst>
              </p:cNvPr>
              <p:cNvCxnSpPr/>
              <p:nvPr/>
            </p:nvCxnSpPr>
            <p:spPr>
              <a:xfrm>
                <a:off x="5108896" y="5008040"/>
                <a:ext cx="0" cy="1961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A072DA6A-73B3-C781-15ED-FBD851361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261" y="4985728"/>
                <a:ext cx="530477" cy="2184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avec flèche 24">
                <a:extLst>
                  <a:ext uri="{FF2B5EF4-FFF2-40B4-BE49-F238E27FC236}">
                    <a16:creationId xmlns:a16="http://schemas.microsoft.com/office/drawing/2014/main" id="{71B2B0CE-684B-D3D0-7FB7-1C9F6CB39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9140" y="5008040"/>
                <a:ext cx="148208" cy="1961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362D950-3420-E061-879E-306BDDB372D2}"/>
                </a:ext>
              </a:extLst>
            </p:cNvPr>
            <p:cNvSpPr txBox="1"/>
            <p:nvPr/>
          </p:nvSpPr>
          <p:spPr>
            <a:xfrm>
              <a:off x="447538" y="3459954"/>
              <a:ext cx="7935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Embedding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A5EA2D98-463F-2ABA-2A97-CDD19ED0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2</a:t>
            </a:fld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2F9A1D1-B912-8DBE-16D4-92C74FF6A077}"/>
              </a:ext>
            </a:extLst>
          </p:cNvPr>
          <p:cNvSpPr/>
          <p:nvPr/>
        </p:nvSpPr>
        <p:spPr>
          <a:xfrm>
            <a:off x="129615" y="162643"/>
            <a:ext cx="11810715" cy="860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B3C92DE0-0503-D891-0CE7-03AD4DCB0804}"/>
              </a:ext>
            </a:extLst>
          </p:cNvPr>
          <p:cNvSpPr txBox="1">
            <a:spLocks/>
          </p:cNvSpPr>
          <p:nvPr/>
        </p:nvSpPr>
        <p:spPr>
          <a:xfrm>
            <a:off x="302701" y="269788"/>
            <a:ext cx="7088697" cy="7457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5E8AA9D-99FE-18D6-5C96-DD1AD13685D4}"/>
              </a:ext>
            </a:extLst>
          </p:cNvPr>
          <p:cNvGrpSpPr/>
          <p:nvPr/>
        </p:nvGrpSpPr>
        <p:grpSpPr>
          <a:xfrm>
            <a:off x="447538" y="1340353"/>
            <a:ext cx="10349094" cy="2208677"/>
            <a:chOff x="447538" y="1340353"/>
            <a:chExt cx="10349094" cy="2208677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EF03834-B5A7-FA39-E9CD-B14CEF938C65}"/>
                </a:ext>
              </a:extLst>
            </p:cNvPr>
            <p:cNvGrpSpPr/>
            <p:nvPr/>
          </p:nvGrpSpPr>
          <p:grpSpPr>
            <a:xfrm>
              <a:off x="447538" y="1340353"/>
              <a:ext cx="9527964" cy="2071920"/>
              <a:chOff x="447538" y="1340353"/>
              <a:chExt cx="9527964" cy="2071920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78B0EFB-E968-74F8-84B9-351C5F114394}"/>
                  </a:ext>
                </a:extLst>
              </p:cNvPr>
              <p:cNvSpPr txBox="1"/>
              <p:nvPr/>
            </p:nvSpPr>
            <p:spPr>
              <a:xfrm>
                <a:off x="447538" y="1753299"/>
                <a:ext cx="7935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 </a:t>
                </a:r>
                <a:r>
                  <a:rPr lang="fr-F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alignment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50" name="Picture 2" descr="image">
                <a:extLst>
                  <a:ext uri="{FF2B5EF4-FFF2-40B4-BE49-F238E27FC236}">
                    <a16:creationId xmlns:a16="http://schemas.microsoft.com/office/drawing/2014/main" id="{48230862-8BE8-626F-FF11-5088D00017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001" y="1340353"/>
                <a:ext cx="5857501" cy="2071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1D50CD5-AF6D-2EB5-6A31-C5248C2411EC}"/>
                </a:ext>
              </a:extLst>
            </p:cNvPr>
            <p:cNvSpPr txBox="1"/>
            <p:nvPr/>
          </p:nvSpPr>
          <p:spPr>
            <a:xfrm>
              <a:off x="6476302" y="3318198"/>
              <a:ext cx="43203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900" i="1" dirty="0">
                  <a:solidFill>
                    <a:schemeClr val="bg2">
                      <a:lumMod val="50000"/>
                    </a:schemeClr>
                  </a:solidFill>
                </a:rPr>
                <a:t>https://www.toppr.com/ask/content/concept/levels-of-protein-organization-200359/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2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33F897-9C98-CD96-B329-6AE0799BFD9B}"/>
              </a:ext>
            </a:extLst>
          </p:cNvPr>
          <p:cNvSpPr/>
          <p:nvPr/>
        </p:nvSpPr>
        <p:spPr>
          <a:xfrm>
            <a:off x="129615" y="162643"/>
            <a:ext cx="11810715" cy="860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2F2E16-7DF1-30DE-12FD-D2966B349FB8}"/>
              </a:ext>
            </a:extLst>
          </p:cNvPr>
          <p:cNvSpPr txBox="1">
            <a:spLocks/>
          </p:cNvSpPr>
          <p:nvPr/>
        </p:nvSpPr>
        <p:spPr>
          <a:xfrm>
            <a:off x="251670" y="264457"/>
            <a:ext cx="1124474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F8FF99-222C-B48F-D450-004D55327C06}"/>
              </a:ext>
            </a:extLst>
          </p:cNvPr>
          <p:cNvSpPr txBox="1"/>
          <p:nvPr/>
        </p:nvSpPr>
        <p:spPr>
          <a:xfrm>
            <a:off x="1" y="1350628"/>
            <a:ext cx="6696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1033 embeddings (T5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ProtTrans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mehtod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TMscore file :</a:t>
            </a:r>
          </a:p>
          <a:p>
            <a:pPr lvl="1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Similarites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structures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Score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0 and 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CA8163-F8F7-765E-F894-F4263BCC402F}"/>
              </a:ext>
            </a:extLst>
          </p:cNvPr>
          <p:cNvSpPr txBox="1"/>
          <p:nvPr/>
        </p:nvSpPr>
        <p:spPr>
          <a:xfrm>
            <a:off x="471881" y="3104954"/>
            <a:ext cx="9073127" cy="76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fr-FR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arch_histone_1a7w </a:t>
            </a:r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histone_1aoic 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0.85442</a:t>
            </a:r>
            <a:endParaRPr lang="fr-F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fr-FR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6PF2K_1bif </a:t>
            </a:r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5_3_exonuclease_1bgxt 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0.30667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22603-7B65-9787-55E4-F4863F5B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1251B4-872F-4C57-DFC6-C29591CE6344}"/>
              </a:ext>
            </a:extLst>
          </p:cNvPr>
          <p:cNvSpPr txBox="1"/>
          <p:nvPr/>
        </p:nvSpPr>
        <p:spPr>
          <a:xfrm>
            <a:off x="0" y="4112850"/>
            <a:ext cx="12382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Needleman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Wunsch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: 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valuation of the overall resemblance between two sequences</a:t>
            </a:r>
          </a:p>
          <a:p>
            <a:pPr marL="1200150" lvl="2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(Smith and Waterman)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Semi-Global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Needleman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Wunsch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: global for one sequence and local for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25D2CF4-2247-18C4-9DD1-0A3749F391EF}"/>
              </a:ext>
            </a:extLst>
          </p:cNvPr>
          <p:cNvSpPr/>
          <p:nvPr/>
        </p:nvSpPr>
        <p:spPr>
          <a:xfrm>
            <a:off x="129615" y="162643"/>
            <a:ext cx="11810715" cy="860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3A64D1-6134-337E-6941-60B34E4EB813}"/>
              </a:ext>
            </a:extLst>
          </p:cNvPr>
          <p:cNvSpPr/>
          <p:nvPr/>
        </p:nvSpPr>
        <p:spPr>
          <a:xfrm>
            <a:off x="622541" y="3055839"/>
            <a:ext cx="4439642" cy="8736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96B5CD-3B60-C338-D5DE-02FCE4E02D75}"/>
              </a:ext>
            </a:extLst>
          </p:cNvPr>
          <p:cNvSpPr/>
          <p:nvPr/>
        </p:nvSpPr>
        <p:spPr>
          <a:xfrm>
            <a:off x="597597" y="1702732"/>
            <a:ext cx="7093710" cy="8736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C514271-AF0A-FC6E-2516-3AE435AD0F3F}"/>
              </a:ext>
            </a:extLst>
          </p:cNvPr>
          <p:cNvGrpSpPr/>
          <p:nvPr/>
        </p:nvGrpSpPr>
        <p:grpSpPr>
          <a:xfrm>
            <a:off x="2452060" y="3268155"/>
            <a:ext cx="2513443" cy="369332"/>
            <a:chOff x="9010932" y="3522910"/>
            <a:chExt cx="2513443" cy="369332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73663F7B-CD3B-077F-41F2-B603D212918B}"/>
                </a:ext>
              </a:extLst>
            </p:cNvPr>
            <p:cNvSpPr/>
            <p:nvPr/>
          </p:nvSpPr>
          <p:spPr>
            <a:xfrm>
              <a:off x="9010932" y="3522910"/>
              <a:ext cx="2433293" cy="3693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6610116-AF2A-2F41-E81B-CE3CAC60DB9B}"/>
                </a:ext>
              </a:extLst>
            </p:cNvPr>
            <p:cNvSpPr txBox="1"/>
            <p:nvPr/>
          </p:nvSpPr>
          <p:spPr>
            <a:xfrm>
              <a:off x="9199227" y="3522910"/>
              <a:ext cx="2325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latin typeface="Arial" panose="020B0604020202020204" pitchFamily="34" charset="0"/>
                  <a:cs typeface="Arial" panose="020B0604020202020204" pitchFamily="34" charset="0"/>
                </a:rPr>
                <a:t>score_fonction.py</a:t>
              </a: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9618D75F-9665-E2BB-3F57-7CEE6373B40C}"/>
              </a:ext>
            </a:extLst>
          </p:cNvPr>
          <p:cNvSpPr txBox="1">
            <a:spLocks/>
          </p:cNvSpPr>
          <p:nvPr/>
        </p:nvSpPr>
        <p:spPr>
          <a:xfrm>
            <a:off x="251670" y="264458"/>
            <a:ext cx="11244743" cy="749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A91A01-5DDF-F9AC-C787-1D197F3910A0}"/>
              </a:ext>
            </a:extLst>
          </p:cNvPr>
          <p:cNvSpPr txBox="1"/>
          <p:nvPr/>
        </p:nvSpPr>
        <p:spPr>
          <a:xfrm>
            <a:off x="6078038" y="5756967"/>
            <a:ext cx="5441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Output</a:t>
            </a:r>
            <a:r>
              <a:rPr lang="fr-FR" dirty="0"/>
              <a:t> : </a:t>
            </a:r>
            <a:r>
              <a:rPr lang="fr-FR" dirty="0" err="1"/>
              <a:t>pairwise</a:t>
            </a:r>
            <a:r>
              <a:rPr lang="fr-FR" dirty="0"/>
              <a:t> </a:t>
            </a:r>
            <a:r>
              <a:rPr lang="fr-FR" dirty="0" err="1"/>
              <a:t>alignment</a:t>
            </a:r>
            <a:r>
              <a:rPr lang="fr-FR" dirty="0"/>
              <a:t> as an </a:t>
            </a:r>
            <a:r>
              <a:rPr lang="fr-FR" dirty="0" err="1"/>
              <a:t>amino</a:t>
            </a:r>
            <a:r>
              <a:rPr lang="fr-FR" dirty="0"/>
              <a:t> </a:t>
            </a:r>
            <a:r>
              <a:rPr lang="fr-FR" dirty="0" err="1"/>
              <a:t>acid</a:t>
            </a:r>
            <a:r>
              <a:rPr lang="fr-FR" dirty="0"/>
              <a:t> sequence 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B20F10E-34B3-8D0C-01F2-12722EB7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4</a:t>
            </a:fld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A14717-1406-376C-4F26-248AD8AE0B64}"/>
              </a:ext>
            </a:extLst>
          </p:cNvPr>
          <p:cNvSpPr txBox="1"/>
          <p:nvPr/>
        </p:nvSpPr>
        <p:spPr>
          <a:xfrm>
            <a:off x="34429" y="1177125"/>
            <a:ext cx="116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Input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Python main.py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embedding1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 embedding2 +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fasta1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 fasta2 +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+ gap penalty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8A1DDCB-5A47-4FE1-7333-163F3F43C806}"/>
              </a:ext>
            </a:extLst>
          </p:cNvPr>
          <p:cNvGrpSpPr/>
          <p:nvPr/>
        </p:nvGrpSpPr>
        <p:grpSpPr>
          <a:xfrm>
            <a:off x="2447523" y="1993770"/>
            <a:ext cx="2433293" cy="375175"/>
            <a:chOff x="9170216" y="3522910"/>
            <a:chExt cx="2433293" cy="375175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30AED88F-57C6-05B0-713B-18D53B4EE69C}"/>
                </a:ext>
              </a:extLst>
            </p:cNvPr>
            <p:cNvSpPr/>
            <p:nvPr/>
          </p:nvSpPr>
          <p:spPr>
            <a:xfrm>
              <a:off x="9170216" y="3528753"/>
              <a:ext cx="2433293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E58C5D0-E76C-021D-DB0F-1A9E677E6054}"/>
                </a:ext>
              </a:extLst>
            </p:cNvPr>
            <p:cNvSpPr txBox="1"/>
            <p:nvPr/>
          </p:nvSpPr>
          <p:spPr>
            <a:xfrm>
              <a:off x="9199227" y="3522910"/>
              <a:ext cx="2325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latin typeface="Arial" panose="020B0604020202020204" pitchFamily="34" charset="0"/>
                  <a:cs typeface="Arial" panose="020B0604020202020204" pitchFamily="34" charset="0"/>
                </a:rPr>
                <a:t>pre_process_emb.py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02FB696-57D9-3CBA-0FD2-3701D414250A}"/>
              </a:ext>
            </a:extLst>
          </p:cNvPr>
          <p:cNvGrpSpPr/>
          <p:nvPr/>
        </p:nvGrpSpPr>
        <p:grpSpPr>
          <a:xfrm>
            <a:off x="5037239" y="1951462"/>
            <a:ext cx="2550253" cy="386062"/>
            <a:chOff x="8803545" y="3119102"/>
            <a:chExt cx="2550253" cy="386062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379BCD04-1FB9-8DB8-C1B3-92DBA03B2173}"/>
                </a:ext>
              </a:extLst>
            </p:cNvPr>
            <p:cNvSpPr/>
            <p:nvPr/>
          </p:nvSpPr>
          <p:spPr>
            <a:xfrm>
              <a:off x="8945110" y="3135832"/>
              <a:ext cx="2267125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598AECB-571F-C251-9BB8-C949C8233D42}"/>
                </a:ext>
              </a:extLst>
            </p:cNvPr>
            <p:cNvSpPr txBox="1"/>
            <p:nvPr/>
          </p:nvSpPr>
          <p:spPr>
            <a:xfrm>
              <a:off x="8803545" y="3119102"/>
              <a:ext cx="2550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800" dirty="0">
                  <a:latin typeface="Arial" panose="020B0604020202020204" pitchFamily="34" charset="0"/>
                  <a:cs typeface="Arial" panose="020B0604020202020204" pitchFamily="34" charset="0"/>
                </a:rPr>
                <a:t>fasta_sequences.py</a:t>
              </a:r>
            </a:p>
          </p:txBody>
        </p:sp>
      </p:grp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952602F-A2C9-C233-84D0-10D761AEF81C}"/>
              </a:ext>
            </a:extLst>
          </p:cNvPr>
          <p:cNvCxnSpPr>
            <a:cxnSpLocks/>
          </p:cNvCxnSpPr>
          <p:nvPr/>
        </p:nvCxnSpPr>
        <p:spPr>
          <a:xfrm>
            <a:off x="8120543" y="1546457"/>
            <a:ext cx="0" cy="81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0F6AE16-97CE-B930-C11B-2A1E853566B0}"/>
              </a:ext>
            </a:extLst>
          </p:cNvPr>
          <p:cNvCxnSpPr>
            <a:cxnSpLocks/>
          </p:cNvCxnSpPr>
          <p:nvPr/>
        </p:nvCxnSpPr>
        <p:spPr>
          <a:xfrm>
            <a:off x="10328246" y="1546457"/>
            <a:ext cx="0" cy="945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7BDC0A7-9010-94E5-A1BF-67D2AE6C6C63}"/>
              </a:ext>
            </a:extLst>
          </p:cNvPr>
          <p:cNvGrpSpPr/>
          <p:nvPr/>
        </p:nvGrpSpPr>
        <p:grpSpPr>
          <a:xfrm>
            <a:off x="6772926" y="2653091"/>
            <a:ext cx="5475266" cy="1551818"/>
            <a:chOff x="6772926" y="2653091"/>
            <a:chExt cx="5475266" cy="155181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C9C39BA-0431-4A5B-C3B0-0C2E3885B49F}"/>
                </a:ext>
              </a:extLst>
            </p:cNvPr>
            <p:cNvGrpSpPr/>
            <p:nvPr/>
          </p:nvGrpSpPr>
          <p:grpSpPr>
            <a:xfrm>
              <a:off x="6772926" y="2653091"/>
              <a:ext cx="5475266" cy="1551818"/>
              <a:chOff x="6915670" y="2576945"/>
              <a:chExt cx="5475266" cy="1551818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376306FD-DF80-A185-73B5-1C029E2AB15D}"/>
                  </a:ext>
                </a:extLst>
              </p:cNvPr>
              <p:cNvGrpSpPr/>
              <p:nvPr/>
            </p:nvGrpSpPr>
            <p:grpSpPr>
              <a:xfrm>
                <a:off x="6915671" y="3168701"/>
                <a:ext cx="2865892" cy="386062"/>
                <a:chOff x="8803545" y="3119102"/>
                <a:chExt cx="2550253" cy="386062"/>
              </a:xfrm>
            </p:grpSpPr>
            <p:sp>
              <p:nvSpPr>
                <p:cNvPr id="32" name="Rectangle : coins arrondis 31">
                  <a:extLst>
                    <a:ext uri="{FF2B5EF4-FFF2-40B4-BE49-F238E27FC236}">
                      <a16:creationId xmlns:a16="http://schemas.microsoft.com/office/drawing/2014/main" id="{CE4F397D-6504-3E93-F444-9B8DAAE1CC4B}"/>
                    </a:ext>
                  </a:extLst>
                </p:cNvPr>
                <p:cNvSpPr/>
                <p:nvPr/>
              </p:nvSpPr>
              <p:spPr>
                <a:xfrm>
                  <a:off x="8945110" y="3135832"/>
                  <a:ext cx="2267125" cy="36933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DCA15A8D-A291-4B46-E9F6-C938BA4EB403}"/>
                    </a:ext>
                  </a:extLst>
                </p:cNvPr>
                <p:cNvSpPr txBox="1"/>
                <p:nvPr/>
              </p:nvSpPr>
              <p:spPr>
                <a:xfrm>
                  <a:off x="8803545" y="3119102"/>
                  <a:ext cx="25502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smith_waterman.py</a:t>
                  </a:r>
                </a:p>
              </p:txBody>
            </p:sp>
          </p:grp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4DB89976-393F-3DB8-15AB-07F7A52CF883}"/>
                  </a:ext>
                </a:extLst>
              </p:cNvPr>
              <p:cNvGrpSpPr/>
              <p:nvPr/>
            </p:nvGrpSpPr>
            <p:grpSpPr>
              <a:xfrm>
                <a:off x="6915671" y="2594701"/>
                <a:ext cx="2865892" cy="386062"/>
                <a:chOff x="8803545" y="3119102"/>
                <a:chExt cx="2550253" cy="386062"/>
              </a:xfrm>
            </p:grpSpPr>
            <p:sp>
              <p:nvSpPr>
                <p:cNvPr id="35" name="Rectangle : coins arrondis 34">
                  <a:extLst>
                    <a:ext uri="{FF2B5EF4-FFF2-40B4-BE49-F238E27FC236}">
                      <a16:creationId xmlns:a16="http://schemas.microsoft.com/office/drawing/2014/main" id="{F62005AF-8422-2B5E-08B4-2482B3F4FDD1}"/>
                    </a:ext>
                  </a:extLst>
                </p:cNvPr>
                <p:cNvSpPr/>
                <p:nvPr/>
              </p:nvSpPr>
              <p:spPr>
                <a:xfrm>
                  <a:off x="8945110" y="3135832"/>
                  <a:ext cx="2267125" cy="369332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543E9AC-9D2E-43CB-03AE-1668A4AABDC1}"/>
                    </a:ext>
                  </a:extLst>
                </p:cNvPr>
                <p:cNvSpPr txBox="1"/>
                <p:nvPr/>
              </p:nvSpPr>
              <p:spPr>
                <a:xfrm>
                  <a:off x="8803545" y="3119102"/>
                  <a:ext cx="25502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fr-FR" sz="1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emi_global.py</a:t>
                  </a:r>
                </a:p>
              </p:txBody>
            </p:sp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CFE5F968-1F06-CE4B-2882-1F3F893DF5E7}"/>
                  </a:ext>
                </a:extLst>
              </p:cNvPr>
              <p:cNvGrpSpPr/>
              <p:nvPr/>
            </p:nvGrpSpPr>
            <p:grpSpPr>
              <a:xfrm>
                <a:off x="6915670" y="3734312"/>
                <a:ext cx="2865893" cy="394451"/>
                <a:chOff x="8803545" y="3110713"/>
                <a:chExt cx="2550253" cy="394451"/>
              </a:xfrm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ABD6FA83-BEA9-76C2-8912-70A717CFB580}"/>
                    </a:ext>
                  </a:extLst>
                </p:cNvPr>
                <p:cNvSpPr/>
                <p:nvPr/>
              </p:nvSpPr>
              <p:spPr>
                <a:xfrm>
                  <a:off x="8945110" y="3135832"/>
                  <a:ext cx="2267125" cy="36933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B8506A40-DD11-6A8F-B04E-EFF6BDA6E84C}"/>
                    </a:ext>
                  </a:extLst>
                </p:cNvPr>
                <p:cNvSpPr txBox="1"/>
                <p:nvPr/>
              </p:nvSpPr>
              <p:spPr>
                <a:xfrm>
                  <a:off x="8803545" y="3110713"/>
                  <a:ext cx="25502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fr-FR" sz="1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eedleman_wunsch.py</a:t>
                  </a:r>
                </a:p>
              </p:txBody>
            </p:sp>
          </p:grp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5003D5-72B8-922D-9D4E-614FDF20D7DF}"/>
                  </a:ext>
                </a:extLst>
              </p:cNvPr>
              <p:cNvSpPr txBox="1"/>
              <p:nvPr/>
            </p:nvSpPr>
            <p:spPr>
              <a:xfrm>
                <a:off x="9843214" y="2576945"/>
                <a:ext cx="2547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gap penalty fixe or affine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FCAB74E-3EFE-638F-EBE8-2C8804CEAE91}"/>
                  </a:ext>
                </a:extLst>
              </p:cNvPr>
              <p:cNvSpPr txBox="1"/>
              <p:nvPr/>
            </p:nvSpPr>
            <p:spPr>
              <a:xfrm>
                <a:off x="9843214" y="3133440"/>
                <a:ext cx="2547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gap penalty fixe or affine</a:t>
                </a: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3864B3A-8C9B-CC5E-429E-175AD4B70666}"/>
                  </a:ext>
                </a:extLst>
              </p:cNvPr>
              <p:cNvSpPr txBox="1"/>
              <p:nvPr/>
            </p:nvSpPr>
            <p:spPr>
              <a:xfrm>
                <a:off x="9818047" y="3689934"/>
                <a:ext cx="2547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gap penalty fixe or affine</a:t>
                </a:r>
              </a:p>
            </p:txBody>
          </p:sp>
        </p:grp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D3C2236-7FB6-AE9A-4587-1609A2DC5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948" y="2889580"/>
              <a:ext cx="2209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A7A397F-94DD-E0A9-526F-5AC2B47FB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948" y="3446243"/>
              <a:ext cx="2209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D90B43E5-3A22-0BC8-89BA-66E8D11AF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948" y="3986453"/>
              <a:ext cx="2209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B481E08-07B8-1EC5-DB54-A378865FCB53}"/>
              </a:ext>
            </a:extLst>
          </p:cNvPr>
          <p:cNvCxnSpPr>
            <a:cxnSpLocks/>
          </p:cNvCxnSpPr>
          <p:nvPr/>
        </p:nvCxnSpPr>
        <p:spPr>
          <a:xfrm>
            <a:off x="3650608" y="2491722"/>
            <a:ext cx="0" cy="717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47D54A5-5E60-1F7D-55DA-EDB1EA012129}"/>
              </a:ext>
            </a:extLst>
          </p:cNvPr>
          <p:cNvCxnSpPr>
            <a:cxnSpLocks/>
          </p:cNvCxnSpPr>
          <p:nvPr/>
        </p:nvCxnSpPr>
        <p:spPr>
          <a:xfrm>
            <a:off x="3081556" y="1546457"/>
            <a:ext cx="0" cy="3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D395E69-F465-ED80-8E09-149F84DAFD55}"/>
              </a:ext>
            </a:extLst>
          </p:cNvPr>
          <p:cNvCxnSpPr>
            <a:cxnSpLocks/>
          </p:cNvCxnSpPr>
          <p:nvPr/>
        </p:nvCxnSpPr>
        <p:spPr>
          <a:xfrm>
            <a:off x="4500694" y="1546457"/>
            <a:ext cx="0" cy="3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DC5F34E-0C93-547E-BF46-261F4F501A90}"/>
              </a:ext>
            </a:extLst>
          </p:cNvPr>
          <p:cNvCxnSpPr>
            <a:cxnSpLocks/>
          </p:cNvCxnSpPr>
          <p:nvPr/>
        </p:nvCxnSpPr>
        <p:spPr>
          <a:xfrm>
            <a:off x="5115138" y="3452821"/>
            <a:ext cx="10507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ccolade ouvrante 64">
            <a:extLst>
              <a:ext uri="{FF2B5EF4-FFF2-40B4-BE49-F238E27FC236}">
                <a16:creationId xmlns:a16="http://schemas.microsoft.com/office/drawing/2014/main" id="{310DE303-D8E2-D7F5-62FF-CBC5D8359450}"/>
              </a:ext>
            </a:extLst>
          </p:cNvPr>
          <p:cNvSpPr/>
          <p:nvPr/>
        </p:nvSpPr>
        <p:spPr>
          <a:xfrm>
            <a:off x="6393157" y="2687577"/>
            <a:ext cx="379769" cy="1549206"/>
          </a:xfrm>
          <a:prstGeom prst="leftBrace">
            <a:avLst>
              <a:gd name="adj1" fmla="val 38339"/>
              <a:gd name="adj2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93BCBE0-C0A8-5965-2601-5666F0BF4214}"/>
              </a:ext>
            </a:extLst>
          </p:cNvPr>
          <p:cNvCxnSpPr>
            <a:cxnSpLocks/>
          </p:cNvCxnSpPr>
          <p:nvPr/>
        </p:nvCxnSpPr>
        <p:spPr>
          <a:xfrm>
            <a:off x="5869846" y="1546457"/>
            <a:ext cx="0" cy="3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A230FFC3-8E6D-4E1E-331B-AC8E963F5B53}"/>
              </a:ext>
            </a:extLst>
          </p:cNvPr>
          <p:cNvCxnSpPr>
            <a:cxnSpLocks/>
          </p:cNvCxnSpPr>
          <p:nvPr/>
        </p:nvCxnSpPr>
        <p:spPr>
          <a:xfrm>
            <a:off x="6772926" y="1546457"/>
            <a:ext cx="0" cy="3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A2DA99D2-1320-4C62-3298-2C7272746F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05664" y="2735232"/>
            <a:ext cx="1024424" cy="296060"/>
          </a:xfrm>
          <a:prstGeom prst="bentConnector3">
            <a:avLst>
              <a:gd name="adj1" fmla="val 999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ccolade ouvrante 79">
            <a:extLst>
              <a:ext uri="{FF2B5EF4-FFF2-40B4-BE49-F238E27FC236}">
                <a16:creationId xmlns:a16="http://schemas.microsoft.com/office/drawing/2014/main" id="{BE4EA235-72DE-B716-8EB6-0509E2C9F8DA}"/>
              </a:ext>
            </a:extLst>
          </p:cNvPr>
          <p:cNvSpPr/>
          <p:nvPr/>
        </p:nvSpPr>
        <p:spPr>
          <a:xfrm rot="16200000">
            <a:off x="8091491" y="3627651"/>
            <a:ext cx="379769" cy="2547724"/>
          </a:xfrm>
          <a:prstGeom prst="leftBrace">
            <a:avLst>
              <a:gd name="adj1" fmla="val 38339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B0A33701-0BC9-9068-FCC0-53F494C91B33}"/>
              </a:ext>
            </a:extLst>
          </p:cNvPr>
          <p:cNvGrpSpPr/>
          <p:nvPr/>
        </p:nvGrpSpPr>
        <p:grpSpPr>
          <a:xfrm>
            <a:off x="7152248" y="5247115"/>
            <a:ext cx="2433293" cy="376370"/>
            <a:chOff x="9010932" y="3515872"/>
            <a:chExt cx="2433293" cy="376370"/>
          </a:xfrm>
        </p:grpSpPr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6150B0A5-A450-5B98-77BE-F276DEAD6940}"/>
                </a:ext>
              </a:extLst>
            </p:cNvPr>
            <p:cNvSpPr/>
            <p:nvPr/>
          </p:nvSpPr>
          <p:spPr>
            <a:xfrm>
              <a:off x="9010932" y="3522910"/>
              <a:ext cx="2433293" cy="369332"/>
            </a:xfrm>
            <a:prstGeom prst="roundRect">
              <a:avLst/>
            </a:prstGeom>
            <a:solidFill>
              <a:srgbClr val="F6B2B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1CCCCC2E-BB87-6B33-2A3A-F742086B8C3E}"/>
                </a:ext>
              </a:extLst>
            </p:cNvPr>
            <p:cNvSpPr txBox="1"/>
            <p:nvPr/>
          </p:nvSpPr>
          <p:spPr>
            <a:xfrm>
              <a:off x="9065004" y="3515872"/>
              <a:ext cx="2325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800" dirty="0">
                  <a:latin typeface="Arial" panose="020B0604020202020204" pitchFamily="34" charset="0"/>
                  <a:cs typeface="Arial" panose="020B0604020202020204" pitchFamily="34" charset="0"/>
                </a:rPr>
                <a:t>ave_output.py</a:t>
              </a:r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715F8935-8F0C-756E-149F-00D53D4D34C3}"/>
              </a:ext>
            </a:extLst>
          </p:cNvPr>
          <p:cNvSpPr txBox="1"/>
          <p:nvPr/>
        </p:nvSpPr>
        <p:spPr>
          <a:xfrm>
            <a:off x="657733" y="1999613"/>
            <a:ext cx="184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BF5F3DF-922C-4512-3DC6-B70120F05C3D}"/>
              </a:ext>
            </a:extLst>
          </p:cNvPr>
          <p:cNvSpPr txBox="1"/>
          <p:nvPr/>
        </p:nvSpPr>
        <p:spPr>
          <a:xfrm>
            <a:off x="597596" y="3329710"/>
            <a:ext cx="164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41CB01E-3123-B1A7-3C39-53FB5E15B5A4}"/>
              </a:ext>
            </a:extLst>
          </p:cNvPr>
          <p:cNvSpPr txBox="1"/>
          <p:nvPr/>
        </p:nvSpPr>
        <p:spPr>
          <a:xfrm>
            <a:off x="6841266" y="4274206"/>
            <a:ext cx="380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+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backtracing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7619134-E957-5797-D8AF-BAA02DBAA012}"/>
              </a:ext>
            </a:extLst>
          </p:cNvPr>
          <p:cNvSpPr/>
          <p:nvPr/>
        </p:nvSpPr>
        <p:spPr>
          <a:xfrm>
            <a:off x="6858044" y="2635925"/>
            <a:ext cx="2744275" cy="198901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6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95C212E-4943-D84E-54B0-40DE7FCA56E3}"/>
              </a:ext>
            </a:extLst>
          </p:cNvPr>
          <p:cNvSpPr/>
          <p:nvPr/>
        </p:nvSpPr>
        <p:spPr>
          <a:xfrm>
            <a:off x="129615" y="162643"/>
            <a:ext cx="11810715" cy="1092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0FCF535-644C-B471-74F5-2BC52BA5ABA9}"/>
              </a:ext>
            </a:extLst>
          </p:cNvPr>
          <p:cNvSpPr txBox="1">
            <a:spLocks/>
          </p:cNvSpPr>
          <p:nvPr/>
        </p:nvSpPr>
        <p:spPr>
          <a:xfrm>
            <a:off x="251670" y="264457"/>
            <a:ext cx="11244743" cy="968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arch_histone_1a7w </a:t>
            </a:r>
            <a:r>
              <a:rPr lang="fr-F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</a:t>
            </a:r>
            <a:r>
              <a:rPr lang="fr-F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histone_1aoic 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</a:t>
            </a:r>
            <a:r>
              <a:rPr lang="fr-F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alignment</a:t>
            </a:r>
            <a:r>
              <a:rPr lang="fr-F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8FD2779-7599-29EF-BE4F-11FEB6A3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5</a:t>
            </a:fld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9BB8F7-1C14-A7B4-BF94-E51E7394DA7F}"/>
              </a:ext>
            </a:extLst>
          </p:cNvPr>
          <p:cNvGrpSpPr/>
          <p:nvPr/>
        </p:nvGrpSpPr>
        <p:grpSpPr>
          <a:xfrm>
            <a:off x="144260" y="1383026"/>
            <a:ext cx="12180167" cy="3525689"/>
            <a:chOff x="152649" y="1114578"/>
            <a:chExt cx="12180167" cy="3525689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FF0BB32-42E1-77DC-5793-1050EF538AEF}"/>
                </a:ext>
              </a:extLst>
            </p:cNvPr>
            <p:cNvGrpSpPr/>
            <p:nvPr/>
          </p:nvGrpSpPr>
          <p:grpSpPr>
            <a:xfrm>
              <a:off x="152649" y="1233182"/>
              <a:ext cx="12180167" cy="3407085"/>
              <a:chOff x="87334" y="1902435"/>
              <a:chExt cx="12180167" cy="3407085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2F822D24-4626-7585-EA93-F6EE5D1720F7}"/>
                  </a:ext>
                </a:extLst>
              </p:cNvPr>
              <p:cNvGrpSpPr/>
              <p:nvPr/>
            </p:nvGrpSpPr>
            <p:grpSpPr>
              <a:xfrm>
                <a:off x="87334" y="1902435"/>
                <a:ext cx="12180167" cy="3407085"/>
                <a:chOff x="97653" y="1611178"/>
                <a:chExt cx="12180167" cy="3407086"/>
              </a:xfrm>
            </p:grpSpPr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DB3E5A30-CF59-65D8-84F3-B0D177DCDF6B}"/>
                    </a:ext>
                  </a:extLst>
                </p:cNvPr>
                <p:cNvSpPr txBox="1"/>
                <p:nvPr/>
              </p:nvSpPr>
              <p:spPr>
                <a:xfrm>
                  <a:off x="399497" y="2048022"/>
                  <a:ext cx="11256886" cy="584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600" dirty="0">
                      <a:solidFill>
                        <a:srgbClr val="002060"/>
                      </a:solidFill>
                    </a:rPr>
                    <a:t>MEL------------PIAPIGRIIK-D-A-G-AE</a:t>
                  </a:r>
                  <a:r>
                    <a:rPr lang="fr-FR" sz="1600" b="1" dirty="0">
                      <a:solidFill>
                        <a:srgbClr val="FF0000"/>
                      </a:solidFill>
                    </a:rPr>
                    <a:t>RVS</a:t>
                  </a:r>
                  <a:r>
                    <a:rPr lang="fr-FR" sz="1600" dirty="0">
                      <a:solidFill>
                        <a:srgbClr val="002060"/>
                      </a:solidFill>
                    </a:rPr>
                    <a:t>DDARIT-LAKILEEMGRDIASE-A-IKLA-RHAGR</a:t>
                  </a:r>
                  <a:r>
                    <a:rPr lang="fr-FR" sz="1600" b="1" dirty="0">
                      <a:solidFill>
                        <a:srgbClr val="FF0000"/>
                      </a:solidFill>
                    </a:rPr>
                    <a:t>KT-I-K</a:t>
                  </a:r>
                  <a:r>
                    <a:rPr lang="fr-FR" sz="1600" dirty="0">
                      <a:solidFill>
                        <a:srgbClr val="002060"/>
                      </a:solidFill>
                    </a:rPr>
                    <a:t>AEDIELAVRRFK---------------</a:t>
                  </a:r>
                </a:p>
                <a:p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RAKAKTRSSRAGLQFPVGRVHRLLRK-G-N-YAERVGAGAPV-YLAAVLEYLTAEILE-L-AGNA-ARDNKKT-R-IIPRHLQLAVRNDEELNKLLGRVTIAQGG</a:t>
                  </a:r>
                </a:p>
              </p:txBody>
            </p:sp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FE60624C-1EC5-8169-8451-BE5D48FBAAB0}"/>
                    </a:ext>
                  </a:extLst>
                </p:cNvPr>
                <p:cNvSpPr txBox="1"/>
                <p:nvPr/>
              </p:nvSpPr>
              <p:spPr>
                <a:xfrm>
                  <a:off x="399497" y="3054746"/>
                  <a:ext cx="1187832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600" dirty="0">
                      <a:solidFill>
                        <a:srgbClr val="002060"/>
                      </a:solidFill>
                    </a:rPr>
                    <a:t>MEL------------PIAPIGRIIK-D-A-G-AERVSDDARIT-LAKILEEMGRDIASE-A-IKLA-RHAGRKT-I-KAEDIELAVRRFK---------------</a:t>
                  </a:r>
                </a:p>
                <a:p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RAKAKTRSSRAGLQFPVGRVHRLLRK-G-N-YAERVGAGAPV-YLAAVLEYLTAEILE-L-AGNA-ARDNKKT-R-IIPRHLQLAVRNDEELNKLLGRVTIAQGG</a:t>
                  </a:r>
                </a:p>
                <a:p>
                  <a:endParaRPr lang="fr-FR" sz="1600" dirty="0"/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C9B4411A-7F9E-4776-0662-832DE47FAF0F}"/>
                    </a:ext>
                  </a:extLst>
                </p:cNvPr>
                <p:cNvSpPr txBox="1"/>
                <p:nvPr/>
              </p:nvSpPr>
              <p:spPr>
                <a:xfrm>
                  <a:off x="97653" y="1611178"/>
                  <a:ext cx="2441358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Global </a:t>
                  </a:r>
                  <a:r>
                    <a:rPr lang="fr-FR" dirty="0" err="1"/>
                    <a:t>alignment</a:t>
                  </a:r>
                  <a:endParaRPr lang="fr-FR" dirty="0"/>
                </a:p>
              </p:txBody>
            </p:sp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9DE2121F-CEC7-AFD7-7D14-D33B0581C3CB}"/>
                    </a:ext>
                  </a:extLst>
                </p:cNvPr>
                <p:cNvSpPr txBox="1"/>
                <p:nvPr/>
              </p:nvSpPr>
              <p:spPr>
                <a:xfrm>
                  <a:off x="97653" y="2685415"/>
                  <a:ext cx="2441358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Local </a:t>
                  </a:r>
                  <a:r>
                    <a:rPr lang="fr-FR" dirty="0" err="1"/>
                    <a:t>alignment</a:t>
                  </a:r>
                  <a:endParaRPr lang="fr-FR" dirty="0"/>
                </a:p>
              </p:txBody>
            </p: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9E3494A-B329-F63F-8266-D96F41B54C2E}"/>
                    </a:ext>
                  </a:extLst>
                </p:cNvPr>
                <p:cNvSpPr txBox="1"/>
                <p:nvPr/>
              </p:nvSpPr>
              <p:spPr>
                <a:xfrm>
                  <a:off x="399497" y="4156490"/>
                  <a:ext cx="11398929" cy="8617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002060"/>
                      </a:solidFill>
                    </a:rPr>
                    <a:t>M</a:t>
                  </a:r>
                  <a:r>
                    <a:rPr lang="fr-FR" sz="16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EL------------PIAPIGRIIK-D-A-G-AERVSDDARIT-LAKILEEMGRDIASE-A-IKLA-RHAGRKT-I-KAEDIELAVRR</a:t>
                  </a:r>
                  <a:r>
                    <a:rPr lang="fr-FR" sz="1600" b="1" dirty="0">
                      <a:solidFill>
                        <a:srgbClr val="002060"/>
                      </a:solidFill>
                    </a:rPr>
                    <a:t>FK</a:t>
                  </a:r>
                  <a:r>
                    <a:rPr lang="fr-FR" sz="16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-</a:t>
                  </a:r>
                  <a:r>
                    <a:rPr lang="fr-FR" sz="1600" dirty="0">
                      <a:solidFill>
                        <a:srgbClr val="002060"/>
                      </a:solidFill>
                    </a:rPr>
                    <a:t>--------------</a:t>
                  </a:r>
                </a:p>
                <a:p>
                  <a:r>
                    <a:rPr lang="fr-FR" sz="16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RAKAKTRSSRAGLQFPVGRVHRLLRK-G-N-YAERVGAGAPV-YLAAVLEYLTAEILE-L-AGNA-ARDNKKT-R-IIPRHLQLAVRNDEEL</a:t>
                  </a:r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NKLLGRVTIAQGG</a:t>
                  </a:r>
                </a:p>
                <a:p>
                  <a:endParaRPr lang="fr-FR" sz="1600" dirty="0"/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BB35D3C3-A1F3-BDA7-0A69-47294B770005}"/>
                    </a:ext>
                  </a:extLst>
                </p:cNvPr>
                <p:cNvSpPr txBox="1"/>
                <p:nvPr/>
              </p:nvSpPr>
              <p:spPr>
                <a:xfrm>
                  <a:off x="97653" y="3762656"/>
                  <a:ext cx="24413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Semi-global </a:t>
                  </a:r>
                  <a:r>
                    <a:rPr lang="fr-FR" dirty="0" err="1"/>
                    <a:t>alignment</a:t>
                  </a:r>
                  <a:endParaRPr lang="fr-FR" dirty="0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F8861D-F9C5-2D3F-1AAE-6AAB4DBFD5A7}"/>
                  </a:ext>
                </a:extLst>
              </p:cNvPr>
              <p:cNvSpPr/>
              <p:nvPr/>
            </p:nvSpPr>
            <p:spPr>
              <a:xfrm>
                <a:off x="1551963" y="2339279"/>
                <a:ext cx="7273255" cy="6128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66757A-9284-AF27-F076-5C423D370E00}"/>
                  </a:ext>
                </a:extLst>
              </p:cNvPr>
              <p:cNvSpPr/>
              <p:nvPr/>
            </p:nvSpPr>
            <p:spPr>
              <a:xfrm>
                <a:off x="1551963" y="3354372"/>
                <a:ext cx="7273255" cy="6128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DB906A-9724-53A9-363A-D9AD06C1C774}"/>
                  </a:ext>
                </a:extLst>
              </p:cNvPr>
              <p:cNvSpPr/>
              <p:nvPr/>
            </p:nvSpPr>
            <p:spPr>
              <a:xfrm>
                <a:off x="1551963" y="4457802"/>
                <a:ext cx="7273255" cy="6128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E69ECE-3F6D-90C8-2274-26857B375CCA}"/>
                </a:ext>
              </a:extLst>
            </p:cNvPr>
            <p:cNvSpPr txBox="1"/>
            <p:nvPr/>
          </p:nvSpPr>
          <p:spPr>
            <a:xfrm>
              <a:off x="2536113" y="1114578"/>
              <a:ext cx="24413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Interaction </a:t>
              </a:r>
              <a:r>
                <a:rPr lang="fr-FR" dirty="0" err="1">
                  <a:solidFill>
                    <a:srgbClr val="FF0000"/>
                  </a:solidFill>
                </a:rPr>
                <a:t>with</a:t>
              </a:r>
              <a:r>
                <a:rPr lang="fr-FR" dirty="0">
                  <a:solidFill>
                    <a:srgbClr val="FF0000"/>
                  </a:solidFill>
                </a:rPr>
                <a:t> DNA </a:t>
              </a:r>
              <a:r>
                <a:rPr lang="fr-FR" sz="1200" dirty="0"/>
                <a:t>(source : Uniprot)</a:t>
              </a:r>
              <a:endParaRPr lang="fr-FR" dirty="0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546FD3A-9B5E-B76C-5F1F-B88998A1C992}"/>
              </a:ext>
            </a:extLst>
          </p:cNvPr>
          <p:cNvSpPr txBox="1"/>
          <p:nvPr/>
        </p:nvSpPr>
        <p:spPr>
          <a:xfrm>
            <a:off x="399939" y="4859140"/>
            <a:ext cx="2692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Histone-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Fold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Superfamily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200" dirty="0"/>
              <a:t>(source : </a:t>
            </a:r>
            <a:r>
              <a:rPr lang="fr-FR" sz="1200" dirty="0" err="1"/>
              <a:t>InterPro</a:t>
            </a:r>
            <a:r>
              <a:rPr lang="fr-FR" sz="1200" dirty="0"/>
              <a:t>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377559D-D3A4-B483-DC70-C7F545EF9A8F}"/>
              </a:ext>
            </a:extLst>
          </p:cNvPr>
          <p:cNvSpPr txBox="1"/>
          <p:nvPr/>
        </p:nvSpPr>
        <p:spPr>
          <a:xfrm>
            <a:off x="399939" y="5592120"/>
            <a:ext cx="983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A0A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histone-fold consists of a core of three helices, where the long middle helix is flanked at each end by shorter ones. 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2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3170C12-FF7B-BA23-A63C-37038A545698}"/>
              </a:ext>
            </a:extLst>
          </p:cNvPr>
          <p:cNvGrpSpPr/>
          <p:nvPr/>
        </p:nvGrpSpPr>
        <p:grpSpPr>
          <a:xfrm>
            <a:off x="1244443" y="1335770"/>
            <a:ext cx="6869146" cy="3228716"/>
            <a:chOff x="82857" y="3521853"/>
            <a:chExt cx="6869146" cy="322871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B94FC6F-C26D-89CC-1633-5BBF2C0C8F45}"/>
                </a:ext>
              </a:extLst>
            </p:cNvPr>
            <p:cNvSpPr txBox="1"/>
            <p:nvPr/>
          </p:nvSpPr>
          <p:spPr>
            <a:xfrm>
              <a:off x="82857" y="3521853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Global </a:t>
              </a:r>
              <a:r>
                <a:rPr lang="fr-FR" dirty="0" err="1"/>
                <a:t>alignment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E974565-0E53-FB4D-A839-2A2CA8445A3F}"/>
                </a:ext>
              </a:extLst>
            </p:cNvPr>
            <p:cNvSpPr txBox="1"/>
            <p:nvPr/>
          </p:nvSpPr>
          <p:spPr>
            <a:xfrm>
              <a:off x="82857" y="4596090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Local </a:t>
              </a:r>
              <a:r>
                <a:rPr lang="fr-FR" dirty="0" err="1"/>
                <a:t>alignment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BE446DD-8AD6-4360-668F-71900ED8760E}"/>
                </a:ext>
              </a:extLst>
            </p:cNvPr>
            <p:cNvSpPr txBox="1"/>
            <p:nvPr/>
          </p:nvSpPr>
          <p:spPr>
            <a:xfrm>
              <a:off x="82857" y="5673330"/>
              <a:ext cx="2441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Semi-global </a:t>
              </a:r>
              <a:r>
                <a:rPr lang="fr-FR" dirty="0" err="1"/>
                <a:t>alignment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E523D68-7217-E48C-A766-EA0AF52320D1}"/>
                </a:ext>
              </a:extLst>
            </p:cNvPr>
            <p:cNvSpPr txBox="1"/>
            <p:nvPr/>
          </p:nvSpPr>
          <p:spPr>
            <a:xfrm>
              <a:off x="662299" y="3888183"/>
              <a:ext cx="61444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</a:rPr>
                <a:t>LSYIKIMD-VGQSY-V-VNR---VADHIQSRIVYYLMNIH------V-TPR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LAK--VRTDLPL--E-V-DFAKRR-EPDRERLRAFLERLEFGSLLHEF---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A4746CE-9E59-7AC4-8AAE-C71D28F5B8F1}"/>
                </a:ext>
              </a:extLst>
            </p:cNvPr>
            <p:cNvSpPr txBox="1"/>
            <p:nvPr/>
          </p:nvSpPr>
          <p:spPr>
            <a:xfrm>
              <a:off x="662299" y="4900844"/>
              <a:ext cx="61444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</a:rPr>
                <a:t>LSYIKIMD-VGQSY-V-VNR---VADHIQSRIVYYLMNIH------V-TPR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LAK--VRTDLPL--E-V-DFAKRR-EPDRERLRAFLERLEFGSLLHEF---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9F8D1F0-B996-C22C-427F-F58485EB46E9}"/>
                </a:ext>
              </a:extLst>
            </p:cNvPr>
            <p:cNvSpPr txBox="1"/>
            <p:nvPr/>
          </p:nvSpPr>
          <p:spPr>
            <a:xfrm>
              <a:off x="662299" y="6104238"/>
              <a:ext cx="62897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</a:rPr>
                <a:t>LSYIKIM-DVGQSYV-VNRVA-D--HIQSRIVYYLMNIH------V-TPR</a:t>
              </a:r>
            </a:p>
            <a:p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LAKVR--TDLPLE-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-V-</a:t>
              </a:r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DF-AKRR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EPDRERLRAFLERLEFGSLLHEF---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D8727AD-698E-C023-2DE9-9B9493FBC8D1}"/>
              </a:ext>
            </a:extLst>
          </p:cNvPr>
          <p:cNvSpPr txBox="1"/>
          <p:nvPr/>
        </p:nvSpPr>
        <p:spPr>
          <a:xfrm>
            <a:off x="163577" y="5114939"/>
            <a:ext cx="497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Alignement global avec pénalité de gap fixe à 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EEA871-F633-7450-60B2-420D61377B74}"/>
              </a:ext>
            </a:extLst>
          </p:cNvPr>
          <p:cNvSpPr txBox="1"/>
          <p:nvPr/>
        </p:nvSpPr>
        <p:spPr>
          <a:xfrm>
            <a:off x="6089574" y="5103528"/>
            <a:ext cx="537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Alignement global avec pénalité de gap affine (-1, 0)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BF68B3B-10EA-FA03-4CC2-E2626F4AF2D1}"/>
              </a:ext>
            </a:extLst>
          </p:cNvPr>
          <p:cNvGrpSpPr/>
          <p:nvPr/>
        </p:nvGrpSpPr>
        <p:grpSpPr>
          <a:xfrm>
            <a:off x="687058" y="5567035"/>
            <a:ext cx="3924117" cy="767103"/>
            <a:chOff x="5900690" y="5228948"/>
            <a:chExt cx="3924117" cy="76710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D387FA1-00E3-894D-546C-90C77A940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223"/>
            <a:stretch/>
          </p:blipFill>
          <p:spPr>
            <a:xfrm>
              <a:off x="5900690" y="5302720"/>
              <a:ext cx="3924117" cy="69333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DA8C91-AE35-320F-93E4-719D9750DFF5}"/>
                </a:ext>
              </a:extLst>
            </p:cNvPr>
            <p:cNvSpPr/>
            <p:nvPr/>
          </p:nvSpPr>
          <p:spPr>
            <a:xfrm>
              <a:off x="7306322" y="5228948"/>
              <a:ext cx="1473694" cy="355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BACA76D-D3A2-87A7-1022-B25E38FE32D0}"/>
              </a:ext>
            </a:extLst>
          </p:cNvPr>
          <p:cNvGrpSpPr/>
          <p:nvPr/>
        </p:nvGrpSpPr>
        <p:grpSpPr>
          <a:xfrm>
            <a:off x="6699172" y="5555624"/>
            <a:ext cx="3844859" cy="679890"/>
            <a:chOff x="417252" y="5316161"/>
            <a:chExt cx="3844859" cy="679890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6B1E09F-C868-AA29-320B-2EC4B3756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201"/>
            <a:stretch/>
          </p:blipFill>
          <p:spPr>
            <a:xfrm>
              <a:off x="417252" y="5316161"/>
              <a:ext cx="3844859" cy="67989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829507-537F-0AD1-BD31-99F12DDF8466}"/>
                </a:ext>
              </a:extLst>
            </p:cNvPr>
            <p:cNvSpPr/>
            <p:nvPr/>
          </p:nvSpPr>
          <p:spPr>
            <a:xfrm>
              <a:off x="1831669" y="5344273"/>
              <a:ext cx="1473694" cy="355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F6180D2E-84CE-972C-10F4-E6DF9089F836}"/>
              </a:ext>
            </a:extLst>
          </p:cNvPr>
          <p:cNvSpPr txBox="1"/>
          <p:nvPr/>
        </p:nvSpPr>
        <p:spPr>
          <a:xfrm>
            <a:off x="4577526" y="5567035"/>
            <a:ext cx="206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arch_histone_1a7w </a:t>
            </a:r>
          </a:p>
          <a:p>
            <a:pPr algn="ctr"/>
            <a:r>
              <a:rPr lang="fr-FR" dirty="0"/>
              <a:t>histone_1aoic 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3583AEA-7CC1-D5C8-A6E7-FDE2905C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E5CAC79-FEF2-6188-9866-E07DB2EEEA88}"/>
              </a:ext>
            </a:extLst>
          </p:cNvPr>
          <p:cNvSpPr/>
          <p:nvPr/>
        </p:nvSpPr>
        <p:spPr>
          <a:xfrm>
            <a:off x="129615" y="162643"/>
            <a:ext cx="11810715" cy="1092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69956ADD-4EB7-0F68-4A96-03D7A882CA18}"/>
              </a:ext>
            </a:extLst>
          </p:cNvPr>
          <p:cNvSpPr txBox="1">
            <a:spLocks/>
          </p:cNvSpPr>
          <p:nvPr/>
        </p:nvSpPr>
        <p:spPr>
          <a:xfrm>
            <a:off x="251670" y="264457"/>
            <a:ext cx="11940330" cy="968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6PF2K_1bif </a:t>
            </a:r>
            <a:r>
              <a:rPr lang="fr-F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</a:t>
            </a:r>
            <a:r>
              <a:rPr lang="fr-F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5_3_exonuclease_1bgxt 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</a:t>
            </a:r>
            <a:r>
              <a:rPr lang="fr-FR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alignment</a:t>
            </a:r>
            <a:r>
              <a:rPr lang="fr-F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4BF48D-A52F-DD96-2441-D7F22DB3E1A5}"/>
              </a:ext>
            </a:extLst>
          </p:cNvPr>
          <p:cNvSpPr/>
          <p:nvPr/>
        </p:nvSpPr>
        <p:spPr>
          <a:xfrm>
            <a:off x="129615" y="162643"/>
            <a:ext cx="11810715" cy="8609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F2F959-1372-5FA8-3F87-FF7F4B0C7B24}"/>
              </a:ext>
            </a:extLst>
          </p:cNvPr>
          <p:cNvSpPr txBox="1">
            <a:spLocks/>
          </p:cNvSpPr>
          <p:nvPr/>
        </p:nvSpPr>
        <p:spPr>
          <a:xfrm>
            <a:off x="251670" y="264457"/>
            <a:ext cx="11244743" cy="968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Discussion and 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C5791C-4B58-F1EA-0FB9-78475DE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DE0E2-859C-1C90-BF06-2423470EE275}"/>
              </a:ext>
            </a:extLst>
          </p:cNvPr>
          <p:cNvSpPr txBox="1"/>
          <p:nvPr/>
        </p:nvSpPr>
        <p:spPr>
          <a:xfrm>
            <a:off x="261107" y="1621262"/>
            <a:ext cx="116792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Change gap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Check maximum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Embeddings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1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13CC28-CF17-FC74-7A5F-2C95C54F693B}"/>
              </a:ext>
            </a:extLst>
          </p:cNvPr>
          <p:cNvSpPr txBox="1"/>
          <p:nvPr/>
        </p:nvSpPr>
        <p:spPr>
          <a:xfrm>
            <a:off x="6367461" y="728664"/>
            <a:ext cx="4984813" cy="3157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fr-FR" sz="5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 for your attention !</a:t>
            </a:r>
            <a:endParaRPr lang="en-US" sz="5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5" name="Picture 6" descr="Script informatique sur un écran">
            <a:extLst>
              <a:ext uri="{FF2B5EF4-FFF2-40B4-BE49-F238E27FC236}">
                <a16:creationId xmlns:a16="http://schemas.microsoft.com/office/drawing/2014/main" id="{CC7F654F-9523-F38A-011B-B5036A5C7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r="40986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sp>
        <p:nvSpPr>
          <p:cNvPr id="48" name="Espace réservé du numéro de diapositive 47">
            <a:extLst>
              <a:ext uri="{FF2B5EF4-FFF2-40B4-BE49-F238E27FC236}">
                <a16:creationId xmlns:a16="http://schemas.microsoft.com/office/drawing/2014/main" id="{D8923E89-BE23-00D5-B736-4A567F06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56350"/>
            <a:ext cx="11668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F596155-EF82-4365-AAEE-085F39F0A3A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CD557-7B1D-E5D5-055A-1E5D2C399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9" y="5594172"/>
            <a:ext cx="2957511" cy="112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5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41D42F9F-B4A0-82B2-492E-75916C4DDBFC}"/>
              </a:ext>
            </a:extLst>
          </p:cNvPr>
          <p:cNvGrpSpPr/>
          <p:nvPr/>
        </p:nvGrpSpPr>
        <p:grpSpPr>
          <a:xfrm>
            <a:off x="11833" y="426430"/>
            <a:ext cx="12180167" cy="3761040"/>
            <a:chOff x="97653" y="1257223"/>
            <a:chExt cx="12180167" cy="3761041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EE3C7CB-A7D5-E6F5-4BD6-7C46B1B8B8F7}"/>
                </a:ext>
              </a:extLst>
            </p:cNvPr>
            <p:cNvSpPr txBox="1"/>
            <p:nvPr/>
          </p:nvSpPr>
          <p:spPr>
            <a:xfrm>
              <a:off x="399497" y="2048022"/>
              <a:ext cx="11256886" cy="584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solidFill>
                    <a:srgbClr val="002060"/>
                  </a:solidFill>
                </a:rPr>
                <a:t>MEL------------PIAPIGRIIK-D-A-G-AERVSDDARIT-LAKILEEMGRDIASE-A-IKLA-RHAGRKT-I-KAEDIELAVRRFK---------------</a:t>
              </a:r>
            </a:p>
            <a:p>
              <a:r>
                <a:rPr lang="fr-FR" sz="1600" dirty="0">
                  <a:solidFill>
                    <a:schemeClr val="accent2">
                      <a:lumMod val="75000"/>
                    </a:schemeClr>
                  </a:solidFill>
                </a:rPr>
                <a:t>RAKAKTRSSRAGLQFPVGRVHRLLRK-G-N-YAERVGAGAPV-YLAAVLEYLTAEILE-L-AGNA-ARDNKKT-R-IIPRHLQLAVRNDEELNKLLGRVTIAQGG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BCD9CE4-98A5-8BDC-3E83-BF3C668C015F}"/>
                </a:ext>
              </a:extLst>
            </p:cNvPr>
            <p:cNvSpPr txBox="1"/>
            <p:nvPr/>
          </p:nvSpPr>
          <p:spPr>
            <a:xfrm>
              <a:off x="399497" y="3054746"/>
              <a:ext cx="1187832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solidFill>
                    <a:srgbClr val="002060"/>
                  </a:solidFill>
                </a:rPr>
                <a:t>MEL------------PIAPIGRIIK-D-A-G-AERVSDDARIT-LAKILEEMGRDIASE-A-IKLA-RHAGRKT-I-KAEDIELAVRRFK---------------</a:t>
              </a:r>
            </a:p>
            <a:p>
              <a:r>
                <a:rPr lang="fr-FR" sz="1600" dirty="0">
                  <a:solidFill>
                    <a:schemeClr val="accent2">
                      <a:lumMod val="75000"/>
                    </a:schemeClr>
                  </a:solidFill>
                </a:rPr>
                <a:t>RAKAKTRSSRAGLQFPVGRVHRLLRK-G-N-YAERVGAGAPV-YLAAVLEYLTAEILE-L-AGNA-ARDNKKT-R-IIPRHLQLAVRNDEELNKLLGRVTIAQGG</a:t>
              </a:r>
            </a:p>
            <a:p>
              <a:endParaRPr lang="fr-FR" sz="160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08E67D0-DE51-6DEA-3765-9080A7356D2D}"/>
                </a:ext>
              </a:extLst>
            </p:cNvPr>
            <p:cNvSpPr txBox="1"/>
            <p:nvPr/>
          </p:nvSpPr>
          <p:spPr>
            <a:xfrm>
              <a:off x="97653" y="1611178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global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D3222CD-6D34-C999-4639-254786052A5C}"/>
                </a:ext>
              </a:extLst>
            </p:cNvPr>
            <p:cNvSpPr txBox="1"/>
            <p:nvPr/>
          </p:nvSpPr>
          <p:spPr>
            <a:xfrm>
              <a:off x="97653" y="2685415"/>
              <a:ext cx="244135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local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3C42E2C-F9DC-136D-7FEE-7E59272878EB}"/>
                </a:ext>
              </a:extLst>
            </p:cNvPr>
            <p:cNvSpPr txBox="1"/>
            <p:nvPr/>
          </p:nvSpPr>
          <p:spPr>
            <a:xfrm>
              <a:off x="399497" y="4156490"/>
              <a:ext cx="1139892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>
                  <a:solidFill>
                    <a:srgbClr val="002060"/>
                  </a:solidFill>
                </a:rPr>
                <a:t>MEL------------PIAPIGRIIK-D-A-G-AERVSDDARIT-LAKILEEMGRDIASE-A-IKLA-RHAGRKT-I-KAEDIELAVRRFK---------------</a:t>
              </a:r>
            </a:p>
            <a:p>
              <a:r>
                <a:rPr lang="fr-FR" sz="1600" dirty="0">
                  <a:solidFill>
                    <a:schemeClr val="accent2">
                      <a:lumMod val="75000"/>
                    </a:schemeClr>
                  </a:solidFill>
                </a:rPr>
                <a:t>RAKAKTRSSRAGLQFPVGRVHRLLRK-G-N-YAERVGAGAPV-YLAAVLEYLTAEILE-L-AGNA-ARDNKKT-R-IIPRHLQLAVRNDEELNKLLGRVTIAQGG</a:t>
              </a:r>
            </a:p>
            <a:p>
              <a:endParaRPr lang="fr-FR" sz="160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46B0ECA-92A0-13D3-0EE3-E126BAB7F39F}"/>
                </a:ext>
              </a:extLst>
            </p:cNvPr>
            <p:cNvSpPr txBox="1"/>
            <p:nvPr/>
          </p:nvSpPr>
          <p:spPr>
            <a:xfrm>
              <a:off x="97653" y="3762656"/>
              <a:ext cx="2441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Alignement semi-global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701A0B6-F394-C9B8-FED0-889E52629B2D}"/>
                </a:ext>
              </a:extLst>
            </p:cNvPr>
            <p:cNvSpPr txBox="1"/>
            <p:nvPr/>
          </p:nvSpPr>
          <p:spPr>
            <a:xfrm>
              <a:off x="168677" y="1257223"/>
              <a:ext cx="541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2060"/>
                  </a:solidFill>
                  <a:effectLst/>
                  <a:ea typeface="Calibri" panose="020F0502020204030204" pitchFamily="34" charset="0"/>
                </a:rPr>
                <a:t>arch_histone_1a7w </a:t>
              </a:r>
              <a:r>
                <a:rPr lang="fr-FR" dirty="0">
                  <a:effectLst/>
                  <a:ea typeface="Calibri" panose="020F0502020204030204" pitchFamily="34" charset="0"/>
                </a:rPr>
                <a:t>par rapport à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effectLst/>
                  <a:ea typeface="Calibri" panose="020F0502020204030204" pitchFamily="34" charset="0"/>
                </a:rPr>
                <a:t>histone_1aoic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009D7CFB-1E62-67F6-1727-7D7F5A2B8A4F}"/>
              </a:ext>
            </a:extLst>
          </p:cNvPr>
          <p:cNvSpPr txBox="1"/>
          <p:nvPr/>
        </p:nvSpPr>
        <p:spPr>
          <a:xfrm>
            <a:off x="0" y="4339192"/>
            <a:ext cx="54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6PF2K_1bif  </a:t>
            </a:r>
            <a:r>
              <a:rPr lang="fr-FR" sz="1800" dirty="0">
                <a:effectLst/>
                <a:ea typeface="Calibri" panose="020F0502020204030204" pitchFamily="34" charset="0"/>
              </a:rPr>
              <a:t>par rapport à 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5_3_exonuclease_1bgxt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652F3C-B4AC-DA68-D111-1B8E0B3BA982}"/>
              </a:ext>
            </a:extLst>
          </p:cNvPr>
          <p:cNvSpPr txBox="1"/>
          <p:nvPr/>
        </p:nvSpPr>
        <p:spPr>
          <a:xfrm>
            <a:off x="82976" y="4790026"/>
            <a:ext cx="497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Alignement global avec pénalité de gap fixe à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73647D-E6A6-2D52-8205-69471758489F}"/>
              </a:ext>
            </a:extLst>
          </p:cNvPr>
          <p:cNvSpPr txBox="1"/>
          <p:nvPr/>
        </p:nvSpPr>
        <p:spPr>
          <a:xfrm>
            <a:off x="5486402" y="4790026"/>
            <a:ext cx="537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Alignement global avec pénalité de gap affine (-1, 0)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3ECD898-9FD2-81F5-4ADE-BE0549846539}"/>
              </a:ext>
            </a:extLst>
          </p:cNvPr>
          <p:cNvSpPr txBox="1"/>
          <p:nvPr/>
        </p:nvSpPr>
        <p:spPr>
          <a:xfrm>
            <a:off x="162756" y="99320"/>
            <a:ext cx="3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FAFE6BF-A154-2818-50D1-44E3F096CEE1}"/>
              </a:ext>
            </a:extLst>
          </p:cNvPr>
          <p:cNvGrpSpPr/>
          <p:nvPr/>
        </p:nvGrpSpPr>
        <p:grpSpPr>
          <a:xfrm>
            <a:off x="606457" y="5242122"/>
            <a:ext cx="3924117" cy="767103"/>
            <a:chOff x="5900690" y="5228948"/>
            <a:chExt cx="3924117" cy="767103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CAE1D2F-E6DF-BE28-8B4B-2BF770ECF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223"/>
            <a:stretch/>
          </p:blipFill>
          <p:spPr>
            <a:xfrm>
              <a:off x="5900690" y="5302720"/>
              <a:ext cx="3924117" cy="6933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F4F32-5408-DECE-0346-A8068C03DC3A}"/>
                </a:ext>
              </a:extLst>
            </p:cNvPr>
            <p:cNvSpPr/>
            <p:nvPr/>
          </p:nvSpPr>
          <p:spPr>
            <a:xfrm>
              <a:off x="7306322" y="5228948"/>
              <a:ext cx="1473694" cy="355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D3A2993-FE9B-3509-ED61-8026293C4CFA}"/>
              </a:ext>
            </a:extLst>
          </p:cNvPr>
          <p:cNvGrpSpPr/>
          <p:nvPr/>
        </p:nvGrpSpPr>
        <p:grpSpPr>
          <a:xfrm>
            <a:off x="6096000" y="5242122"/>
            <a:ext cx="3844859" cy="679890"/>
            <a:chOff x="417252" y="5316161"/>
            <a:chExt cx="3844859" cy="679890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3C7B1C42-3AC0-10DA-4FC8-716CC6766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201"/>
            <a:stretch/>
          </p:blipFill>
          <p:spPr>
            <a:xfrm>
              <a:off x="417252" y="5316161"/>
              <a:ext cx="3844859" cy="67989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10C211-9A09-1E48-D852-A77FAA9D37CC}"/>
                </a:ext>
              </a:extLst>
            </p:cNvPr>
            <p:cNvSpPr/>
            <p:nvPr/>
          </p:nvSpPr>
          <p:spPr>
            <a:xfrm>
              <a:off x="1831669" y="5344273"/>
              <a:ext cx="1473694" cy="355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227A73E6-0EC4-24FB-7876-EB16F5C89AAC}"/>
              </a:ext>
            </a:extLst>
          </p:cNvPr>
          <p:cNvSpPr txBox="1"/>
          <p:nvPr/>
        </p:nvSpPr>
        <p:spPr>
          <a:xfrm>
            <a:off x="4678353" y="5226480"/>
            <a:ext cx="73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-1-</a:t>
            </a:r>
          </a:p>
          <a:p>
            <a:pPr algn="ctr"/>
            <a:r>
              <a:rPr lang="fr-FR" dirty="0"/>
              <a:t>-2-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9316A4-0305-957D-610B-0F584CAA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155-EF82-4365-AAEE-085F39F0A3A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984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638</Words>
  <Application>Microsoft Office PowerPoint</Application>
  <PresentationFormat>Grand écran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Arrignon</dc:creator>
  <cp:lastModifiedBy>Louis Arrignon</cp:lastModifiedBy>
  <cp:revision>11</cp:revision>
  <dcterms:created xsi:type="dcterms:W3CDTF">2022-09-12T16:31:44Z</dcterms:created>
  <dcterms:modified xsi:type="dcterms:W3CDTF">2022-09-15T19:32:35Z</dcterms:modified>
</cp:coreProperties>
</file>