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72" r:id="rId4"/>
    <p:sldId id="258" r:id="rId5"/>
    <p:sldId id="273" r:id="rId6"/>
    <p:sldId id="276" r:id="rId7"/>
    <p:sldId id="285" r:id="rId8"/>
    <p:sldId id="277" r:id="rId9"/>
    <p:sldId id="286" r:id="rId10"/>
    <p:sldId id="287" r:id="rId11"/>
    <p:sldId id="278" r:id="rId12"/>
    <p:sldId id="288" r:id="rId13"/>
    <p:sldId id="274" r:id="rId14"/>
    <p:sldId id="279" r:id="rId15"/>
    <p:sldId id="280" r:id="rId16"/>
    <p:sldId id="281" r:id="rId17"/>
    <p:sldId id="275" r:id="rId18"/>
    <p:sldId id="282" r:id="rId19"/>
    <p:sldId id="283" r:id="rId20"/>
    <p:sldId id="284" r:id="rId21"/>
    <p:sldId id="257" r:id="rId22"/>
    <p:sldId id="270" r:id="rId23"/>
    <p:sldId id="27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4ABC-1E8F-38F6-6E5F-1C38E00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0A787-6D1D-AD1F-A4CA-C80CFA3C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8F05-E941-BD80-4D83-0AFAF8CC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B943-B32F-7444-979E-496D5B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7F304-5A72-2D86-0E55-F3B99C1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6C2F-62BE-D4DD-1D0A-1E8438D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7FB3E-B36F-0FE0-34BB-F89CED57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075C1-71AD-B880-DB15-250C558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246A-A8E8-DD79-7003-5F2E049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B5246-92A1-1C9B-2B86-34A0AE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8F56D-3D3E-42C4-BF98-836A3036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28F03-6C7C-D82D-A138-2ECF2688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08D71-3709-EE2A-882E-35F96AE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B39A6-ED93-2199-B693-952527E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B9BD-2CE4-EC20-935C-BA7C9A4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C9AF2-19BC-D290-501A-73B75F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BB4FB-51CC-DF67-706E-1695410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0D0BB-6765-5129-CF81-1596DCC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B93F-BCAC-69DC-381B-2662B85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D0BFA-62B1-03A5-05F8-08D709DD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47674-C092-CC5D-FB94-B085EF0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289D-B736-31BD-A80A-5F550C1D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980AC-3A08-471F-5F2C-BC99D561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F30D9-BCAA-C2FA-6203-25795D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1B622-8DE1-305D-078E-507AFD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C84A-D094-E33F-4AB4-29637D6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8F4EC-747A-2A7D-761E-3B01C20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6BF5F-C81E-B52B-9D9D-0A87BE5E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8E801-BDA5-6236-1091-00EB6042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03AC5-8C15-D8BD-9A27-B46D9ED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809B6-67DB-ACFC-A29C-D5B9C17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1A95-97BC-E582-B549-E07A3B6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83277-F1EA-8F71-EDE4-C9C43DE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58E2D-F6BB-A7E9-B773-6CE1DFD2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452F2-46FF-8B94-2096-7730629C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F1D57-1EFE-D221-8A72-02F103BD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25652-D259-B3AB-0676-2A3A1D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2F371-C203-54DC-82F6-355E22B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E8274-20C2-49D9-1276-E61FBB6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DC03-BB64-1912-AE87-3591E96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0CAED-9FB3-B835-2C3A-B5050A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53D4-DC57-FEE7-0761-BAAD8CA5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9E3F-7225-76A0-97DF-219A480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9286F-6895-B12F-3D11-58224A2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54D903-0A27-4427-40C3-28616F6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B9E0C-5D0A-6DF4-10BC-16D1030C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170FF-AEE6-0DC2-C0EA-AF1C2C3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6F75-E1DB-D649-48C3-3C6F8A2B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E3E7B-1E30-B5BA-CEBF-4F0C239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08D0CB-2085-CDBD-D802-81793A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4E8EE-BAAD-901D-751B-263C4AC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54C9E-C9C2-B7B6-24AE-3CCF7E3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E1C9-2628-EA0B-62F2-7567D4E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ABCCB-72DC-E51C-4C71-2DD0989B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5C16A-E5C0-7C5E-5340-58042FB6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47A71-2D39-CE4D-3681-3EF55AF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35B92-7F6F-961E-1476-E6946E5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6D02A-6024-E052-589A-ED9974B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82806B-F41F-1162-ADF7-543A0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53752-D825-B044-34CE-703D206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EBE-2BD4-2BEB-E51D-8B6A3997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1901-AD35-C3EF-0470-1DA114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99A1-457F-86A7-98E2-31E905F6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structure/1bif" TargetMode="External"/><Relationship Id="rId2" Type="http://schemas.openxmlformats.org/officeDocument/2006/relationships/hyperlink" Target="https://scholar.google.fr/citations?user=fadCsRsAAAAJ&amp;hl=fr&amp;oi=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rcsb.org/structure/2ak3" TargetMode="External"/><Relationship Id="rId4" Type="http://schemas.openxmlformats.org/officeDocument/2006/relationships/hyperlink" Target="https://www.rcsb.org/structure/1az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943E8-3841-9810-F9DA-01AF799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3365D0-532D-7C00-FED2-7E64F454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</a:p>
        </p:txBody>
      </p:sp>
      <p:pic>
        <p:nvPicPr>
          <p:cNvPr id="2050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E43CAB6-D089-819F-1E1D-09240FA5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/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483564-93A0-3AD7-D246-AF0D48BB9BC7}"/>
              </a:ext>
            </a:extLst>
          </p:cNvPr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5B39EF-DD64-C730-E7AF-28B05AD3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"/>
          <a:stretch/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79AEB7B3-604B-8F9D-943A-4E49A6D9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861260B-DC19-534F-A06C-17E1D166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BB8C88-CAE6-2294-B047-A061E75B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FF579A5-1C20-64BD-C408-07FABDE0E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610178-DCC5-FC05-35D2-4FAAE8E8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E963DF8-7048-D4AC-AE30-1DE8A77B2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Réaliser une PLSDA (Y =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Comparer le graphe des échantillons de la PLSDA avec celui de la PCA.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Lequel permet une meilleure séparation des classes ?</a:t>
            </a:r>
          </a:p>
        </p:txBody>
      </p:sp>
    </p:spTree>
    <p:extLst>
      <p:ext uri="{BB962C8B-B14F-4D97-AF65-F5344CB8AC3E}">
        <p14:creationId xmlns:p14="http://schemas.microsoft.com/office/powerpoint/2010/main" val="366662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97C337D5-315B-BBFC-0DB9-5E3BB951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82" y="3505539"/>
            <a:ext cx="4126396" cy="25465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785F61A-1488-160A-959F-C3BE6EB8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" y="996296"/>
            <a:ext cx="3717510" cy="22942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A77C79-6C42-F3B7-4BB5-5CA19434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34" y="5071370"/>
            <a:ext cx="1391888" cy="692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B7CA03-0F26-1861-D0D9-C5C08A0C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245" y="996296"/>
            <a:ext cx="3717510" cy="22942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901AF8-2A5F-14C6-892C-EEE5AF8D9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3919796" y="3484410"/>
            <a:ext cx="4034959" cy="24901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AF9B78-F7C4-16F1-50A7-95366D9D2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419" y="5320743"/>
            <a:ext cx="1388950" cy="691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82F616-745C-4E76-5714-74A00080C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772" y="990376"/>
            <a:ext cx="3727104" cy="230015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F107B7D-158F-96F6-E50A-181717F1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228" y="5320743"/>
            <a:ext cx="1388950" cy="6540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5746BD-0E15-8ACD-4F8A-510A63E969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88"/>
          <a:stretch/>
        </p:blipFill>
        <p:spPr>
          <a:xfrm>
            <a:off x="25667" y="3523487"/>
            <a:ext cx="3774055" cy="233821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0AFF64-AF42-7AF4-D684-87694FCB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95" y="5320743"/>
            <a:ext cx="1391888" cy="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5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PLS avec les gènes et les protéines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Discuter du nombre de composantes à inclure dans le modèle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Présenter le graphe des échantillons, des variables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plot.</a:t>
            </a:r>
          </a:p>
        </p:txBody>
      </p:sp>
    </p:spTree>
    <p:extLst>
      <p:ext uri="{BB962C8B-B14F-4D97-AF65-F5344CB8AC3E}">
        <p14:creationId xmlns:p14="http://schemas.microsoft.com/office/powerpoint/2010/main" val="24546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les gènes et les protéines (10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/bloc composante 1, 5 pour composante 2).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Quelles sont les variables sélectionnées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Quels sont leurs rôles biologiques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a t-il des fonctions biologiques enrichies ?</a:t>
            </a:r>
          </a:p>
        </p:txBody>
      </p:sp>
    </p:spTree>
    <p:extLst>
      <p:ext uri="{BB962C8B-B14F-4D97-AF65-F5344CB8AC3E}">
        <p14:creationId xmlns:p14="http://schemas.microsoft.com/office/powerpoint/2010/main" val="117578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combinée DIABLO en incluant les gènes, protéines et le groupe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seconde analyse en ajoutant le 3ième bloc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Optimiser le modèle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ncomp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keepX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Présentez circos plot et network plot de votre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99002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de régulation de gène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PPI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Connection gène-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 – Réseaux de régulation de gène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partir des gènes filtrés, construisez un GRN avec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netOmics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y a-t-il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arête,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déconnectés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Affichez distribution des degrés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Quel gène est le plus connecté ?</a:t>
            </a:r>
          </a:p>
        </p:txBody>
      </p:sp>
    </p:spTree>
    <p:extLst>
      <p:ext uri="{BB962C8B-B14F-4D97-AF65-F5344CB8AC3E}">
        <p14:creationId xmlns:p14="http://schemas.microsoft.com/office/powerpoint/2010/main" val="220316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3.2.	Mise en réseau – Réseaux PPI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l’aide de l’objet R contenant des informations PPI issues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BioGRID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créer un réseau PPI avec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seulement les protéines issues de votre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y a-t-il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arête,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déconnectés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Affichez distribution des degrés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Quelle protéine est la plus connectée ?</a:t>
            </a:r>
          </a:p>
        </p:txBody>
      </p:sp>
    </p:spTree>
    <p:extLst>
      <p:ext uri="{BB962C8B-B14F-4D97-AF65-F5344CB8AC3E}">
        <p14:creationId xmlns:p14="http://schemas.microsoft.com/office/powerpoint/2010/main" val="16042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8769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de l’étude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dans l’étude et méthode d’analyse (se concentrer sur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l’aspet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intégratif)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Brève description des résultats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2701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3.3.	Mise en réseau – Connection gène-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connecter le sous réseau gène avec le sous réseau protéine, vous devez utiliser à la fois l’information gène -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l’information de traduction mais aussi l’information TF -&gt; gène.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Décrivez votre réseau.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de liens TF-gène et gène-protéine recensez-vous ?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analyse de modularité, présentez les résultats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partir du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chosi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soin, réalisez une analyse par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justifiez le choix de la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présentez les résultats.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Réalisez une analyse d’enrichissement sur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15651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0CC99EF-F5C1-BD43-1DFF-BCBA359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9D56551-2494-9A74-75F6-4785759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661F3C-BD68-1889-C53B-A4CD91554EA7}"/>
              </a:ext>
            </a:extLst>
          </p:cNvPr>
          <p:cNvSpPr txBox="1">
            <a:spLocks/>
          </p:cNvSpPr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Points forts et points faibles des outils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c’est top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nul et mal documenté (le site est mort)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Difficultés rencontrées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Résumé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33317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6BB1596-A3EC-F339-4D57-5E00BE5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E5FBD6C-6FE4-1FFE-40FE-CDECCB3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1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10F20E5E-32FE-64A5-C372-1BDC90F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1F6D675-111C-4F76-763B-A263C77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d’échantillons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(gènes, protéines, miRNA)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classes</a:t>
            </a:r>
          </a:p>
        </p:txBody>
      </p:sp>
    </p:spTree>
    <p:extLst>
      <p:ext uri="{BB962C8B-B14F-4D97-AF65-F5344CB8AC3E}">
        <p14:creationId xmlns:p14="http://schemas.microsoft.com/office/powerpoint/2010/main" val="33013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distributions des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échantillons, par classes, par bloc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filtrer les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peu abondantes et avec peu de variabilité  (objectif = avoir un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petite taille pour la suite des analyses)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log/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données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Discutez de vos choix (à l’oral)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vos filtres, combien reste-il de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sont les gènes les plus variants ? Les protéines ? Quels sont leurs rôles biologiques ?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(voir commentaire de la slide)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gène le plus variant est-il traduit et présent dans le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150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82ECDC-D925-55C1-D63E-702B87111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1" r="6545" b="24581"/>
          <a:stretch/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5C2351-0971-15B1-DF12-8725818434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0" r="5634" b="24581"/>
          <a:stretch/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EC2480-85CA-848C-0527-B5FF751094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4" r="4936" b="24581"/>
          <a:stretch/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8C1D08-89C9-C4E6-29B9-964A27E3620D}"/>
              </a:ext>
            </a:extLst>
          </p:cNvPr>
          <p:cNvSpPr txBox="1"/>
          <p:nvPr/>
        </p:nvSpPr>
        <p:spPr>
          <a:xfrm>
            <a:off x="332665" y="5311251"/>
            <a:ext cx="3771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mRNA</a:t>
            </a:r>
            <a:r>
              <a:rPr lang="fr-FR" dirty="0"/>
              <a:t> sont peu exprimés.</a:t>
            </a:r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49B079-C89F-9AC4-1E3C-B005DE3F48D4}"/>
              </a:ext>
            </a:extLst>
          </p:cNvPr>
          <p:cNvSpPr txBox="1"/>
          <p:nvPr/>
        </p:nvSpPr>
        <p:spPr>
          <a:xfrm>
            <a:off x="4390499" y="5311251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 miRNA sont peu exprimés. </a:t>
            </a:r>
          </a:p>
          <a:p>
            <a:r>
              <a:rPr lang="fr-FR" dirty="0"/>
              <a:t>5 miRNA varient peu. </a:t>
            </a:r>
          </a:p>
          <a:p>
            <a:r>
              <a:rPr lang="fr-FR" dirty="0"/>
              <a:t>Il reste 179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5B75F8-5808-93DF-D93D-EBE85F065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92" r="5785" b="24581"/>
          <a:stretch/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8BCA43D-3EF0-34FF-B616-941979F774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60" r="5473" b="23637"/>
          <a:stretch/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16547C-4377-353E-8842-07CB718F52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52" r="5947" b="24581"/>
          <a:stretch/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4FA9928-521B-0D9D-BE0F-6C8470F2DF7A}"/>
              </a:ext>
            </a:extLst>
          </p:cNvPr>
          <p:cNvSpPr txBox="1"/>
          <p:nvPr/>
        </p:nvSpPr>
        <p:spPr>
          <a:xfrm>
            <a:off x="8445364" y="5311984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 protéines sont peu exprimées. </a:t>
            </a:r>
          </a:p>
          <a:p>
            <a:r>
              <a:rPr lang="fr-FR" dirty="0"/>
              <a:t>52 protéines varient peu. </a:t>
            </a:r>
          </a:p>
          <a:p>
            <a:r>
              <a:rPr lang="fr-FR" dirty="0"/>
              <a:t>Il reste 138 données de protéines.</a:t>
            </a:r>
          </a:p>
        </p:txBody>
      </p:sp>
    </p:spTree>
    <p:extLst>
      <p:ext uri="{BB962C8B-B14F-4D97-AF65-F5344CB8AC3E}">
        <p14:creationId xmlns:p14="http://schemas.microsoft.com/office/powerpoint/2010/main" val="23549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chaque bloc: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ACP (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discuter du nombre de composantes à inclure dans le modèle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 le graphe des variables, des échantillons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permettent-elles une bonne séparation des groupes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variables contribuent le plus aux axes principaux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avec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10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 première composante et 5 sur la deuxième.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sont les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35529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C2D2A8-7311-2332-4375-B2BECA97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66084-325F-982A-6485-4D65E2B4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987FDC-4D73-77ED-48C2-DCBB89F5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FAA427-8782-BC44-8AC0-1A2130D9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A5FA-382B-D8AE-7301-25E3A5A9B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D3423E8-5CC9-4200-F2CF-239CD62AC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4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1363</Words>
  <Application>Microsoft Office PowerPoint</Application>
  <PresentationFormat>Grand écran</PresentationFormat>
  <Paragraphs>202</Paragraphs>
  <Slides>23</Slides>
  <Notes>1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Thème Office</vt:lpstr>
      <vt:lpstr>Multi-Omics, projet tgca</vt:lpstr>
      <vt:lpstr>Introduction – contexte de l’étude</vt:lpstr>
      <vt:lpstr>Introduction – présentation du dataset</vt:lpstr>
      <vt:lpstr>Sommaire</vt:lpstr>
      <vt:lpstr>Sommaire</vt:lpstr>
      <vt:lpstr>1.1. Analyse préliminaire – preprocessing</vt:lpstr>
      <vt:lpstr>1.1. Analyse préliminaire – preprocessing</vt:lpstr>
      <vt:lpstr>1.2. Analyse préliminaire – PCA</vt:lpstr>
      <vt:lpstr>1.2. Analyse préliminaire – PCA</vt:lpstr>
      <vt:lpstr>1.2. Analyse préliminaire – PCA</vt:lpstr>
      <vt:lpstr>1.3. Analyse préliminaire – analyse supérvisée</vt:lpstr>
      <vt:lpstr>1.3. Analyse préliminaire – analyse supérvisée</vt:lpstr>
      <vt:lpstr>Sommaire</vt:lpstr>
      <vt:lpstr>2.1. Analyse d’intégration – PLS</vt:lpstr>
      <vt:lpstr>2.2. Analyse d’intégration – sPLS</vt:lpstr>
      <vt:lpstr>2.3. Analyse d’intégration – DIABLO</vt:lpstr>
      <vt:lpstr>Sommaire</vt:lpstr>
      <vt:lpstr>3.1. Mise en réseau – Réseaux de régulation de gène</vt:lpstr>
      <vt:lpstr>3.2. Mise en réseau – Réseaux PPI</vt:lpstr>
      <vt:lpstr>3.3. Mise en réseau – Connection gène-prot</vt:lpstr>
      <vt:lpstr>Conclusion</vt:lpstr>
      <vt:lpstr>References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Jean DELHOMME</cp:lastModifiedBy>
  <cp:revision>30</cp:revision>
  <dcterms:created xsi:type="dcterms:W3CDTF">2022-09-15T16:18:09Z</dcterms:created>
  <dcterms:modified xsi:type="dcterms:W3CDTF">2022-10-11T13:57:39Z</dcterms:modified>
</cp:coreProperties>
</file>