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317" r:id="rId4"/>
    <p:sldId id="318" r:id="rId5"/>
    <p:sldId id="319" r:id="rId6"/>
    <p:sldId id="258" r:id="rId7"/>
    <p:sldId id="273" r:id="rId8"/>
    <p:sldId id="285" r:id="rId9"/>
    <p:sldId id="293" r:id="rId10"/>
    <p:sldId id="286" r:id="rId11"/>
    <p:sldId id="287" r:id="rId12"/>
    <p:sldId id="288" r:id="rId13"/>
    <p:sldId id="274" r:id="rId14"/>
    <p:sldId id="289" r:id="rId15"/>
    <p:sldId id="290" r:id="rId16"/>
    <p:sldId id="291" r:id="rId17"/>
    <p:sldId id="311" r:id="rId18"/>
    <p:sldId id="312" r:id="rId19"/>
    <p:sldId id="313" r:id="rId20"/>
    <p:sldId id="275" r:id="rId21"/>
    <p:sldId id="292" r:id="rId22"/>
    <p:sldId id="257" r:id="rId23"/>
    <p:sldId id="271" r:id="rId24"/>
    <p:sldId id="314" r:id="rId25"/>
    <p:sldId id="31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538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6DCF5-4CC1-4FED-8553-F5B63AC227B5}" type="doc">
      <dgm:prSet loTypeId="urn:microsoft.com/office/officeart/2005/8/layout/hProcess7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31CD2CE2-FD5D-4A56-96DA-426E2CC187EE}">
      <dgm:prSet phldrT="[Texte]"/>
      <dgm:spPr/>
      <dgm:t>
        <a:bodyPr/>
        <a:lstStyle/>
        <a:p>
          <a:endParaRPr lang="fr-FR" dirty="0"/>
        </a:p>
      </dgm:t>
    </dgm:pt>
    <dgm:pt modelId="{5AB4CF25-1AC2-40FE-818F-91C2B93826CD}" type="parTrans" cxnId="{56CB71DD-E870-4A16-85C5-3D24D7D55716}">
      <dgm:prSet/>
      <dgm:spPr/>
      <dgm:t>
        <a:bodyPr/>
        <a:lstStyle/>
        <a:p>
          <a:endParaRPr lang="fr-FR"/>
        </a:p>
      </dgm:t>
    </dgm:pt>
    <dgm:pt modelId="{FCE82C04-0413-4191-B1C0-09CC1A447EB1}" type="sibTrans" cxnId="{56CB71DD-E870-4A16-85C5-3D24D7D55716}">
      <dgm:prSet/>
      <dgm:spPr/>
      <dgm:t>
        <a:bodyPr/>
        <a:lstStyle/>
        <a:p>
          <a:endParaRPr lang="fr-FR"/>
        </a:p>
      </dgm:t>
    </dgm:pt>
    <dgm:pt modelId="{6D31D590-CAD1-4AA7-B3E9-3217E52B6EE1}">
      <dgm:prSet phldrT="[Texte]"/>
      <dgm:spPr/>
      <dgm:t>
        <a:bodyPr/>
        <a:lstStyle/>
        <a:p>
          <a:r>
            <a:rPr lang="fr-FR" dirty="0"/>
            <a:t>profilage d’expression d’ARNm </a:t>
          </a:r>
        </a:p>
      </dgm:t>
    </dgm:pt>
    <dgm:pt modelId="{B4D078EB-AB99-4533-8680-C2C229D6026C}" type="parTrans" cxnId="{0EF7BF7C-6CCA-4EA3-AA56-86DAB5177B0F}">
      <dgm:prSet/>
      <dgm:spPr/>
      <dgm:t>
        <a:bodyPr/>
        <a:lstStyle/>
        <a:p>
          <a:endParaRPr lang="fr-FR"/>
        </a:p>
      </dgm:t>
    </dgm:pt>
    <dgm:pt modelId="{B7DA1A69-D202-4FBE-9FE4-421FF068FB85}" type="sibTrans" cxnId="{0EF7BF7C-6CCA-4EA3-AA56-86DAB5177B0F}">
      <dgm:prSet/>
      <dgm:spPr/>
      <dgm:t>
        <a:bodyPr/>
        <a:lstStyle/>
        <a:p>
          <a:endParaRPr lang="fr-FR"/>
        </a:p>
      </dgm:t>
    </dgm:pt>
    <dgm:pt modelId="{BA6E426E-C5F4-415F-A5F4-2350A0F5CA7F}">
      <dgm:prSet phldrT="[Texte]"/>
      <dgm:spPr/>
      <dgm:t>
        <a:bodyPr/>
        <a:lstStyle/>
        <a:p>
          <a:r>
            <a:rPr lang="fr-FR" dirty="0"/>
            <a:t>l’analyse du nombre de copies d'ADN.</a:t>
          </a:r>
        </a:p>
      </dgm:t>
    </dgm:pt>
    <dgm:pt modelId="{E007E8BC-657F-4D5C-BB00-8361CBABE496}" type="parTrans" cxnId="{8946374D-281F-407C-8601-200D9AD36310}">
      <dgm:prSet/>
      <dgm:spPr/>
      <dgm:t>
        <a:bodyPr/>
        <a:lstStyle/>
        <a:p>
          <a:endParaRPr lang="fr-FR"/>
        </a:p>
      </dgm:t>
    </dgm:pt>
    <dgm:pt modelId="{6F4D7D3A-E3A8-4A6E-8774-103F6A728124}" type="sibTrans" cxnId="{8946374D-281F-407C-8601-200D9AD36310}">
      <dgm:prSet/>
      <dgm:spPr/>
      <dgm:t>
        <a:bodyPr/>
        <a:lstStyle/>
        <a:p>
          <a:endParaRPr lang="fr-FR"/>
        </a:p>
      </dgm:t>
    </dgm:pt>
    <dgm:pt modelId="{82CC22DA-D049-4987-A8FF-8C47E00E7145}">
      <dgm:prSet phldrT="[Texte]"/>
      <dgm:spPr/>
      <dgm:t>
        <a:bodyPr/>
        <a:lstStyle/>
        <a:p>
          <a:endParaRPr lang="fr-FR" dirty="0"/>
        </a:p>
      </dgm:t>
    </dgm:pt>
    <dgm:pt modelId="{64308160-6C9C-455F-9047-8C453FC2DBA6}" type="sibTrans" cxnId="{DC34B73E-F5F7-4A40-9200-E0A109A51427}">
      <dgm:prSet/>
      <dgm:spPr/>
      <dgm:t>
        <a:bodyPr/>
        <a:lstStyle/>
        <a:p>
          <a:endParaRPr lang="fr-FR"/>
        </a:p>
      </dgm:t>
    </dgm:pt>
    <dgm:pt modelId="{4B09938D-EFEB-4009-87F0-319C23C0CA8B}" type="parTrans" cxnId="{DC34B73E-F5F7-4A40-9200-E0A109A51427}">
      <dgm:prSet/>
      <dgm:spPr/>
      <dgm:t>
        <a:bodyPr/>
        <a:lstStyle/>
        <a:p>
          <a:endParaRPr lang="fr-FR"/>
        </a:p>
      </dgm:t>
    </dgm:pt>
    <dgm:pt modelId="{FE5B785F-CBDB-4076-89FC-C151741791A5}" type="pres">
      <dgm:prSet presAssocID="{8416DCF5-4CC1-4FED-8553-F5B63AC227B5}" presName="Name0" presStyleCnt="0">
        <dgm:presLayoutVars>
          <dgm:dir/>
          <dgm:animLvl val="lvl"/>
          <dgm:resizeHandles val="exact"/>
        </dgm:presLayoutVars>
      </dgm:prSet>
      <dgm:spPr/>
    </dgm:pt>
    <dgm:pt modelId="{50139373-8CCD-4D2E-B741-42DE83BC66A4}" type="pres">
      <dgm:prSet presAssocID="{31CD2CE2-FD5D-4A56-96DA-426E2CC187EE}" presName="compositeNode" presStyleCnt="0">
        <dgm:presLayoutVars>
          <dgm:bulletEnabled val="1"/>
        </dgm:presLayoutVars>
      </dgm:prSet>
      <dgm:spPr/>
    </dgm:pt>
    <dgm:pt modelId="{CF5E9FAE-53C1-4C6C-9734-E459964D87BA}" type="pres">
      <dgm:prSet presAssocID="{31CD2CE2-FD5D-4A56-96DA-426E2CC187EE}" presName="bgRect" presStyleLbl="node1" presStyleIdx="0" presStyleCnt="2" custLinFactNeighborX="160" custLinFactNeighborY="19397"/>
      <dgm:spPr/>
    </dgm:pt>
    <dgm:pt modelId="{FCF8A17D-E356-4D7C-BABD-706A4EF34054}" type="pres">
      <dgm:prSet presAssocID="{31CD2CE2-FD5D-4A56-96DA-426E2CC187EE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4E9408E8-5A74-48C1-9AB3-4F761816318F}" type="pres">
      <dgm:prSet presAssocID="{31CD2CE2-FD5D-4A56-96DA-426E2CC187EE}" presName="childNode" presStyleLbl="node1" presStyleIdx="0" presStyleCnt="2">
        <dgm:presLayoutVars>
          <dgm:bulletEnabled val="1"/>
        </dgm:presLayoutVars>
      </dgm:prSet>
      <dgm:spPr/>
    </dgm:pt>
    <dgm:pt modelId="{4BF504DF-2755-4C96-9E05-DAD86370C2D6}" type="pres">
      <dgm:prSet presAssocID="{FCE82C04-0413-4191-B1C0-09CC1A447EB1}" presName="hSp" presStyleCnt="0"/>
      <dgm:spPr/>
    </dgm:pt>
    <dgm:pt modelId="{E83E0AC3-7F8E-4558-A6B0-1242C7FDF7AD}" type="pres">
      <dgm:prSet presAssocID="{FCE82C04-0413-4191-B1C0-09CC1A447EB1}" presName="vProcSp" presStyleCnt="0"/>
      <dgm:spPr/>
    </dgm:pt>
    <dgm:pt modelId="{8D5A5F9D-A06B-46FD-A001-383B7D1DEC69}" type="pres">
      <dgm:prSet presAssocID="{FCE82C04-0413-4191-B1C0-09CC1A447EB1}" presName="vSp1" presStyleCnt="0"/>
      <dgm:spPr/>
    </dgm:pt>
    <dgm:pt modelId="{F20AA44A-6AB9-4F0A-82C5-85B498986CD1}" type="pres">
      <dgm:prSet presAssocID="{FCE82C04-0413-4191-B1C0-09CC1A447EB1}" presName="simulatedConn" presStyleLbl="solidFgAcc1" presStyleIdx="0" presStyleCnt="1"/>
      <dgm:spPr/>
    </dgm:pt>
    <dgm:pt modelId="{9AF19BD8-8605-4B82-85A1-6666B14F1F08}" type="pres">
      <dgm:prSet presAssocID="{FCE82C04-0413-4191-B1C0-09CC1A447EB1}" presName="vSp2" presStyleCnt="0"/>
      <dgm:spPr/>
    </dgm:pt>
    <dgm:pt modelId="{E1B38C07-7EF4-4137-8B92-AE92BB023F7C}" type="pres">
      <dgm:prSet presAssocID="{FCE82C04-0413-4191-B1C0-09CC1A447EB1}" presName="sibTrans" presStyleCnt="0"/>
      <dgm:spPr/>
    </dgm:pt>
    <dgm:pt modelId="{8331E613-6547-4521-8C6C-C16B87730858}" type="pres">
      <dgm:prSet presAssocID="{82CC22DA-D049-4987-A8FF-8C47E00E7145}" presName="compositeNode" presStyleCnt="0">
        <dgm:presLayoutVars>
          <dgm:bulletEnabled val="1"/>
        </dgm:presLayoutVars>
      </dgm:prSet>
      <dgm:spPr/>
    </dgm:pt>
    <dgm:pt modelId="{562810D5-18B4-474D-AA80-654C22B9D1A5}" type="pres">
      <dgm:prSet presAssocID="{82CC22DA-D049-4987-A8FF-8C47E00E7145}" presName="bgRect" presStyleLbl="node1" presStyleIdx="1" presStyleCnt="2" custLinFactNeighborX="198" custLinFactNeighborY="17826"/>
      <dgm:spPr/>
    </dgm:pt>
    <dgm:pt modelId="{07D21CFB-B70C-48E0-93BB-52B23139EC2E}" type="pres">
      <dgm:prSet presAssocID="{82CC22DA-D049-4987-A8FF-8C47E00E7145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36E4C885-5B59-4F93-A697-BB712C19220E}" type="pres">
      <dgm:prSet presAssocID="{82CC22DA-D049-4987-A8FF-8C47E00E7145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86EC81E-8513-48EE-A4B5-930855F3C665}" type="presOf" srcId="{6D31D590-CAD1-4AA7-B3E9-3217E52B6EE1}" destId="{4E9408E8-5A74-48C1-9AB3-4F761816318F}" srcOrd="0" destOrd="0" presId="urn:microsoft.com/office/officeart/2005/8/layout/hProcess7"/>
    <dgm:cxn modelId="{415CE420-C763-4BD2-8B31-D7D0E54BA9AD}" type="presOf" srcId="{31CD2CE2-FD5D-4A56-96DA-426E2CC187EE}" destId="{CF5E9FAE-53C1-4C6C-9734-E459964D87BA}" srcOrd="0" destOrd="0" presId="urn:microsoft.com/office/officeart/2005/8/layout/hProcess7"/>
    <dgm:cxn modelId="{DC34B73E-F5F7-4A40-9200-E0A109A51427}" srcId="{8416DCF5-4CC1-4FED-8553-F5B63AC227B5}" destId="{82CC22DA-D049-4987-A8FF-8C47E00E7145}" srcOrd="1" destOrd="0" parTransId="{4B09938D-EFEB-4009-87F0-319C23C0CA8B}" sibTransId="{64308160-6C9C-455F-9047-8C453FC2DBA6}"/>
    <dgm:cxn modelId="{8946374D-281F-407C-8601-200D9AD36310}" srcId="{82CC22DA-D049-4987-A8FF-8C47E00E7145}" destId="{BA6E426E-C5F4-415F-A5F4-2350A0F5CA7F}" srcOrd="0" destOrd="0" parTransId="{E007E8BC-657F-4D5C-BB00-8361CBABE496}" sibTransId="{6F4D7D3A-E3A8-4A6E-8774-103F6A728124}"/>
    <dgm:cxn modelId="{6DA5FB54-968A-4509-BB4B-983066208452}" type="presOf" srcId="{BA6E426E-C5F4-415F-A5F4-2350A0F5CA7F}" destId="{36E4C885-5B59-4F93-A697-BB712C19220E}" srcOrd="0" destOrd="0" presId="urn:microsoft.com/office/officeart/2005/8/layout/hProcess7"/>
    <dgm:cxn modelId="{0EF7BF7C-6CCA-4EA3-AA56-86DAB5177B0F}" srcId="{31CD2CE2-FD5D-4A56-96DA-426E2CC187EE}" destId="{6D31D590-CAD1-4AA7-B3E9-3217E52B6EE1}" srcOrd="0" destOrd="0" parTransId="{B4D078EB-AB99-4533-8680-C2C229D6026C}" sibTransId="{B7DA1A69-D202-4FBE-9FE4-421FF068FB85}"/>
    <dgm:cxn modelId="{D6F30A90-5361-4321-A5D9-A174465B33A6}" type="presOf" srcId="{31CD2CE2-FD5D-4A56-96DA-426E2CC187EE}" destId="{FCF8A17D-E356-4D7C-BABD-706A4EF34054}" srcOrd="1" destOrd="0" presId="urn:microsoft.com/office/officeart/2005/8/layout/hProcess7"/>
    <dgm:cxn modelId="{D8CE3A99-75BC-4EAF-B6ED-CAE9D72A7A67}" type="presOf" srcId="{82CC22DA-D049-4987-A8FF-8C47E00E7145}" destId="{07D21CFB-B70C-48E0-93BB-52B23139EC2E}" srcOrd="1" destOrd="0" presId="urn:microsoft.com/office/officeart/2005/8/layout/hProcess7"/>
    <dgm:cxn modelId="{2DA9F799-19B4-4D96-94DB-9BEC72EAFA06}" type="presOf" srcId="{82CC22DA-D049-4987-A8FF-8C47E00E7145}" destId="{562810D5-18B4-474D-AA80-654C22B9D1A5}" srcOrd="0" destOrd="0" presId="urn:microsoft.com/office/officeart/2005/8/layout/hProcess7"/>
    <dgm:cxn modelId="{1835BBD7-7699-4632-8518-F02BE26C7883}" type="presOf" srcId="{8416DCF5-4CC1-4FED-8553-F5B63AC227B5}" destId="{FE5B785F-CBDB-4076-89FC-C151741791A5}" srcOrd="0" destOrd="0" presId="urn:microsoft.com/office/officeart/2005/8/layout/hProcess7"/>
    <dgm:cxn modelId="{56CB71DD-E870-4A16-85C5-3D24D7D55716}" srcId="{8416DCF5-4CC1-4FED-8553-F5B63AC227B5}" destId="{31CD2CE2-FD5D-4A56-96DA-426E2CC187EE}" srcOrd="0" destOrd="0" parTransId="{5AB4CF25-1AC2-40FE-818F-91C2B93826CD}" sibTransId="{FCE82C04-0413-4191-B1C0-09CC1A447EB1}"/>
    <dgm:cxn modelId="{F2427571-4854-4047-BA18-34CA1324D9D6}" type="presParOf" srcId="{FE5B785F-CBDB-4076-89FC-C151741791A5}" destId="{50139373-8CCD-4D2E-B741-42DE83BC66A4}" srcOrd="0" destOrd="0" presId="urn:microsoft.com/office/officeart/2005/8/layout/hProcess7"/>
    <dgm:cxn modelId="{572EA7AD-271E-439C-B183-616AACD375C0}" type="presParOf" srcId="{50139373-8CCD-4D2E-B741-42DE83BC66A4}" destId="{CF5E9FAE-53C1-4C6C-9734-E459964D87BA}" srcOrd="0" destOrd="0" presId="urn:microsoft.com/office/officeart/2005/8/layout/hProcess7"/>
    <dgm:cxn modelId="{E129BFB9-ECD0-4446-B2CC-5CDE19CA96A6}" type="presParOf" srcId="{50139373-8CCD-4D2E-B741-42DE83BC66A4}" destId="{FCF8A17D-E356-4D7C-BABD-706A4EF34054}" srcOrd="1" destOrd="0" presId="urn:microsoft.com/office/officeart/2005/8/layout/hProcess7"/>
    <dgm:cxn modelId="{EECE743B-AD44-476F-8697-40FE341449B6}" type="presParOf" srcId="{50139373-8CCD-4D2E-B741-42DE83BC66A4}" destId="{4E9408E8-5A74-48C1-9AB3-4F761816318F}" srcOrd="2" destOrd="0" presId="urn:microsoft.com/office/officeart/2005/8/layout/hProcess7"/>
    <dgm:cxn modelId="{F735C795-4255-4CE0-8E86-D22CAB8CE45E}" type="presParOf" srcId="{FE5B785F-CBDB-4076-89FC-C151741791A5}" destId="{4BF504DF-2755-4C96-9E05-DAD86370C2D6}" srcOrd="1" destOrd="0" presId="urn:microsoft.com/office/officeart/2005/8/layout/hProcess7"/>
    <dgm:cxn modelId="{0DDEA83C-36D0-4561-9B7F-36DC94A95D9D}" type="presParOf" srcId="{FE5B785F-CBDB-4076-89FC-C151741791A5}" destId="{E83E0AC3-7F8E-4558-A6B0-1242C7FDF7AD}" srcOrd="2" destOrd="0" presId="urn:microsoft.com/office/officeart/2005/8/layout/hProcess7"/>
    <dgm:cxn modelId="{9DDA68FB-3C57-43D1-8008-35B6B337EF40}" type="presParOf" srcId="{E83E0AC3-7F8E-4558-A6B0-1242C7FDF7AD}" destId="{8D5A5F9D-A06B-46FD-A001-383B7D1DEC69}" srcOrd="0" destOrd="0" presId="urn:microsoft.com/office/officeart/2005/8/layout/hProcess7"/>
    <dgm:cxn modelId="{3B083C27-A486-463E-912F-F8B9A870E533}" type="presParOf" srcId="{E83E0AC3-7F8E-4558-A6B0-1242C7FDF7AD}" destId="{F20AA44A-6AB9-4F0A-82C5-85B498986CD1}" srcOrd="1" destOrd="0" presId="urn:microsoft.com/office/officeart/2005/8/layout/hProcess7"/>
    <dgm:cxn modelId="{48321BEC-F8A2-4EA3-A8A6-BAE73EE9A3E4}" type="presParOf" srcId="{E83E0AC3-7F8E-4558-A6B0-1242C7FDF7AD}" destId="{9AF19BD8-8605-4B82-85A1-6666B14F1F08}" srcOrd="2" destOrd="0" presId="urn:microsoft.com/office/officeart/2005/8/layout/hProcess7"/>
    <dgm:cxn modelId="{D9033F60-3E86-481B-B5D2-E59B1D808256}" type="presParOf" srcId="{FE5B785F-CBDB-4076-89FC-C151741791A5}" destId="{E1B38C07-7EF4-4137-8B92-AE92BB023F7C}" srcOrd="3" destOrd="0" presId="urn:microsoft.com/office/officeart/2005/8/layout/hProcess7"/>
    <dgm:cxn modelId="{EC939C45-547B-4375-BD12-0699EDD0ABFD}" type="presParOf" srcId="{FE5B785F-CBDB-4076-89FC-C151741791A5}" destId="{8331E613-6547-4521-8C6C-C16B87730858}" srcOrd="4" destOrd="0" presId="urn:microsoft.com/office/officeart/2005/8/layout/hProcess7"/>
    <dgm:cxn modelId="{82E6F2F6-467C-425B-AA35-5C6402865301}" type="presParOf" srcId="{8331E613-6547-4521-8C6C-C16B87730858}" destId="{562810D5-18B4-474D-AA80-654C22B9D1A5}" srcOrd="0" destOrd="0" presId="urn:microsoft.com/office/officeart/2005/8/layout/hProcess7"/>
    <dgm:cxn modelId="{7816CE11-90E7-4AF9-9840-1836A33989E1}" type="presParOf" srcId="{8331E613-6547-4521-8C6C-C16B87730858}" destId="{07D21CFB-B70C-48E0-93BB-52B23139EC2E}" srcOrd="1" destOrd="0" presId="urn:microsoft.com/office/officeart/2005/8/layout/hProcess7"/>
    <dgm:cxn modelId="{72A72E65-71D6-4A1C-B452-E0BD882E0AF3}" type="presParOf" srcId="{8331E613-6547-4521-8C6C-C16B87730858}" destId="{36E4C885-5B59-4F93-A697-BB712C19220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C6210-0B23-4ADC-BBA9-1FC2B0147E55}" type="doc">
      <dgm:prSet loTypeId="urn:microsoft.com/office/officeart/2005/8/layout/hProcess7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1A31646F-1F24-4C02-AB0A-274E075BC8B5}">
      <dgm:prSet phldrT="[Texte]"/>
      <dgm:spPr/>
      <dgm:t>
        <a:bodyPr/>
        <a:lstStyle/>
        <a:p>
          <a:endParaRPr lang="fr-FR" dirty="0"/>
        </a:p>
      </dgm:t>
    </dgm:pt>
    <dgm:pt modelId="{6893A29A-225C-46F0-BD5D-CAF03E1F39CA}" type="parTrans" cxnId="{B5659E68-8C08-4743-AB5F-4DB12AAEEA37}">
      <dgm:prSet/>
      <dgm:spPr/>
      <dgm:t>
        <a:bodyPr/>
        <a:lstStyle/>
        <a:p>
          <a:endParaRPr lang="fr-FR"/>
        </a:p>
      </dgm:t>
    </dgm:pt>
    <dgm:pt modelId="{A4C08BDC-5E61-44A3-85E5-B671FC453477}" type="sibTrans" cxnId="{B5659E68-8C08-4743-AB5F-4DB12AAEEA37}">
      <dgm:prSet/>
      <dgm:spPr/>
      <dgm:t>
        <a:bodyPr/>
        <a:lstStyle/>
        <a:p>
          <a:endParaRPr lang="fr-FR"/>
        </a:p>
      </dgm:t>
    </dgm:pt>
    <dgm:pt modelId="{2672E7FD-5C04-479A-81AD-25195481E5D7}">
      <dgm:prSet phldrT="[Texte]"/>
      <dgm:spPr/>
      <dgm:t>
        <a:bodyPr/>
        <a:lstStyle/>
        <a:p>
          <a:r>
            <a:rPr lang="fr-FR" dirty="0"/>
            <a:t>Les anomalies dans la méthylation de l'ADN</a:t>
          </a:r>
        </a:p>
      </dgm:t>
    </dgm:pt>
    <dgm:pt modelId="{4D2FFEFE-44F4-44F2-BD75-CFDCB259AF18}" type="parTrans" cxnId="{DF0AF5A3-D51D-4D4A-A6EB-E442571D6F8F}">
      <dgm:prSet/>
      <dgm:spPr/>
      <dgm:t>
        <a:bodyPr/>
        <a:lstStyle/>
        <a:p>
          <a:endParaRPr lang="fr-FR"/>
        </a:p>
      </dgm:t>
    </dgm:pt>
    <dgm:pt modelId="{EA21A635-DDDA-4D1C-907E-A2B8F158001F}" type="sibTrans" cxnId="{DF0AF5A3-D51D-4D4A-A6EB-E442571D6F8F}">
      <dgm:prSet/>
      <dgm:spPr/>
      <dgm:t>
        <a:bodyPr/>
        <a:lstStyle/>
        <a:p>
          <a:endParaRPr lang="fr-FR"/>
        </a:p>
      </dgm:t>
    </dgm:pt>
    <dgm:pt modelId="{9EAA58EA-BF1E-4E2C-BEE7-E1060B3FCEFD}">
      <dgm:prSet phldrT="[Texte]"/>
      <dgm:spPr/>
      <dgm:t>
        <a:bodyPr/>
        <a:lstStyle/>
        <a:p>
          <a:endParaRPr lang="fr-FR" dirty="0"/>
        </a:p>
      </dgm:t>
    </dgm:pt>
    <dgm:pt modelId="{2132F0B9-4E79-4BF2-871B-7B22B84F67D6}" type="parTrans" cxnId="{B1E39C31-BCF5-4091-9EF9-F0416B34A951}">
      <dgm:prSet/>
      <dgm:spPr/>
      <dgm:t>
        <a:bodyPr/>
        <a:lstStyle/>
        <a:p>
          <a:endParaRPr lang="fr-FR"/>
        </a:p>
      </dgm:t>
    </dgm:pt>
    <dgm:pt modelId="{1CC8C0F6-8EDB-4E22-930F-389F644F33A0}" type="sibTrans" cxnId="{B1E39C31-BCF5-4091-9EF9-F0416B34A951}">
      <dgm:prSet/>
      <dgm:spPr/>
      <dgm:t>
        <a:bodyPr/>
        <a:lstStyle/>
        <a:p>
          <a:endParaRPr lang="fr-FR"/>
        </a:p>
      </dgm:t>
    </dgm:pt>
    <dgm:pt modelId="{9C16A4AF-6863-414F-920A-D2CFD75EB611}">
      <dgm:prSet phldrT="[Texte]"/>
      <dgm:spPr/>
      <dgm:t>
        <a:bodyPr/>
        <a:lstStyle/>
        <a:p>
          <a:r>
            <a:rPr lang="fr-FR" dirty="0"/>
            <a:t>Expression des </a:t>
          </a:r>
          <a:r>
            <a:rPr lang="fr-FR" dirty="0" err="1"/>
            <a:t>microARN</a:t>
          </a:r>
          <a:r>
            <a:rPr lang="fr-FR" dirty="0"/>
            <a:t> </a:t>
          </a:r>
        </a:p>
      </dgm:t>
    </dgm:pt>
    <dgm:pt modelId="{8912B9B1-7E07-4B22-8A11-7408105C8925}" type="parTrans" cxnId="{3DC50182-59E2-44E1-A8AF-DA567944E744}">
      <dgm:prSet/>
      <dgm:spPr/>
      <dgm:t>
        <a:bodyPr/>
        <a:lstStyle/>
        <a:p>
          <a:endParaRPr lang="fr-FR"/>
        </a:p>
      </dgm:t>
    </dgm:pt>
    <dgm:pt modelId="{67B2D98A-1214-4D1F-B2E3-48305505B5F7}" type="sibTrans" cxnId="{3DC50182-59E2-44E1-A8AF-DA567944E744}">
      <dgm:prSet/>
      <dgm:spPr/>
      <dgm:t>
        <a:bodyPr/>
        <a:lstStyle/>
        <a:p>
          <a:endParaRPr lang="fr-FR"/>
        </a:p>
      </dgm:t>
    </dgm:pt>
    <dgm:pt modelId="{DAF3D05E-AD86-4862-A871-E560000A5371}">
      <dgm:prSet phldrT="[Texte]"/>
      <dgm:spPr/>
      <dgm:t>
        <a:bodyPr/>
        <a:lstStyle/>
        <a:p>
          <a:r>
            <a:rPr lang="fr-FR" dirty="0"/>
            <a:t>Expression des protéines </a:t>
          </a:r>
        </a:p>
      </dgm:t>
    </dgm:pt>
    <dgm:pt modelId="{8E3F287F-C990-468D-BE05-8C6ABCDF444C}" type="parTrans" cxnId="{5C290840-7E81-4B61-ABCA-9F8958265132}">
      <dgm:prSet/>
      <dgm:spPr/>
      <dgm:t>
        <a:bodyPr/>
        <a:lstStyle/>
        <a:p>
          <a:endParaRPr lang="fr-FR"/>
        </a:p>
      </dgm:t>
    </dgm:pt>
    <dgm:pt modelId="{A5F5D4F8-72CA-41DC-81C7-092895ECEEB7}" type="sibTrans" cxnId="{5C290840-7E81-4B61-ABCA-9F8958265132}">
      <dgm:prSet/>
      <dgm:spPr/>
      <dgm:t>
        <a:bodyPr/>
        <a:lstStyle/>
        <a:p>
          <a:endParaRPr lang="fr-FR"/>
        </a:p>
      </dgm:t>
    </dgm:pt>
    <dgm:pt modelId="{D3B07485-9513-41C8-ABC3-75B92EBFFDCB}">
      <dgm:prSet phldrT="[Texte]"/>
      <dgm:spPr/>
      <dgm:t>
        <a:bodyPr/>
        <a:lstStyle/>
        <a:p>
          <a:endParaRPr lang="fr-FR" dirty="0"/>
        </a:p>
      </dgm:t>
    </dgm:pt>
    <dgm:pt modelId="{BCBBC1E5-3700-4F22-A32A-C576D5B1534B}" type="sibTrans" cxnId="{57719233-EB84-4A55-B558-26A56070EA8B}">
      <dgm:prSet/>
      <dgm:spPr/>
      <dgm:t>
        <a:bodyPr/>
        <a:lstStyle/>
        <a:p>
          <a:endParaRPr lang="fr-FR"/>
        </a:p>
      </dgm:t>
    </dgm:pt>
    <dgm:pt modelId="{047E0DFF-1A9B-499A-AF07-149073028205}" type="parTrans" cxnId="{57719233-EB84-4A55-B558-26A56070EA8B}">
      <dgm:prSet/>
      <dgm:spPr/>
      <dgm:t>
        <a:bodyPr/>
        <a:lstStyle/>
        <a:p>
          <a:endParaRPr lang="fr-FR"/>
        </a:p>
      </dgm:t>
    </dgm:pt>
    <dgm:pt modelId="{4492229A-92F8-4465-AA5A-9B8C5B25685C}" type="pres">
      <dgm:prSet presAssocID="{3B6C6210-0B23-4ADC-BBA9-1FC2B0147E55}" presName="Name0" presStyleCnt="0">
        <dgm:presLayoutVars>
          <dgm:dir/>
          <dgm:animLvl val="lvl"/>
          <dgm:resizeHandles val="exact"/>
        </dgm:presLayoutVars>
      </dgm:prSet>
      <dgm:spPr/>
    </dgm:pt>
    <dgm:pt modelId="{C1E693B0-19A4-4C5A-80EB-67CC8D32A0CC}" type="pres">
      <dgm:prSet presAssocID="{1A31646F-1F24-4C02-AB0A-274E075BC8B5}" presName="compositeNode" presStyleCnt="0">
        <dgm:presLayoutVars>
          <dgm:bulletEnabled val="1"/>
        </dgm:presLayoutVars>
      </dgm:prSet>
      <dgm:spPr/>
    </dgm:pt>
    <dgm:pt modelId="{5C42BEA9-6A45-4938-B7D8-053E6FDF8F2D}" type="pres">
      <dgm:prSet presAssocID="{1A31646F-1F24-4C02-AB0A-274E075BC8B5}" presName="bgRect" presStyleLbl="node1" presStyleIdx="0" presStyleCnt="3" custLinFactNeighborX="-11999" custLinFactNeighborY="810"/>
      <dgm:spPr/>
    </dgm:pt>
    <dgm:pt modelId="{C9CC0EEE-EE07-41D4-A4B0-FCF91A2C8D15}" type="pres">
      <dgm:prSet presAssocID="{1A31646F-1F24-4C02-AB0A-274E075BC8B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726EF48E-C011-41A4-B6EA-9A333B832FFD}" type="pres">
      <dgm:prSet presAssocID="{1A31646F-1F24-4C02-AB0A-274E075BC8B5}" presName="childNode" presStyleLbl="node1" presStyleIdx="0" presStyleCnt="3">
        <dgm:presLayoutVars>
          <dgm:bulletEnabled val="1"/>
        </dgm:presLayoutVars>
      </dgm:prSet>
      <dgm:spPr/>
    </dgm:pt>
    <dgm:pt modelId="{067E9EC7-C45F-4FF7-A749-138B58AA759C}" type="pres">
      <dgm:prSet presAssocID="{A4C08BDC-5E61-44A3-85E5-B671FC453477}" presName="hSp" presStyleCnt="0"/>
      <dgm:spPr/>
    </dgm:pt>
    <dgm:pt modelId="{577A08F9-278C-4C93-817B-A98416926FC6}" type="pres">
      <dgm:prSet presAssocID="{A4C08BDC-5E61-44A3-85E5-B671FC453477}" presName="vProcSp" presStyleCnt="0"/>
      <dgm:spPr/>
    </dgm:pt>
    <dgm:pt modelId="{BC1EFB7B-766C-4AEE-BBCB-E0063104CE66}" type="pres">
      <dgm:prSet presAssocID="{A4C08BDC-5E61-44A3-85E5-B671FC453477}" presName="vSp1" presStyleCnt="0"/>
      <dgm:spPr/>
    </dgm:pt>
    <dgm:pt modelId="{D84B62DA-8C90-4BF8-A928-548309A58A9D}" type="pres">
      <dgm:prSet presAssocID="{A4C08BDC-5E61-44A3-85E5-B671FC453477}" presName="simulatedConn" presStyleLbl="solidFgAcc1" presStyleIdx="0" presStyleCnt="2"/>
      <dgm:spPr/>
    </dgm:pt>
    <dgm:pt modelId="{87F6B37D-F4D6-4941-AED4-D3550F6D957B}" type="pres">
      <dgm:prSet presAssocID="{A4C08BDC-5E61-44A3-85E5-B671FC453477}" presName="vSp2" presStyleCnt="0"/>
      <dgm:spPr/>
    </dgm:pt>
    <dgm:pt modelId="{A32E1E75-2C9E-4432-B040-E1996983B690}" type="pres">
      <dgm:prSet presAssocID="{A4C08BDC-5E61-44A3-85E5-B671FC453477}" presName="sibTrans" presStyleCnt="0"/>
      <dgm:spPr/>
    </dgm:pt>
    <dgm:pt modelId="{C28F8020-9948-448A-9316-D880D05B9933}" type="pres">
      <dgm:prSet presAssocID="{9EAA58EA-BF1E-4E2C-BEE7-E1060B3FCEFD}" presName="compositeNode" presStyleCnt="0">
        <dgm:presLayoutVars>
          <dgm:bulletEnabled val="1"/>
        </dgm:presLayoutVars>
      </dgm:prSet>
      <dgm:spPr/>
    </dgm:pt>
    <dgm:pt modelId="{481EAC47-C3EE-40F3-83AD-284B613293FC}" type="pres">
      <dgm:prSet presAssocID="{9EAA58EA-BF1E-4E2C-BEE7-E1060B3FCEFD}" presName="bgRect" presStyleLbl="node1" presStyleIdx="1" presStyleCnt="3"/>
      <dgm:spPr/>
    </dgm:pt>
    <dgm:pt modelId="{AA8AE26E-6FBE-4DE8-8927-0CF6BD7F4027}" type="pres">
      <dgm:prSet presAssocID="{9EAA58EA-BF1E-4E2C-BEE7-E1060B3FCEFD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39D8072-3F2C-45C5-9D38-F79E13DC75B9}" type="pres">
      <dgm:prSet presAssocID="{9EAA58EA-BF1E-4E2C-BEE7-E1060B3FCEFD}" presName="childNode" presStyleLbl="node1" presStyleIdx="1" presStyleCnt="3">
        <dgm:presLayoutVars>
          <dgm:bulletEnabled val="1"/>
        </dgm:presLayoutVars>
      </dgm:prSet>
      <dgm:spPr/>
    </dgm:pt>
    <dgm:pt modelId="{65524CD8-0E52-4218-8683-37CBF816443E}" type="pres">
      <dgm:prSet presAssocID="{1CC8C0F6-8EDB-4E22-930F-389F644F33A0}" presName="hSp" presStyleCnt="0"/>
      <dgm:spPr/>
    </dgm:pt>
    <dgm:pt modelId="{FEED5934-C2D3-466F-904E-A3757411BE3A}" type="pres">
      <dgm:prSet presAssocID="{1CC8C0F6-8EDB-4E22-930F-389F644F33A0}" presName="vProcSp" presStyleCnt="0"/>
      <dgm:spPr/>
    </dgm:pt>
    <dgm:pt modelId="{2AB7753D-62CB-432B-B882-A43272FC3AEF}" type="pres">
      <dgm:prSet presAssocID="{1CC8C0F6-8EDB-4E22-930F-389F644F33A0}" presName="vSp1" presStyleCnt="0"/>
      <dgm:spPr/>
    </dgm:pt>
    <dgm:pt modelId="{2B89DF54-D3AB-4BA5-AED0-0BE251D35197}" type="pres">
      <dgm:prSet presAssocID="{1CC8C0F6-8EDB-4E22-930F-389F644F33A0}" presName="simulatedConn" presStyleLbl="solidFgAcc1" presStyleIdx="1" presStyleCnt="2"/>
      <dgm:spPr/>
    </dgm:pt>
    <dgm:pt modelId="{F42E0F67-19A3-4AA8-A5D4-16C7623209AD}" type="pres">
      <dgm:prSet presAssocID="{1CC8C0F6-8EDB-4E22-930F-389F644F33A0}" presName="vSp2" presStyleCnt="0"/>
      <dgm:spPr/>
    </dgm:pt>
    <dgm:pt modelId="{1CC8AB32-40CE-4936-AD50-1220E843708E}" type="pres">
      <dgm:prSet presAssocID="{1CC8C0F6-8EDB-4E22-930F-389F644F33A0}" presName="sibTrans" presStyleCnt="0"/>
      <dgm:spPr/>
    </dgm:pt>
    <dgm:pt modelId="{0A9F4F12-1A81-4DC4-86C1-C4F0D73F607A}" type="pres">
      <dgm:prSet presAssocID="{D3B07485-9513-41C8-ABC3-75B92EBFFDCB}" presName="compositeNode" presStyleCnt="0">
        <dgm:presLayoutVars>
          <dgm:bulletEnabled val="1"/>
        </dgm:presLayoutVars>
      </dgm:prSet>
      <dgm:spPr/>
    </dgm:pt>
    <dgm:pt modelId="{AF9297C0-1B90-4F3D-A476-7622E450B253}" type="pres">
      <dgm:prSet presAssocID="{D3B07485-9513-41C8-ABC3-75B92EBFFDCB}" presName="bgRect" presStyleLbl="node1" presStyleIdx="2" presStyleCnt="3"/>
      <dgm:spPr/>
    </dgm:pt>
    <dgm:pt modelId="{C1020E32-8940-4E62-8B4B-13ECB852E8DE}" type="pres">
      <dgm:prSet presAssocID="{D3B07485-9513-41C8-ABC3-75B92EBFFDC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92635A8-0090-4A9E-943D-660FE45BF230}" type="pres">
      <dgm:prSet presAssocID="{D3B07485-9513-41C8-ABC3-75B92EBFFDC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1E39C31-BCF5-4091-9EF9-F0416B34A951}" srcId="{3B6C6210-0B23-4ADC-BBA9-1FC2B0147E55}" destId="{9EAA58EA-BF1E-4E2C-BEE7-E1060B3FCEFD}" srcOrd="1" destOrd="0" parTransId="{2132F0B9-4E79-4BF2-871B-7B22B84F67D6}" sibTransId="{1CC8C0F6-8EDB-4E22-930F-389F644F33A0}"/>
    <dgm:cxn modelId="{57719233-EB84-4A55-B558-26A56070EA8B}" srcId="{3B6C6210-0B23-4ADC-BBA9-1FC2B0147E55}" destId="{D3B07485-9513-41C8-ABC3-75B92EBFFDCB}" srcOrd="2" destOrd="0" parTransId="{047E0DFF-1A9B-499A-AF07-149073028205}" sibTransId="{BCBBC1E5-3700-4F22-A32A-C576D5B1534B}"/>
    <dgm:cxn modelId="{78BD3034-3870-40E3-B68B-31DCF90099FF}" type="presOf" srcId="{D3B07485-9513-41C8-ABC3-75B92EBFFDCB}" destId="{AF9297C0-1B90-4F3D-A476-7622E450B253}" srcOrd="0" destOrd="0" presId="urn:microsoft.com/office/officeart/2005/8/layout/hProcess7"/>
    <dgm:cxn modelId="{5C290840-7E81-4B61-ABCA-9F8958265132}" srcId="{D3B07485-9513-41C8-ABC3-75B92EBFFDCB}" destId="{DAF3D05E-AD86-4862-A871-E560000A5371}" srcOrd="0" destOrd="0" parTransId="{8E3F287F-C990-468D-BE05-8C6ABCDF444C}" sibTransId="{A5F5D4F8-72CA-41DC-81C7-092895ECEEB7}"/>
    <dgm:cxn modelId="{1444A15E-FA5F-460D-80B5-A7509B8C264E}" type="presOf" srcId="{1A31646F-1F24-4C02-AB0A-274E075BC8B5}" destId="{C9CC0EEE-EE07-41D4-A4B0-FCF91A2C8D15}" srcOrd="1" destOrd="0" presId="urn:microsoft.com/office/officeart/2005/8/layout/hProcess7"/>
    <dgm:cxn modelId="{B5659E68-8C08-4743-AB5F-4DB12AAEEA37}" srcId="{3B6C6210-0B23-4ADC-BBA9-1FC2B0147E55}" destId="{1A31646F-1F24-4C02-AB0A-274E075BC8B5}" srcOrd="0" destOrd="0" parTransId="{6893A29A-225C-46F0-BD5D-CAF03E1F39CA}" sibTransId="{A4C08BDC-5E61-44A3-85E5-B671FC453477}"/>
    <dgm:cxn modelId="{A6A3BF6C-3F92-4AD9-BDA4-2C7E6B9959DD}" type="presOf" srcId="{2672E7FD-5C04-479A-81AD-25195481E5D7}" destId="{726EF48E-C011-41A4-B6EA-9A333B832FFD}" srcOrd="0" destOrd="0" presId="urn:microsoft.com/office/officeart/2005/8/layout/hProcess7"/>
    <dgm:cxn modelId="{3DC50182-59E2-44E1-A8AF-DA567944E744}" srcId="{9EAA58EA-BF1E-4E2C-BEE7-E1060B3FCEFD}" destId="{9C16A4AF-6863-414F-920A-D2CFD75EB611}" srcOrd="0" destOrd="0" parTransId="{8912B9B1-7E07-4B22-8A11-7408105C8925}" sibTransId="{67B2D98A-1214-4D1F-B2E3-48305505B5F7}"/>
    <dgm:cxn modelId="{531C0A8C-B5A4-4532-A238-65C5AB49D349}" type="presOf" srcId="{1A31646F-1F24-4C02-AB0A-274E075BC8B5}" destId="{5C42BEA9-6A45-4938-B7D8-053E6FDF8F2D}" srcOrd="0" destOrd="0" presId="urn:microsoft.com/office/officeart/2005/8/layout/hProcess7"/>
    <dgm:cxn modelId="{E8D08A9E-F776-43CE-B153-060E08F4F693}" type="presOf" srcId="{9C16A4AF-6863-414F-920A-D2CFD75EB611}" destId="{839D8072-3F2C-45C5-9D38-F79E13DC75B9}" srcOrd="0" destOrd="0" presId="urn:microsoft.com/office/officeart/2005/8/layout/hProcess7"/>
    <dgm:cxn modelId="{DF0AF5A3-D51D-4D4A-A6EB-E442571D6F8F}" srcId="{1A31646F-1F24-4C02-AB0A-274E075BC8B5}" destId="{2672E7FD-5C04-479A-81AD-25195481E5D7}" srcOrd="0" destOrd="0" parTransId="{4D2FFEFE-44F4-44F2-BD75-CFDCB259AF18}" sibTransId="{EA21A635-DDDA-4D1C-907E-A2B8F158001F}"/>
    <dgm:cxn modelId="{EF0771AE-C273-4CF8-AA9C-974F0DDC6B35}" type="presOf" srcId="{DAF3D05E-AD86-4862-A871-E560000A5371}" destId="{892635A8-0090-4A9E-943D-660FE45BF230}" srcOrd="0" destOrd="0" presId="urn:microsoft.com/office/officeart/2005/8/layout/hProcess7"/>
    <dgm:cxn modelId="{A82F89C4-076A-4CB8-BEA7-8650083B7FB5}" type="presOf" srcId="{D3B07485-9513-41C8-ABC3-75B92EBFFDCB}" destId="{C1020E32-8940-4E62-8B4B-13ECB852E8DE}" srcOrd="1" destOrd="0" presId="urn:microsoft.com/office/officeart/2005/8/layout/hProcess7"/>
    <dgm:cxn modelId="{090697DB-5B28-4E44-846D-272F551EA81E}" type="presOf" srcId="{9EAA58EA-BF1E-4E2C-BEE7-E1060B3FCEFD}" destId="{AA8AE26E-6FBE-4DE8-8927-0CF6BD7F4027}" srcOrd="1" destOrd="0" presId="urn:microsoft.com/office/officeart/2005/8/layout/hProcess7"/>
    <dgm:cxn modelId="{395A2BED-B237-4A4C-98E8-530D278B4E90}" type="presOf" srcId="{3B6C6210-0B23-4ADC-BBA9-1FC2B0147E55}" destId="{4492229A-92F8-4465-AA5A-9B8C5B25685C}" srcOrd="0" destOrd="0" presId="urn:microsoft.com/office/officeart/2005/8/layout/hProcess7"/>
    <dgm:cxn modelId="{7E80D0F8-7CF3-4AA1-9CF3-2A094FB3DE0E}" type="presOf" srcId="{9EAA58EA-BF1E-4E2C-BEE7-E1060B3FCEFD}" destId="{481EAC47-C3EE-40F3-83AD-284B613293FC}" srcOrd="0" destOrd="0" presId="urn:microsoft.com/office/officeart/2005/8/layout/hProcess7"/>
    <dgm:cxn modelId="{7EF6215B-053A-4D12-9533-337EDB6FB0DA}" type="presParOf" srcId="{4492229A-92F8-4465-AA5A-9B8C5B25685C}" destId="{C1E693B0-19A4-4C5A-80EB-67CC8D32A0CC}" srcOrd="0" destOrd="0" presId="urn:microsoft.com/office/officeart/2005/8/layout/hProcess7"/>
    <dgm:cxn modelId="{24B9A1D6-5B27-43AD-BDCB-1BCA9241833D}" type="presParOf" srcId="{C1E693B0-19A4-4C5A-80EB-67CC8D32A0CC}" destId="{5C42BEA9-6A45-4938-B7D8-053E6FDF8F2D}" srcOrd="0" destOrd="0" presId="urn:microsoft.com/office/officeart/2005/8/layout/hProcess7"/>
    <dgm:cxn modelId="{53AD49DA-78E0-41F6-BCBB-61C5DF7C07C4}" type="presParOf" srcId="{C1E693B0-19A4-4C5A-80EB-67CC8D32A0CC}" destId="{C9CC0EEE-EE07-41D4-A4B0-FCF91A2C8D15}" srcOrd="1" destOrd="0" presId="urn:microsoft.com/office/officeart/2005/8/layout/hProcess7"/>
    <dgm:cxn modelId="{A98C0A7F-B2C8-4D41-A196-4E9897875FFE}" type="presParOf" srcId="{C1E693B0-19A4-4C5A-80EB-67CC8D32A0CC}" destId="{726EF48E-C011-41A4-B6EA-9A333B832FFD}" srcOrd="2" destOrd="0" presId="urn:microsoft.com/office/officeart/2005/8/layout/hProcess7"/>
    <dgm:cxn modelId="{1FE68DD0-1CF3-4DAD-84BF-C6A974892381}" type="presParOf" srcId="{4492229A-92F8-4465-AA5A-9B8C5B25685C}" destId="{067E9EC7-C45F-4FF7-A749-138B58AA759C}" srcOrd="1" destOrd="0" presId="urn:microsoft.com/office/officeart/2005/8/layout/hProcess7"/>
    <dgm:cxn modelId="{E4CB61CE-A2BD-408D-B96E-F3E616AF397B}" type="presParOf" srcId="{4492229A-92F8-4465-AA5A-9B8C5B25685C}" destId="{577A08F9-278C-4C93-817B-A98416926FC6}" srcOrd="2" destOrd="0" presId="urn:microsoft.com/office/officeart/2005/8/layout/hProcess7"/>
    <dgm:cxn modelId="{0D529D4B-13D8-4631-9E22-3C74F8D39EAE}" type="presParOf" srcId="{577A08F9-278C-4C93-817B-A98416926FC6}" destId="{BC1EFB7B-766C-4AEE-BBCB-E0063104CE66}" srcOrd="0" destOrd="0" presId="urn:microsoft.com/office/officeart/2005/8/layout/hProcess7"/>
    <dgm:cxn modelId="{A8AFA912-9ED5-4616-B3A3-B6E9FB48D351}" type="presParOf" srcId="{577A08F9-278C-4C93-817B-A98416926FC6}" destId="{D84B62DA-8C90-4BF8-A928-548309A58A9D}" srcOrd="1" destOrd="0" presId="urn:microsoft.com/office/officeart/2005/8/layout/hProcess7"/>
    <dgm:cxn modelId="{5B340D29-52A5-439F-9B12-1A7633F13DE0}" type="presParOf" srcId="{577A08F9-278C-4C93-817B-A98416926FC6}" destId="{87F6B37D-F4D6-4941-AED4-D3550F6D957B}" srcOrd="2" destOrd="0" presId="urn:microsoft.com/office/officeart/2005/8/layout/hProcess7"/>
    <dgm:cxn modelId="{7A24CDDD-35C2-40EA-B6ED-B86D3F7EF3FA}" type="presParOf" srcId="{4492229A-92F8-4465-AA5A-9B8C5B25685C}" destId="{A32E1E75-2C9E-4432-B040-E1996983B690}" srcOrd="3" destOrd="0" presId="urn:microsoft.com/office/officeart/2005/8/layout/hProcess7"/>
    <dgm:cxn modelId="{4132DA14-140D-4760-B27E-460EBBC8C015}" type="presParOf" srcId="{4492229A-92F8-4465-AA5A-9B8C5B25685C}" destId="{C28F8020-9948-448A-9316-D880D05B9933}" srcOrd="4" destOrd="0" presId="urn:microsoft.com/office/officeart/2005/8/layout/hProcess7"/>
    <dgm:cxn modelId="{D8B36F4E-F666-4855-83E5-EC7DB65F4896}" type="presParOf" srcId="{C28F8020-9948-448A-9316-D880D05B9933}" destId="{481EAC47-C3EE-40F3-83AD-284B613293FC}" srcOrd="0" destOrd="0" presId="urn:microsoft.com/office/officeart/2005/8/layout/hProcess7"/>
    <dgm:cxn modelId="{5793C7C0-2B32-4DA5-9D98-8B1DF2750708}" type="presParOf" srcId="{C28F8020-9948-448A-9316-D880D05B9933}" destId="{AA8AE26E-6FBE-4DE8-8927-0CF6BD7F4027}" srcOrd="1" destOrd="0" presId="urn:microsoft.com/office/officeart/2005/8/layout/hProcess7"/>
    <dgm:cxn modelId="{2FB761E7-2A9C-467D-8E10-6C51FACD4B92}" type="presParOf" srcId="{C28F8020-9948-448A-9316-D880D05B9933}" destId="{839D8072-3F2C-45C5-9D38-F79E13DC75B9}" srcOrd="2" destOrd="0" presId="urn:microsoft.com/office/officeart/2005/8/layout/hProcess7"/>
    <dgm:cxn modelId="{C0E0AA8C-4CBD-4741-9BEB-8FC5A729E64B}" type="presParOf" srcId="{4492229A-92F8-4465-AA5A-9B8C5B25685C}" destId="{65524CD8-0E52-4218-8683-37CBF816443E}" srcOrd="5" destOrd="0" presId="urn:microsoft.com/office/officeart/2005/8/layout/hProcess7"/>
    <dgm:cxn modelId="{63BEC318-94EE-469C-BA23-568979666E97}" type="presParOf" srcId="{4492229A-92F8-4465-AA5A-9B8C5B25685C}" destId="{FEED5934-C2D3-466F-904E-A3757411BE3A}" srcOrd="6" destOrd="0" presId="urn:microsoft.com/office/officeart/2005/8/layout/hProcess7"/>
    <dgm:cxn modelId="{A7390FDF-7F5D-4DF8-8BB2-6351A86AD025}" type="presParOf" srcId="{FEED5934-C2D3-466F-904E-A3757411BE3A}" destId="{2AB7753D-62CB-432B-B882-A43272FC3AEF}" srcOrd="0" destOrd="0" presId="urn:microsoft.com/office/officeart/2005/8/layout/hProcess7"/>
    <dgm:cxn modelId="{157DBFB0-DEA2-4951-81A8-573BD7FDB425}" type="presParOf" srcId="{FEED5934-C2D3-466F-904E-A3757411BE3A}" destId="{2B89DF54-D3AB-4BA5-AED0-0BE251D35197}" srcOrd="1" destOrd="0" presId="urn:microsoft.com/office/officeart/2005/8/layout/hProcess7"/>
    <dgm:cxn modelId="{B57457D3-1967-4A06-A679-9CCC6AC1D6F8}" type="presParOf" srcId="{FEED5934-C2D3-466F-904E-A3757411BE3A}" destId="{F42E0F67-19A3-4AA8-A5D4-16C7623209AD}" srcOrd="2" destOrd="0" presId="urn:microsoft.com/office/officeart/2005/8/layout/hProcess7"/>
    <dgm:cxn modelId="{5EABC3FD-672A-4938-B44C-E5A2E7AA57F5}" type="presParOf" srcId="{4492229A-92F8-4465-AA5A-9B8C5B25685C}" destId="{1CC8AB32-40CE-4936-AD50-1220E843708E}" srcOrd="7" destOrd="0" presId="urn:microsoft.com/office/officeart/2005/8/layout/hProcess7"/>
    <dgm:cxn modelId="{0A5AC3CF-938E-47FC-AB2F-CC966085D4D7}" type="presParOf" srcId="{4492229A-92F8-4465-AA5A-9B8C5B25685C}" destId="{0A9F4F12-1A81-4DC4-86C1-C4F0D73F607A}" srcOrd="8" destOrd="0" presId="urn:microsoft.com/office/officeart/2005/8/layout/hProcess7"/>
    <dgm:cxn modelId="{317192A4-94BB-4948-B458-3AD799EFB994}" type="presParOf" srcId="{0A9F4F12-1A81-4DC4-86C1-C4F0D73F607A}" destId="{AF9297C0-1B90-4F3D-A476-7622E450B253}" srcOrd="0" destOrd="0" presId="urn:microsoft.com/office/officeart/2005/8/layout/hProcess7"/>
    <dgm:cxn modelId="{704958CC-0658-4BDB-8FCD-DDDC369B7E8D}" type="presParOf" srcId="{0A9F4F12-1A81-4DC4-86C1-C4F0D73F607A}" destId="{C1020E32-8940-4E62-8B4B-13ECB852E8DE}" srcOrd="1" destOrd="0" presId="urn:microsoft.com/office/officeart/2005/8/layout/hProcess7"/>
    <dgm:cxn modelId="{70EDCFA0-78BC-4648-A9A5-75A27C26BE38}" type="presParOf" srcId="{0A9F4F12-1A81-4DC4-86C1-C4F0D73F607A}" destId="{892635A8-0090-4A9E-943D-660FE45BF23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488870-E5B7-4AEE-A950-6656B2C6347B}" type="doc">
      <dgm:prSet loTypeId="urn:microsoft.com/office/officeart/2008/layout/RadialCluster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35D7145C-7FA2-4DFD-AC26-5F06C991E70B}">
      <dgm:prSet phldrT="[Texte]"/>
      <dgm:spPr/>
      <dgm:t>
        <a:bodyPr/>
        <a:lstStyle/>
        <a:p>
          <a:r>
            <a:rPr lang="fr-FR" dirty="0"/>
            <a:t>Dataset</a:t>
          </a:r>
        </a:p>
        <a:p>
          <a:r>
            <a:rPr lang="fr-FR" dirty="0"/>
            <a:t>(</a:t>
          </a:r>
          <a:r>
            <a:rPr lang="fr-FR" dirty="0" err="1"/>
            <a:t>data_tcga</a:t>
          </a:r>
          <a:r>
            <a:rPr lang="fr-FR" dirty="0"/>
            <a:t>)</a:t>
          </a:r>
        </a:p>
      </dgm:t>
    </dgm:pt>
    <dgm:pt modelId="{1C8A4456-F674-46A9-BFFE-EEB2F399C5B9}" type="parTrans" cxnId="{0DEF52E8-F767-4206-A8BD-8ED77C5AC263}">
      <dgm:prSet/>
      <dgm:spPr/>
      <dgm:t>
        <a:bodyPr/>
        <a:lstStyle/>
        <a:p>
          <a:endParaRPr lang="fr-FR"/>
        </a:p>
      </dgm:t>
    </dgm:pt>
    <dgm:pt modelId="{55C458ED-282D-473E-9301-D4BEC8F8429B}" type="sibTrans" cxnId="{0DEF52E8-F767-4206-A8BD-8ED77C5AC263}">
      <dgm:prSet/>
      <dgm:spPr/>
      <dgm:t>
        <a:bodyPr/>
        <a:lstStyle/>
        <a:p>
          <a:endParaRPr lang="fr-FR"/>
        </a:p>
      </dgm:t>
    </dgm:pt>
    <dgm:pt modelId="{87B62FFF-4E50-4B60-A485-48C7CD933266}">
      <dgm:prSet phldrT="[Texte]" custT="1"/>
      <dgm:spPr/>
      <dgm:t>
        <a:bodyPr/>
        <a:lstStyle/>
        <a:p>
          <a:r>
            <a:rPr lang="fr-FR" sz="2400" dirty="0"/>
            <a:t>Features :</a:t>
          </a:r>
        </a:p>
        <a:p>
          <a:r>
            <a:rPr lang="fr-FR" sz="2400" dirty="0" err="1"/>
            <a:t>mRNA</a:t>
          </a:r>
          <a:r>
            <a:rPr lang="fr-FR" sz="2400" dirty="0"/>
            <a:t> :181</a:t>
          </a:r>
        </a:p>
        <a:p>
          <a:r>
            <a:rPr lang="fr-FR" sz="2400" dirty="0" err="1"/>
            <a:t>prot</a:t>
          </a:r>
          <a:r>
            <a:rPr lang="fr-FR" sz="2400" dirty="0"/>
            <a:t>  : 142</a:t>
          </a:r>
        </a:p>
        <a:p>
          <a:r>
            <a:rPr lang="fr-FR" sz="2400" dirty="0" err="1"/>
            <a:t>miRNA</a:t>
          </a:r>
          <a:r>
            <a:rPr lang="fr-FR" sz="2400" dirty="0"/>
            <a:t>  : 184</a:t>
          </a:r>
        </a:p>
      </dgm:t>
    </dgm:pt>
    <dgm:pt modelId="{5CAD683D-44D9-4B3E-AFF9-EBDBA833CA08}" type="sibTrans" cxnId="{1AB99775-DD73-4F5B-AC2B-D0485C539D97}">
      <dgm:prSet/>
      <dgm:spPr/>
      <dgm:t>
        <a:bodyPr/>
        <a:lstStyle/>
        <a:p>
          <a:endParaRPr lang="fr-FR"/>
        </a:p>
      </dgm:t>
    </dgm:pt>
    <dgm:pt modelId="{58F1A59C-CDD3-4D42-AD0E-5FFB86B8483C}" type="parTrans" cxnId="{1AB99775-DD73-4F5B-AC2B-D0485C539D97}">
      <dgm:prSet/>
      <dgm:spPr/>
      <dgm:t>
        <a:bodyPr/>
        <a:lstStyle/>
        <a:p>
          <a:endParaRPr lang="fr-FR"/>
        </a:p>
      </dgm:t>
    </dgm:pt>
    <dgm:pt modelId="{166F8101-796C-46B7-A035-36474C0B7F66}">
      <dgm:prSet phldrT="[Texte]" custT="1"/>
      <dgm:spPr/>
      <dgm:t>
        <a:bodyPr/>
        <a:lstStyle/>
        <a:p>
          <a:r>
            <a:rPr lang="fr-FR" sz="2800" dirty="0" err="1"/>
            <a:t>Sample</a:t>
          </a:r>
          <a:r>
            <a:rPr lang="fr-FR" sz="2800" dirty="0"/>
            <a:t> data (sample_info 150)</a:t>
          </a:r>
        </a:p>
      </dgm:t>
    </dgm:pt>
    <dgm:pt modelId="{55B72819-2D83-4A20-8FA3-94D0BEB04F14}" type="sibTrans" cxnId="{7DECE0BF-45D8-4D16-906F-DC90B7F1FF86}">
      <dgm:prSet/>
      <dgm:spPr/>
      <dgm:t>
        <a:bodyPr/>
        <a:lstStyle/>
        <a:p>
          <a:endParaRPr lang="fr-FR"/>
        </a:p>
      </dgm:t>
    </dgm:pt>
    <dgm:pt modelId="{85CD1196-06CD-4562-B90E-75072C6C9879}" type="parTrans" cxnId="{7DECE0BF-45D8-4D16-906F-DC90B7F1FF86}">
      <dgm:prSet/>
      <dgm:spPr/>
      <dgm:t>
        <a:bodyPr/>
        <a:lstStyle/>
        <a:p>
          <a:endParaRPr lang="fr-FR"/>
        </a:p>
      </dgm:t>
    </dgm:pt>
    <dgm:pt modelId="{9F72D78E-4B1C-45AA-B63C-206F99ABCE01}" type="pres">
      <dgm:prSet presAssocID="{EA488870-E5B7-4AEE-A950-6656B2C6347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3A435C7-471D-499F-90ED-84052A7C56B0}" type="pres">
      <dgm:prSet presAssocID="{35D7145C-7FA2-4DFD-AC26-5F06C991E70B}" presName="singleCycle" presStyleCnt="0"/>
      <dgm:spPr/>
    </dgm:pt>
    <dgm:pt modelId="{C6C784AA-B873-4EA3-B260-41672A7BCE58}" type="pres">
      <dgm:prSet presAssocID="{35D7145C-7FA2-4DFD-AC26-5F06C991E70B}" presName="singleCenter" presStyleLbl="node1" presStyleIdx="0" presStyleCnt="3" custScaleX="166359" custLinFactNeighborX="-4224" custLinFactNeighborY="-35912">
        <dgm:presLayoutVars>
          <dgm:chMax val="7"/>
          <dgm:chPref val="7"/>
        </dgm:presLayoutVars>
      </dgm:prSet>
      <dgm:spPr/>
    </dgm:pt>
    <dgm:pt modelId="{00E4073F-7741-4A0E-A52B-CC413292C969}" type="pres">
      <dgm:prSet presAssocID="{85CD1196-06CD-4562-B90E-75072C6C9879}" presName="Name56" presStyleLbl="parChTrans1D2" presStyleIdx="0" presStyleCnt="2"/>
      <dgm:spPr/>
    </dgm:pt>
    <dgm:pt modelId="{4151E4AA-550A-43DA-8A04-A266622D50ED}" type="pres">
      <dgm:prSet presAssocID="{166F8101-796C-46B7-A035-36474C0B7F66}" presName="text0" presStyleLbl="node1" presStyleIdx="1" presStyleCnt="3" custScaleX="245252" custScaleY="174974" custRadScaleRad="108794" custRadScaleInc="-133019">
        <dgm:presLayoutVars>
          <dgm:bulletEnabled val="1"/>
        </dgm:presLayoutVars>
      </dgm:prSet>
      <dgm:spPr/>
    </dgm:pt>
    <dgm:pt modelId="{73F6C7B0-1B79-4FB3-B29B-16E52FBC5836}" type="pres">
      <dgm:prSet presAssocID="{58F1A59C-CDD3-4D42-AD0E-5FFB86B8483C}" presName="Name56" presStyleLbl="parChTrans1D2" presStyleIdx="1" presStyleCnt="2"/>
      <dgm:spPr/>
    </dgm:pt>
    <dgm:pt modelId="{35598364-9AD6-4CDF-82BB-90CDC7717350}" type="pres">
      <dgm:prSet presAssocID="{87B62FFF-4E50-4B60-A485-48C7CD933266}" presName="text0" presStyleLbl="node1" presStyleIdx="2" presStyleCnt="3" custScaleX="264582" custScaleY="175826" custRadScaleRad="100566" custRadScaleInc="-63966">
        <dgm:presLayoutVars>
          <dgm:bulletEnabled val="1"/>
        </dgm:presLayoutVars>
      </dgm:prSet>
      <dgm:spPr/>
    </dgm:pt>
  </dgm:ptLst>
  <dgm:cxnLst>
    <dgm:cxn modelId="{87563205-A8C2-44A4-994F-F51FEA136405}" type="presOf" srcId="{EA488870-E5B7-4AEE-A950-6656B2C6347B}" destId="{9F72D78E-4B1C-45AA-B63C-206F99ABCE01}" srcOrd="0" destOrd="0" presId="urn:microsoft.com/office/officeart/2008/layout/RadialCluster"/>
    <dgm:cxn modelId="{7090BF26-9920-4620-83AA-0F436A2E4056}" type="presOf" srcId="{35D7145C-7FA2-4DFD-AC26-5F06C991E70B}" destId="{C6C784AA-B873-4EA3-B260-41672A7BCE58}" srcOrd="0" destOrd="0" presId="urn:microsoft.com/office/officeart/2008/layout/RadialCluster"/>
    <dgm:cxn modelId="{D06F3B27-E7DD-4811-A3DF-6BAD90AAF81C}" type="presOf" srcId="{87B62FFF-4E50-4B60-A485-48C7CD933266}" destId="{35598364-9AD6-4CDF-82BB-90CDC7717350}" srcOrd="0" destOrd="0" presId="urn:microsoft.com/office/officeart/2008/layout/RadialCluster"/>
    <dgm:cxn modelId="{AFEABF46-8FF8-4B80-BCA0-159F4FB17053}" type="presOf" srcId="{166F8101-796C-46B7-A035-36474C0B7F66}" destId="{4151E4AA-550A-43DA-8A04-A266622D50ED}" srcOrd="0" destOrd="0" presId="urn:microsoft.com/office/officeart/2008/layout/RadialCluster"/>
    <dgm:cxn modelId="{1AB99775-DD73-4F5B-AC2B-D0485C539D97}" srcId="{35D7145C-7FA2-4DFD-AC26-5F06C991E70B}" destId="{87B62FFF-4E50-4B60-A485-48C7CD933266}" srcOrd="1" destOrd="0" parTransId="{58F1A59C-CDD3-4D42-AD0E-5FFB86B8483C}" sibTransId="{5CAD683D-44D9-4B3E-AFF9-EBDBA833CA08}"/>
    <dgm:cxn modelId="{8C36E2A5-5DDC-4C56-A111-87E297233CCC}" type="presOf" srcId="{85CD1196-06CD-4562-B90E-75072C6C9879}" destId="{00E4073F-7741-4A0E-A52B-CC413292C969}" srcOrd="0" destOrd="0" presId="urn:microsoft.com/office/officeart/2008/layout/RadialCluster"/>
    <dgm:cxn modelId="{102920A6-5C07-4631-A373-3AADD9EA0B25}" type="presOf" srcId="{58F1A59C-CDD3-4D42-AD0E-5FFB86B8483C}" destId="{73F6C7B0-1B79-4FB3-B29B-16E52FBC5836}" srcOrd="0" destOrd="0" presId="urn:microsoft.com/office/officeart/2008/layout/RadialCluster"/>
    <dgm:cxn modelId="{7DECE0BF-45D8-4D16-906F-DC90B7F1FF86}" srcId="{35D7145C-7FA2-4DFD-AC26-5F06C991E70B}" destId="{166F8101-796C-46B7-A035-36474C0B7F66}" srcOrd="0" destOrd="0" parTransId="{85CD1196-06CD-4562-B90E-75072C6C9879}" sibTransId="{55B72819-2D83-4A20-8FA3-94D0BEB04F14}"/>
    <dgm:cxn modelId="{0DEF52E8-F767-4206-A8BD-8ED77C5AC263}" srcId="{EA488870-E5B7-4AEE-A950-6656B2C6347B}" destId="{35D7145C-7FA2-4DFD-AC26-5F06C991E70B}" srcOrd="0" destOrd="0" parTransId="{1C8A4456-F674-46A9-BFFE-EEB2F399C5B9}" sibTransId="{55C458ED-282D-473E-9301-D4BEC8F8429B}"/>
    <dgm:cxn modelId="{26254378-3678-491A-9517-CC62D246AD1E}" type="presParOf" srcId="{9F72D78E-4B1C-45AA-B63C-206F99ABCE01}" destId="{23A435C7-471D-499F-90ED-84052A7C56B0}" srcOrd="0" destOrd="0" presId="urn:microsoft.com/office/officeart/2008/layout/RadialCluster"/>
    <dgm:cxn modelId="{89291AFE-40F8-44BF-94E5-2A0BD9BC3C12}" type="presParOf" srcId="{23A435C7-471D-499F-90ED-84052A7C56B0}" destId="{C6C784AA-B873-4EA3-B260-41672A7BCE58}" srcOrd="0" destOrd="0" presId="urn:microsoft.com/office/officeart/2008/layout/RadialCluster"/>
    <dgm:cxn modelId="{7ECA492A-C04B-4E15-BC38-9DBB4584D317}" type="presParOf" srcId="{23A435C7-471D-499F-90ED-84052A7C56B0}" destId="{00E4073F-7741-4A0E-A52B-CC413292C969}" srcOrd="1" destOrd="0" presId="urn:microsoft.com/office/officeart/2008/layout/RadialCluster"/>
    <dgm:cxn modelId="{702CABF5-1D90-4EF9-A459-351583AFDAC0}" type="presParOf" srcId="{23A435C7-471D-499F-90ED-84052A7C56B0}" destId="{4151E4AA-550A-43DA-8A04-A266622D50ED}" srcOrd="2" destOrd="0" presId="urn:microsoft.com/office/officeart/2008/layout/RadialCluster"/>
    <dgm:cxn modelId="{FB0FD30D-16E6-4DE7-8BCD-C81D7A644321}" type="presParOf" srcId="{23A435C7-471D-499F-90ED-84052A7C56B0}" destId="{73F6C7B0-1B79-4FB3-B29B-16E52FBC5836}" srcOrd="3" destOrd="0" presId="urn:microsoft.com/office/officeart/2008/layout/RadialCluster"/>
    <dgm:cxn modelId="{19347222-9024-42EA-9456-6D18271F4F45}" type="presParOf" srcId="{23A435C7-471D-499F-90ED-84052A7C56B0}" destId="{35598364-9AD6-4CDF-82BB-90CDC7717350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E9FAE-53C1-4C6C-9734-E459964D87BA}">
      <dsp:nvSpPr>
        <dsp:cNvPr id="0" name=""/>
        <dsp:cNvSpPr/>
      </dsp:nvSpPr>
      <dsp:spPr>
        <a:xfrm>
          <a:off x="8337" y="0"/>
          <a:ext cx="4184364" cy="1496291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213360" bIns="0" numCol="1" spcCol="1270" anchor="t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</dsp:txBody>
      <dsp:txXfrm rot="16200000">
        <a:off x="-186704" y="195042"/>
        <a:ext cx="1226958" cy="836872"/>
      </dsp:txXfrm>
    </dsp:sp>
    <dsp:sp modelId="{4E9408E8-5A74-48C1-9AB3-4F761816318F}">
      <dsp:nvSpPr>
        <dsp:cNvPr id="0" name=""/>
        <dsp:cNvSpPr/>
      </dsp:nvSpPr>
      <dsp:spPr>
        <a:xfrm>
          <a:off x="845210" y="0"/>
          <a:ext cx="3117351" cy="14962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profilage d’expression d’ARNm </a:t>
          </a:r>
        </a:p>
      </dsp:txBody>
      <dsp:txXfrm>
        <a:off x="845210" y="0"/>
        <a:ext cx="3117351" cy="1496291"/>
      </dsp:txXfrm>
    </dsp:sp>
    <dsp:sp modelId="{562810D5-18B4-474D-AA80-654C22B9D1A5}">
      <dsp:nvSpPr>
        <dsp:cNvPr id="0" name=""/>
        <dsp:cNvSpPr/>
      </dsp:nvSpPr>
      <dsp:spPr>
        <a:xfrm>
          <a:off x="4334103" y="0"/>
          <a:ext cx="4184364" cy="1496291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213360" bIns="0" numCol="1" spcCol="1270" anchor="t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</dsp:txBody>
      <dsp:txXfrm rot="16200000">
        <a:off x="4139060" y="195042"/>
        <a:ext cx="1226958" cy="836872"/>
      </dsp:txXfrm>
    </dsp:sp>
    <dsp:sp modelId="{F20AA44A-6AB9-4F0A-82C5-85B498986CD1}">
      <dsp:nvSpPr>
        <dsp:cNvPr id="0" name=""/>
        <dsp:cNvSpPr/>
      </dsp:nvSpPr>
      <dsp:spPr>
        <a:xfrm rot="5400000">
          <a:off x="4243417" y="969090"/>
          <a:ext cx="219928" cy="62765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4C885-5B59-4F93-A697-BB712C19220E}">
      <dsp:nvSpPr>
        <dsp:cNvPr id="0" name=""/>
        <dsp:cNvSpPr/>
      </dsp:nvSpPr>
      <dsp:spPr>
        <a:xfrm>
          <a:off x="5170976" y="0"/>
          <a:ext cx="3117351" cy="14962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l’analyse du nombre de copies d'ADN.</a:t>
          </a:r>
        </a:p>
      </dsp:txBody>
      <dsp:txXfrm>
        <a:off x="5170976" y="0"/>
        <a:ext cx="3117351" cy="1496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2BEA9-6A45-4938-B7D8-053E6FDF8F2D}">
      <dsp:nvSpPr>
        <dsp:cNvPr id="0" name=""/>
        <dsp:cNvSpPr/>
      </dsp:nvSpPr>
      <dsp:spPr>
        <a:xfrm>
          <a:off x="0" y="0"/>
          <a:ext cx="2701904" cy="2006143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 dirty="0"/>
        </a:p>
      </dsp:txBody>
      <dsp:txXfrm rot="16200000">
        <a:off x="-552328" y="552328"/>
        <a:ext cx="1645037" cy="540380"/>
      </dsp:txXfrm>
    </dsp:sp>
    <dsp:sp modelId="{726EF48E-C011-41A4-B6EA-9A333B832FFD}">
      <dsp:nvSpPr>
        <dsp:cNvPr id="0" name=""/>
        <dsp:cNvSpPr/>
      </dsp:nvSpPr>
      <dsp:spPr>
        <a:xfrm>
          <a:off x="540380" y="0"/>
          <a:ext cx="2012918" cy="2006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Les anomalies dans la méthylation de l'ADN</a:t>
          </a:r>
        </a:p>
      </dsp:txBody>
      <dsp:txXfrm>
        <a:off x="540380" y="0"/>
        <a:ext cx="2012918" cy="2006143"/>
      </dsp:txXfrm>
    </dsp:sp>
    <dsp:sp modelId="{481EAC47-C3EE-40F3-83AD-284B613293FC}">
      <dsp:nvSpPr>
        <dsp:cNvPr id="0" name=""/>
        <dsp:cNvSpPr/>
      </dsp:nvSpPr>
      <dsp:spPr>
        <a:xfrm>
          <a:off x="2797098" y="0"/>
          <a:ext cx="2701904" cy="2006143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 dirty="0"/>
        </a:p>
      </dsp:txBody>
      <dsp:txXfrm rot="16200000">
        <a:off x="2244770" y="552328"/>
        <a:ext cx="1645037" cy="540380"/>
      </dsp:txXfrm>
    </dsp:sp>
    <dsp:sp modelId="{D84B62DA-8C90-4BF8-A928-548309A58A9D}">
      <dsp:nvSpPr>
        <dsp:cNvPr id="0" name=""/>
        <dsp:cNvSpPr/>
      </dsp:nvSpPr>
      <dsp:spPr>
        <a:xfrm rot="5400000">
          <a:off x="2663107" y="1518200"/>
          <a:ext cx="295001" cy="40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D8072-3F2C-45C5-9D38-F79E13DC75B9}">
      <dsp:nvSpPr>
        <dsp:cNvPr id="0" name=""/>
        <dsp:cNvSpPr/>
      </dsp:nvSpPr>
      <dsp:spPr>
        <a:xfrm>
          <a:off x="3337479" y="0"/>
          <a:ext cx="2012918" cy="2006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Expression des </a:t>
          </a:r>
          <a:r>
            <a:rPr lang="fr-FR" sz="2700" kern="1200" dirty="0" err="1"/>
            <a:t>microARN</a:t>
          </a:r>
          <a:r>
            <a:rPr lang="fr-FR" sz="2700" kern="1200" dirty="0"/>
            <a:t> </a:t>
          </a:r>
        </a:p>
      </dsp:txBody>
      <dsp:txXfrm>
        <a:off x="3337479" y="0"/>
        <a:ext cx="2012918" cy="2006143"/>
      </dsp:txXfrm>
    </dsp:sp>
    <dsp:sp modelId="{AF9297C0-1B90-4F3D-A476-7622E450B253}">
      <dsp:nvSpPr>
        <dsp:cNvPr id="0" name=""/>
        <dsp:cNvSpPr/>
      </dsp:nvSpPr>
      <dsp:spPr>
        <a:xfrm>
          <a:off x="5593569" y="0"/>
          <a:ext cx="2701904" cy="2006143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 dirty="0"/>
        </a:p>
      </dsp:txBody>
      <dsp:txXfrm rot="16200000">
        <a:off x="5041241" y="552328"/>
        <a:ext cx="1645037" cy="540380"/>
      </dsp:txXfrm>
    </dsp:sp>
    <dsp:sp modelId="{2B89DF54-D3AB-4BA5-AED0-0BE251D35197}">
      <dsp:nvSpPr>
        <dsp:cNvPr id="0" name=""/>
        <dsp:cNvSpPr/>
      </dsp:nvSpPr>
      <dsp:spPr>
        <a:xfrm rot="5400000">
          <a:off x="5459578" y="1518200"/>
          <a:ext cx="295001" cy="40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555991"/>
              <a:satOff val="8658"/>
              <a:lumOff val="43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635A8-0090-4A9E-943D-660FE45BF230}">
      <dsp:nvSpPr>
        <dsp:cNvPr id="0" name=""/>
        <dsp:cNvSpPr/>
      </dsp:nvSpPr>
      <dsp:spPr>
        <a:xfrm>
          <a:off x="6133950" y="0"/>
          <a:ext cx="2012918" cy="2006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Expression des protéines </a:t>
          </a:r>
        </a:p>
      </dsp:txBody>
      <dsp:txXfrm>
        <a:off x="6133950" y="0"/>
        <a:ext cx="2012918" cy="2006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84AA-B873-4EA3-B260-41672A7BCE58}">
      <dsp:nvSpPr>
        <dsp:cNvPr id="0" name=""/>
        <dsp:cNvSpPr/>
      </dsp:nvSpPr>
      <dsp:spPr>
        <a:xfrm>
          <a:off x="2528994" y="339732"/>
          <a:ext cx="2704332" cy="16256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Dataset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(</a:t>
          </a:r>
          <a:r>
            <a:rPr lang="fr-FR" sz="3400" kern="1200" dirty="0" err="1"/>
            <a:t>data_tcga</a:t>
          </a:r>
          <a:r>
            <a:rPr lang="fr-FR" sz="3400" kern="1200" dirty="0"/>
            <a:t>)</a:t>
          </a:r>
        </a:p>
      </dsp:txBody>
      <dsp:txXfrm>
        <a:off x="2608349" y="419087"/>
        <a:ext cx="2545622" cy="1466890"/>
      </dsp:txXfrm>
    </dsp:sp>
    <dsp:sp modelId="{00E4073F-7741-4A0E-A52B-CC413292C969}">
      <dsp:nvSpPr>
        <dsp:cNvPr id="0" name=""/>
        <dsp:cNvSpPr/>
      </dsp:nvSpPr>
      <dsp:spPr>
        <a:xfrm rot="7462724">
          <a:off x="2418828" y="2443353"/>
          <a:ext cx="11583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8384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1E4AA-550A-43DA-8A04-A266622D50ED}">
      <dsp:nvSpPr>
        <dsp:cNvPr id="0" name=""/>
        <dsp:cNvSpPr/>
      </dsp:nvSpPr>
      <dsp:spPr>
        <a:xfrm>
          <a:off x="683467" y="2921374"/>
          <a:ext cx="2671167" cy="1905732"/>
        </a:xfrm>
        <a:prstGeom prst="roundRect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Sample</a:t>
          </a:r>
          <a:r>
            <a:rPr lang="fr-FR" sz="2800" kern="1200" dirty="0"/>
            <a:t> data (sample_info 150)</a:t>
          </a:r>
        </a:p>
      </dsp:txBody>
      <dsp:txXfrm>
        <a:off x="776497" y="3014404"/>
        <a:ext cx="2485107" cy="1719672"/>
      </dsp:txXfrm>
    </dsp:sp>
    <dsp:sp modelId="{73F6C7B0-1B79-4FB3-B29B-16E52FBC5836}">
      <dsp:nvSpPr>
        <dsp:cNvPr id="0" name=""/>
        <dsp:cNvSpPr/>
      </dsp:nvSpPr>
      <dsp:spPr>
        <a:xfrm rot="3205132">
          <a:off x="4245032" y="2441035"/>
          <a:ext cx="1184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4793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98364-9AD6-4CDF-82BB-90CDC7717350}">
      <dsp:nvSpPr>
        <dsp:cNvPr id="0" name=""/>
        <dsp:cNvSpPr/>
      </dsp:nvSpPr>
      <dsp:spPr>
        <a:xfrm>
          <a:off x="4460241" y="2916738"/>
          <a:ext cx="2881700" cy="1915012"/>
        </a:xfrm>
        <a:prstGeom prst="roundRect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Features 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mRNA</a:t>
          </a:r>
          <a:r>
            <a:rPr lang="fr-FR" sz="2400" kern="1200" dirty="0"/>
            <a:t> :181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prot</a:t>
          </a:r>
          <a:r>
            <a:rPr lang="fr-FR" sz="2400" kern="1200" dirty="0"/>
            <a:t>  : 142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miRNA</a:t>
          </a:r>
          <a:r>
            <a:rPr lang="fr-FR" sz="2400" kern="1200" dirty="0"/>
            <a:t>  : 184</a:t>
          </a:r>
        </a:p>
      </dsp:txBody>
      <dsp:txXfrm>
        <a:off x="4553724" y="3010221"/>
        <a:ext cx="2694734" cy="1728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C596-E6D1-49EE-BBAF-C3703944F19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F95D-8776-4EE9-93E5-35A0275B36B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fr-FR" altLang="en-US"/>
              <a:t>DIAGNOSTIC - Les </a:t>
            </a:r>
            <a:r>
              <a:rPr lang="fr-FR" altLang="en-US">
                <a:sym typeface="+mn-ea"/>
              </a:rPr>
              <a:t>échantillons </a:t>
            </a:r>
            <a:r>
              <a:rPr lang="fr-FR" altLang="en-US"/>
              <a:t>sont représentés sur la première composante principale pour chaque jeu de donnée (mRNA, miRNA and protéine). Ils sont colorés by sous-type de cancer du sein, les ellipses à l’intervale de confiance de 95% sont aussi représentées.</a:t>
            </a:r>
          </a:p>
          <a:p>
            <a:endParaRPr lang="fr-FR" altLang="en-US"/>
          </a:p>
          <a:p>
            <a:r>
              <a:rPr lang="fr-FR" altLang="en-US"/>
              <a:t>SAMPLE - Les échantillons sont affichés selon leur score sur les 2 première composantes pour chaque jeu de donnée, de nouveau ils sont colorés par sous-type</a:t>
            </a:r>
          </a:p>
          <a:p>
            <a:endParaRPr lang="fr-FR" altLang="en-US"/>
          </a:p>
          <a:p>
            <a:r>
              <a:rPr lang="fr-FR" altLang="en-US"/>
              <a:t>on voit une assez bonne séparation des trois sous-types de cancer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fr-FR" altLang="en-US"/>
              <a:t>CIRCOS -La plupart des miRNA et des prots n’ont pas de corrélation avec les mRNA</a:t>
            </a:r>
          </a:p>
          <a:p>
            <a:r>
              <a:rPr lang="fr-FR" altLang="en-US"/>
              <a:t>un groupe de miRNA a corrélation négative envers un groupe de mRNA et positive envers un autre</a:t>
            </a:r>
          </a:p>
          <a:p>
            <a:endParaRPr lang="fr-FR" altLang="en-US"/>
          </a:p>
          <a:p>
            <a:r>
              <a:rPr lang="fr-FR" altLang="en-US"/>
              <a:t>CIM -  bloc rouge au milieu, le groupe de miRNA est très discriminant pour le sous-type Her2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971023"/>
            <a:ext cx="9144000" cy="1076962"/>
          </a:xfrm>
        </p:spPr>
        <p:txBody>
          <a:bodyPr anchor="ctr">
            <a:noAutofit/>
          </a:bodyPr>
          <a:lstStyle/>
          <a:p>
            <a:pPr algn="l"/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projet 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tgca</a:t>
            </a:r>
            <a:endParaRPr lang="fr-FR" b="1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956421"/>
            <a:ext cx="9144000" cy="631979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Delhomme Jean,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Lecourieux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Adriana, Rousseau Baptiste,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Graa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Maha</a:t>
            </a:r>
          </a:p>
        </p:txBody>
      </p:sp>
      <p:pic>
        <p:nvPicPr>
          <p:cNvPr id="2050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2383"/>
          <a:stretch>
            <a:fillRect/>
          </a:stretch>
        </p:blipFill>
        <p:spPr bwMode="auto">
          <a:xfrm>
            <a:off x="7584732" y="5102787"/>
            <a:ext cx="3083268" cy="10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24000" y="2272411"/>
            <a:ext cx="15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12/10/2022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r="2055"/>
          <a:stretch>
            <a:fillRect/>
          </a:stretch>
        </p:blipFill>
        <p:spPr>
          <a:xfrm>
            <a:off x="1524000" y="3090595"/>
            <a:ext cx="9001176" cy="1563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8" y="1202389"/>
            <a:ext cx="3950107" cy="24347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65" y="3964002"/>
            <a:ext cx="3465035" cy="213572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39" y="1199015"/>
            <a:ext cx="3931239" cy="242307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00" y="3964002"/>
            <a:ext cx="3507336" cy="216179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191" y="1199014"/>
            <a:ext cx="3950106" cy="243470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60" y="3964002"/>
            <a:ext cx="3507336" cy="21617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82" y="3505539"/>
            <a:ext cx="4126396" cy="25465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" y="996296"/>
            <a:ext cx="3717510" cy="229423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834" y="5071370"/>
            <a:ext cx="1391888" cy="6926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245" y="996296"/>
            <a:ext cx="3717510" cy="229423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919796" y="3484410"/>
            <a:ext cx="4034959" cy="249016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419" y="5320743"/>
            <a:ext cx="1388950" cy="69105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772" y="990376"/>
            <a:ext cx="3727104" cy="230015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2228" y="5320743"/>
            <a:ext cx="1388950" cy="65402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11"/>
          <a:srcRect r="388"/>
          <a:stretch>
            <a:fillRect/>
          </a:stretch>
        </p:blipFill>
        <p:spPr>
          <a:xfrm>
            <a:off x="25667" y="3523487"/>
            <a:ext cx="3774055" cy="233821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95" y="5320743"/>
            <a:ext cx="1391888" cy="6926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DIABLO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8" y="1800535"/>
            <a:ext cx="6558736" cy="40476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703" y="1063336"/>
            <a:ext cx="4425980" cy="27314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703" y="3824373"/>
            <a:ext cx="4159650" cy="2567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0" y="1649773"/>
            <a:ext cx="6648310" cy="410295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09" y="897546"/>
            <a:ext cx="4713301" cy="2908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650" y="3759275"/>
            <a:ext cx="4637060" cy="28617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4002" r="12981" b="9449"/>
          <a:stretch>
            <a:fillRect/>
          </a:stretch>
        </p:blipFill>
        <p:spPr>
          <a:xfrm>
            <a:off x="2689933" y="964482"/>
            <a:ext cx="6489577" cy="5397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inal_diabl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53160"/>
            <a:ext cx="4680000" cy="4680000"/>
          </a:xfrm>
          <a:prstGeom prst="rect">
            <a:avLst/>
          </a:prstGeom>
        </p:spPr>
      </p:pic>
      <p:pic>
        <p:nvPicPr>
          <p:cNvPr id="7" name="Picture 6" descr="diablo_individual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50" y="1153160"/>
            <a:ext cx="4680000" cy="4680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621155" y="5833110"/>
            <a:ext cx="3113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 plot (ncomp = 1)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298055" y="5833110"/>
            <a:ext cx="3430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plot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blo_circ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51890"/>
            <a:ext cx="4680000" cy="4680000"/>
          </a:xfrm>
          <a:prstGeom prst="rect">
            <a:avLst/>
          </a:prstGeom>
        </p:spPr>
      </p:pic>
      <p:pic>
        <p:nvPicPr>
          <p:cNvPr id="9" name="Picture 8" descr="diablo_ci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50" y="1151890"/>
            <a:ext cx="4680000" cy="4680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62405" y="5953760"/>
            <a:ext cx="3430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Circos plot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612255" y="5953760"/>
            <a:ext cx="4803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Image Map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blo_per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25" y="1074420"/>
            <a:ext cx="4680000" cy="4680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567430" y="5754370"/>
            <a:ext cx="429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and AUC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614747" y="1238595"/>
          <a:ext cx="8518468" cy="149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82138" y="663397"/>
            <a:ext cx="10264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 cancer de sein est l’un des cancers les plus fréquents avec 450000 décès chaque année , la plupart des études moléculaires sur le cancer de sein sont axés sur :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95864" y="63745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" y="53649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contexte de l’étude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9476" y="3127571"/>
            <a:ext cx="1087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Actuellement , le développement  des tests supplémentaires à haute teneur en informations sont axés sur : </a:t>
            </a:r>
          </a:p>
        </p:txBody>
      </p:sp>
      <p:graphicFrame>
        <p:nvGraphicFramePr>
          <p:cNvPr id="16" name="Diagramme 15"/>
          <p:cNvGraphicFramePr/>
          <p:nvPr/>
        </p:nvGraphicFramePr>
        <p:xfrm>
          <a:off x="1837113" y="4098175"/>
          <a:ext cx="8296102" cy="200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7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293" y="12789"/>
            <a:ext cx="567904" cy="5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28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3.1.	Mise en réseau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528387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159244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0" y="1509612"/>
            <a:ext cx="7981950" cy="4446557"/>
            <a:chOff x="0" y="1509612"/>
            <a:chExt cx="7981950" cy="4446557"/>
          </a:xfrm>
        </p:grpSpPr>
        <p:pic>
          <p:nvPicPr>
            <p:cNvPr id="3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09612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1553573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/>
          </p:nvSpPr>
          <p:spPr>
            <a:xfrm>
              <a:off x="772356" y="5032839"/>
              <a:ext cx="30376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Nœuds : 88</a:t>
              </a:r>
            </a:p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Nœuds déconnectés : 62</a:t>
              </a:r>
            </a:p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Arêtes : 167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2058961" y="1145135"/>
            <a:ext cx="3533276" cy="36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Réseaux de régulation de gènes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96275" y="1145135"/>
            <a:ext cx="3533276" cy="36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Réseaux de régulation PPI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231320" y="1078238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- mixOmics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grand facilité d’utilisation et librairie très complète</a:t>
            </a:r>
          </a:p>
          <a:p>
            <a:pPr marL="0" indent="0">
              <a:buFontTx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netOmics : impossible ou complexe de créer des réseaux pour nos données</a:t>
            </a:r>
          </a:p>
          <a:p>
            <a:pPr marL="0" indent="0">
              <a:buNone/>
            </a:pP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Données protéomiques complexes à manipuler :</a:t>
            </a: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peu de protéines ayant un code UniProt (20 sur 142)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protéines de correspondant pas aux gènes étudiés</a:t>
            </a: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- BDD miRNA (miRTarBase, TarBase, miRDB, miRBase)  :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	incomplètes et difficiles à utiliser 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		→ pas d’intégration mRNA/miRNA possible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740" y="954605"/>
            <a:ext cx="11910136" cy="54984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Annexes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pic>
        <p:nvPicPr>
          <p:cNvPr id="5" name="Picture 4" descr="diablo_relevance_netwo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9025"/>
            <a:ext cx="468000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0"/>
              <p:cNvSpPr txBox="1"/>
              <p:nvPr/>
            </p:nvSpPr>
            <p:spPr>
              <a:xfrm>
                <a:off x="1031240" y="5768975"/>
                <a:ext cx="429387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DIABLO - Relevance network</a:t>
                </a:r>
              </a:p>
              <a:p>
                <a:pPr algn="ctr"/>
                <a:r>
                  <a:rPr lang="fr-FR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correlation cut-off  </a:t>
                </a:r>
                <a14:m>
                  <m:oMath xmlns:m="http://schemas.openxmlformats.org/officeDocument/2006/math">
                    <m:r>
                      <a:rPr lang="en-US" altLang="fr-F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fr-F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=0.65</m:t>
                    </m:r>
                  </m:oMath>
                </a14:m>
                <a:endParaRPr lang="en-US" altLang="fr-FR" sz="16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40" y="5768975"/>
                <a:ext cx="4293870" cy="5835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blo_variabl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365" y="1089025"/>
            <a:ext cx="4680000" cy="46800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866890" y="5892165"/>
            <a:ext cx="429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DIABLO - Correlation circle plot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Annexes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pic>
        <p:nvPicPr>
          <p:cNvPr id="4" name="Picture 3" descr="diablo_arr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9025"/>
            <a:ext cx="4680000" cy="4680000"/>
          </a:xfrm>
          <a:prstGeom prst="rect">
            <a:avLst/>
          </a:prstGeom>
        </p:spPr>
      </p:pic>
      <p:pic>
        <p:nvPicPr>
          <p:cNvPr id="10" name="Picture 9" descr="diablo_loading_vector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50" y="1089025"/>
            <a:ext cx="4680000" cy="4680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31240" y="5768975"/>
            <a:ext cx="429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DIABLO - Arrow plot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866890" y="5768975"/>
            <a:ext cx="429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DIABLO - Loading plot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05592"/>
            <a:ext cx="10515600" cy="50713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u="sng" dirty="0">
                <a:latin typeface="Arial" panose="020B0604020202020204" pitchFamily="34" charset="0"/>
                <a:cs typeface="Arial" panose="020B0604020202020204" pitchFamily="34" charset="0"/>
              </a:rPr>
              <a:t>Durant cette etude , </a:t>
            </a:r>
            <a:r>
              <a:rPr lang="fr-FR" sz="7200" u="sng" dirty="0">
                <a:latin typeface="Arial" panose="020B0604020202020204" pitchFamily="34" charset="0"/>
                <a:cs typeface="Arial" panose="020B0604020202020204" pitchFamily="34" charset="0"/>
              </a:rPr>
              <a:t>les cancers du sein primitifs ont été analysés par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Matrices de nombre de copies d'ADN génomique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Méthylation de l'ADN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Séquençage d‘</a:t>
            </a:r>
            <a:r>
              <a:rPr lang="fr-FR" sz="7200" dirty="0" err="1">
                <a:latin typeface="Arial" panose="020B0604020202020204" pitchFamily="34" charset="0"/>
                <a:cs typeface="Arial" panose="020B0604020202020204" pitchFamily="34" charset="0"/>
              </a:rPr>
              <a:t>exome</a:t>
            </a:r>
            <a:endParaRPr lang="fr-F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Matrices d'ARN messager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Séquençage de </a:t>
            </a:r>
            <a:r>
              <a:rPr lang="fr-FR" sz="7200" dirty="0" err="1">
                <a:latin typeface="Arial" panose="020B0604020202020204" pitchFamily="34" charset="0"/>
                <a:cs typeface="Arial" panose="020B0604020202020204" pitchFamily="34" charset="0"/>
              </a:rPr>
              <a:t>microARN</a:t>
            </a: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Matrices de protéines en phase inverse</a:t>
            </a:r>
          </a:p>
          <a:p>
            <a:pPr marL="0" indent="0">
              <a:buNone/>
            </a:pPr>
            <a:endParaRPr lang="fr-F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7200" u="sng" dirty="0">
                <a:latin typeface="Arial" panose="020B0604020202020204" pitchFamily="34" charset="0"/>
                <a:cs typeface="Arial" panose="020B0604020202020204" pitchFamily="34" charset="0"/>
              </a:rPr>
              <a:t>Résultats </a:t>
            </a:r>
            <a:r>
              <a:rPr lang="fr-FR" sz="7200" u="sng">
                <a:latin typeface="Arial" panose="020B0604020202020204" pitchFamily="34" charset="0"/>
                <a:cs typeface="Arial" panose="020B0604020202020204" pitchFamily="34" charset="0"/>
              </a:rPr>
              <a:t>de l’étude :</a:t>
            </a:r>
            <a:endParaRPr lang="fr-FR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Existence de quatre principales classes de cancer du sein en combinant toutes les données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Mutations somatiques dans  trois gènes (TP53, PIK3CA et GATA3) se sont produites à une incidence de 10 % dans tous cancers du sein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Nombreuses mutations géniques nouvelles et associées au sous-type, y compris l'enrichissement de mutations spécifiques dans GATA3, PIK3CA et MAP3K1 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Jean Delhomme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3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6504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" y="53649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contexte de l’étude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7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présentation du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e 2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43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en Composante Principale (ACP)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supervisée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5431" r="6545" b="24581"/>
          <a:stretch>
            <a:fillRect/>
          </a:stretch>
        </p:blipFill>
        <p:spPr>
          <a:xfrm>
            <a:off x="92365" y="1044188"/>
            <a:ext cx="3689390" cy="19483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l="6340" r="5634" b="24581"/>
          <a:stretch>
            <a:fillRect/>
          </a:stretch>
        </p:blipFill>
        <p:spPr>
          <a:xfrm>
            <a:off x="4111475" y="1044188"/>
            <a:ext cx="3689390" cy="19483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6"/>
          <a:srcRect l="6864" r="4936" b="24581"/>
          <a:stretch>
            <a:fillRect/>
          </a:stretch>
        </p:blipFill>
        <p:spPr>
          <a:xfrm>
            <a:off x="8154285" y="1044188"/>
            <a:ext cx="3696810" cy="194839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32665" y="5311251"/>
            <a:ext cx="3771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181 données de mRNA.</a:t>
            </a:r>
          </a:p>
          <a:p>
            <a:r>
              <a:rPr lang="fr-FR" dirty="0"/>
              <a:t>4 mRNA sont peu exprimés.</a:t>
            </a:r>
          </a:p>
          <a:p>
            <a:r>
              <a:rPr lang="fr-FR" dirty="0"/>
              <a:t>25 </a:t>
            </a:r>
            <a:r>
              <a:rPr lang="fr-FR" dirty="0" err="1"/>
              <a:t>mRNA</a:t>
            </a:r>
            <a:r>
              <a:rPr lang="fr-FR" dirty="0"/>
              <a:t> varient peu. </a:t>
            </a:r>
          </a:p>
          <a:p>
            <a:r>
              <a:rPr lang="fr-FR" dirty="0"/>
              <a:t>Il reste 152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390499" y="5311251"/>
            <a:ext cx="359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184 données de miRNA.</a:t>
            </a:r>
          </a:p>
          <a:p>
            <a:r>
              <a:rPr lang="fr-FR" dirty="0"/>
              <a:t>0 miRNA sont peu exprimés. </a:t>
            </a:r>
          </a:p>
          <a:p>
            <a:r>
              <a:rPr lang="fr-FR" dirty="0"/>
              <a:t>5 miRNA varient peu. </a:t>
            </a:r>
          </a:p>
          <a:p>
            <a:r>
              <a:rPr lang="fr-FR" dirty="0"/>
              <a:t>Il reste 179 données de miRNA.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7"/>
          <a:srcRect l="6192" r="5785" b="24581"/>
          <a:stretch>
            <a:fillRect/>
          </a:stretch>
        </p:blipFill>
        <p:spPr>
          <a:xfrm>
            <a:off x="120610" y="3134867"/>
            <a:ext cx="3689390" cy="194839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8"/>
          <a:srcRect l="6160" r="5473" b="23637"/>
          <a:stretch>
            <a:fillRect/>
          </a:stretch>
        </p:blipFill>
        <p:spPr>
          <a:xfrm>
            <a:off x="8125985" y="3110495"/>
            <a:ext cx="3703782" cy="197276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9"/>
          <a:srcRect l="5852" r="5947" b="24581"/>
          <a:stretch>
            <a:fillRect/>
          </a:stretch>
        </p:blipFill>
        <p:spPr>
          <a:xfrm>
            <a:off x="4104055" y="3134867"/>
            <a:ext cx="3696810" cy="1948391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8445364" y="5311984"/>
            <a:ext cx="359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142 données de protéines</a:t>
            </a:r>
          </a:p>
          <a:p>
            <a:r>
              <a:rPr lang="fr-FR" dirty="0"/>
              <a:t>2 protéines sont peu exprimées. </a:t>
            </a:r>
          </a:p>
          <a:p>
            <a:r>
              <a:rPr lang="fr-FR" dirty="0"/>
              <a:t>52 protéines varient peu. </a:t>
            </a:r>
          </a:p>
          <a:p>
            <a:r>
              <a:rPr lang="fr-FR" dirty="0"/>
              <a:t>Il reste 138 données de protéines.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Gène le plus variant : APOD, marqueur du cancer du sein</a:t>
            </a:r>
          </a:p>
          <a:p>
            <a:pPr marL="0" indent="0">
              <a:buNone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Protéine la plus variante : Pea-15, joue un rôle clé dans la prolifération des cellules cancéreuses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" y="3965353"/>
            <a:ext cx="3465034" cy="213813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41" y="3965353"/>
            <a:ext cx="3465034" cy="21381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01" y="1202389"/>
            <a:ext cx="3950107" cy="24374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031" y="3965353"/>
            <a:ext cx="3465034" cy="213813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9" y="1202389"/>
            <a:ext cx="3950107" cy="24374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2659" y="1202389"/>
            <a:ext cx="3950107" cy="24374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1145</Words>
  <Application>Microsoft Office PowerPoint</Application>
  <PresentationFormat>Grand écran</PresentationFormat>
  <Paragraphs>213</Paragraphs>
  <Slides>24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Thème Office</vt:lpstr>
      <vt:lpstr>1_Thème Office</vt:lpstr>
      <vt:lpstr>Multi-Omics, projet tgca</vt:lpstr>
      <vt:lpstr>Introduction – contexte de l’étude</vt:lpstr>
      <vt:lpstr>Introduction – contexte de l’étude</vt:lpstr>
      <vt:lpstr>Introduction – présentation du dataset</vt:lpstr>
      <vt:lpstr>Sommaire</vt:lpstr>
      <vt:lpstr>Sommaire</vt:lpstr>
      <vt:lpstr>1.1. Analyse préliminaire – preprocessing</vt:lpstr>
      <vt:lpstr>1.1. Analyse préliminaire – preprocessing</vt:lpstr>
      <vt:lpstr>1.2. Analyse préliminaire – PCA</vt:lpstr>
      <vt:lpstr>1.2. Analyse préliminaire – PCA</vt:lpstr>
      <vt:lpstr>1.3. Analyse préliminaire – analyse supérvisée</vt:lpstr>
      <vt:lpstr>Sommaire</vt:lpstr>
      <vt:lpstr>2.1. Analyse d’intégration – PLS</vt:lpstr>
      <vt:lpstr>2.2. Analyse d’intégration – sPLS</vt:lpstr>
      <vt:lpstr>2.2. Analyse d’intégration – sPLS</vt:lpstr>
      <vt:lpstr>2.3. Analyse d’intégration – DIABLO</vt:lpstr>
      <vt:lpstr>2.3. Analyse d’intégration – DIABLO</vt:lpstr>
      <vt:lpstr>2.3. Analyse d’intégration – DIABLO</vt:lpstr>
      <vt:lpstr>Sommaire</vt:lpstr>
      <vt:lpstr>3.1. Mise en réseau</vt:lpstr>
      <vt:lpstr>Discussion</vt:lpstr>
      <vt:lpstr>Merci de votre écoute</vt:lpstr>
      <vt:lpstr>Annexes</vt:lpstr>
      <vt:lpstr>Annexes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for embedding alignment algorithm</dc:title>
  <dc:creator>Jean DELHOMME</dc:creator>
  <cp:lastModifiedBy>Jean DELHOMME</cp:lastModifiedBy>
  <cp:revision>58</cp:revision>
  <dcterms:created xsi:type="dcterms:W3CDTF">2022-09-15T16:18:00Z</dcterms:created>
  <dcterms:modified xsi:type="dcterms:W3CDTF">2022-10-12T06:14:18Z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6890A36A3FCE47AB83446798D87DCA83</vt:lpwstr>
  </property>
  <property fmtid="{D5CDD505-2E9C-101B-9397-08002B2CF9AE}" pid="3" name="KSOProductBuildVer">
    <vt:lpwstr>1036-11.2.0.11341</vt:lpwstr>
  </property>
</Properties>
</file>