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72" r:id="rId4"/>
    <p:sldId id="258" r:id="rId5"/>
    <p:sldId id="273" r:id="rId6"/>
    <p:sldId id="276" r:id="rId7"/>
    <p:sldId id="285" r:id="rId8"/>
    <p:sldId id="277" r:id="rId9"/>
    <p:sldId id="286" r:id="rId10"/>
    <p:sldId id="287" r:id="rId11"/>
    <p:sldId id="278" r:id="rId12"/>
    <p:sldId id="288" r:id="rId13"/>
    <p:sldId id="274" r:id="rId14"/>
    <p:sldId id="279" r:id="rId15"/>
    <p:sldId id="289" r:id="rId16"/>
    <p:sldId id="280" r:id="rId17"/>
    <p:sldId id="290" r:id="rId18"/>
    <p:sldId id="291" r:id="rId19"/>
    <p:sldId id="281" r:id="rId20"/>
    <p:sldId id="275" r:id="rId21"/>
    <p:sldId id="292" r:id="rId22"/>
    <p:sldId id="257" r:id="rId23"/>
    <p:sldId id="270" r:id="rId24"/>
    <p:sldId id="27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538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C596-E6D1-49EE-BBAF-C3703944F194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F95D-8776-4EE9-93E5-35A0275B3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Gène et protéine les plus variants</a:t>
            </a:r>
          </a:p>
          <a:p>
            <a:r>
              <a:rPr lang="fr-FR" dirty="0"/>
              <a:t>ENSG00000189058 est le gène le plus variant. Il correspond au gène APOD est un marqueur du cancer du sein. Il n'est pas présent dans les protéines.</a:t>
            </a:r>
          </a:p>
          <a:p>
            <a:r>
              <a:rPr lang="fr-FR" dirty="0"/>
              <a:t>Pea-15 régule la prolifération cellulaire et joue un rôle clé dans la prolifération des cellules cancéreuses. Régule la survie des cellules du cancer du sein.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F95D-8776-4EE9-93E5-35A0275B36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44ABC-1E8F-38F6-6E5F-1C38E003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0A787-6D1D-AD1F-A4CA-C80CFA3C6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18F05-E941-BD80-4D83-0AFAF8CC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8B943-B32F-7444-979E-496D5B7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7F304-5A72-2D86-0E55-F3B99C1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86C2F-62BE-D4DD-1D0A-1E8438DF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27FB3E-B36F-0FE0-34BB-F89CED57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075C1-71AD-B880-DB15-250C5588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2246A-A8E8-DD79-7003-5F2E0497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B5246-92A1-1C9B-2B86-34A0AE45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1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88F56D-3D3E-42C4-BF98-836A30369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28F03-6C7C-D82D-A138-2ECF2688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08D71-3709-EE2A-882E-35F96AE9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B39A6-ED93-2199-B693-952527E5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9B9BD-2CE4-EC20-935C-BA7C9A49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C9AF2-19BC-D290-501A-73B75FC0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BB4FB-51CC-DF67-706E-1695410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0D0BB-6765-5129-CF81-1596DCCB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9B93F-BCAC-69DC-381B-2662B850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D0BFA-62B1-03A5-05F8-08D709DD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47674-C092-CC5D-FB94-B085EF0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71289D-B736-31BD-A80A-5F550C1D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980AC-3A08-471F-5F2C-BC99D561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F30D9-BCAA-C2FA-6203-25795D16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1B622-8DE1-305D-078E-507AFDA8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FC84A-D094-E33F-4AB4-29637D65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8F4EC-747A-2A7D-761E-3B01C20C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C6BF5F-C81E-B52B-9D9D-0A87BE5E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38E801-BDA5-6236-1091-00EB6042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03AC5-8C15-D8BD-9A27-B46D9ED3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6809B6-67DB-ACFC-A29C-D5B9C17D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38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11A95-97BC-E582-B549-E07A3B6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83277-F1EA-8F71-EDE4-C9C43DE3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A58E2D-F6BB-A7E9-B773-6CE1DFD2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2452F2-46FF-8B94-2096-7730629C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0F1D57-1EFE-D221-8A72-02F103BDA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A25652-D259-B3AB-0676-2A3A1D7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A2F371-C203-54DC-82F6-355E22B4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5E8274-20C2-49D9-1276-E61FBB65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1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BDC03-BB64-1912-AE87-3591E965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30CAED-9FB3-B835-2C3A-B5050AD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53D4-DC57-FEE7-0761-BAAD8CA5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F29E3F-7225-76A0-97DF-219A4805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1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D9286F-6895-B12F-3D11-58224A25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54D903-0A27-4427-40C3-28616F6E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B9E0C-5D0A-6DF4-10BC-16D1030C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170FF-AEE6-0DC2-C0EA-AF1C2C39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6F75-E1DB-D649-48C3-3C6F8A2B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E3E7B-1E30-B5BA-CEBF-4F0C2394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08D0CB-2085-CDBD-D802-81793AAF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64E8EE-BAAD-901D-751B-263C4AC5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254C9E-C9C2-B7B6-24AE-3CCF7E3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0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AE1C9-2628-EA0B-62F2-7567D4E6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7ABCCB-72DC-E51C-4C71-2DD0989B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75C16A-E5C0-7C5E-5340-58042FB6A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47A71-2D39-CE4D-3681-3EF55AF3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35B92-7F6F-961E-1476-E6946E5E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6D02A-6024-E052-589A-ED9974B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82806B-F41F-1162-ADF7-543A08B0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53752-D825-B044-34CE-703D206B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34EBE-2BD4-2BEB-E51D-8B6A3997D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41901-AD35-C3EF-0470-1DA1147A6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C99A1-457F-86A7-98E2-31E905F65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sb.org/structure/1bif" TargetMode="External"/><Relationship Id="rId2" Type="http://schemas.openxmlformats.org/officeDocument/2006/relationships/hyperlink" Target="https://scholar.google.fr/citations?user=fadCsRsAAAAJ&amp;hl=fr&amp;oi=sr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rcsb.org/structure/2ak3" TargetMode="External"/><Relationship Id="rId4" Type="http://schemas.openxmlformats.org/officeDocument/2006/relationships/hyperlink" Target="https://www.rcsb.org/structure/1az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943E8-3841-9810-F9DA-01AF7999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023"/>
            <a:ext cx="9144000" cy="1076962"/>
          </a:xfrm>
        </p:spPr>
        <p:txBody>
          <a:bodyPr anchor="ctr">
            <a:noAutofit/>
          </a:bodyPr>
          <a:lstStyle/>
          <a:p>
            <a:pPr algn="l"/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projet 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tgca</a:t>
            </a:r>
            <a:endParaRPr lang="fr-FR" b="1" dirty="0">
              <a:solidFill>
                <a:srgbClr val="8B1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3365D0-532D-7C00-FED2-7E64F454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6421"/>
            <a:ext cx="9144000" cy="631979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Delhomme Jean,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Lecourieux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Adriana, Rousseau Baptiste,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Graa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Maha</a:t>
            </a:r>
          </a:p>
        </p:txBody>
      </p:sp>
      <p:pic>
        <p:nvPicPr>
          <p:cNvPr id="2050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2E43CAB6-D089-819F-1E1D-09240FA53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12383"/>
          <a:stretch/>
        </p:blipFill>
        <p:spPr bwMode="auto">
          <a:xfrm>
            <a:off x="7584732" y="5102787"/>
            <a:ext cx="3083268" cy="10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3483564-93A0-3AD7-D246-AF0D48BB9BC7}"/>
              </a:ext>
            </a:extLst>
          </p:cNvPr>
          <p:cNvSpPr txBox="1"/>
          <p:nvPr/>
        </p:nvSpPr>
        <p:spPr>
          <a:xfrm>
            <a:off x="1524000" y="2272411"/>
            <a:ext cx="15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12/10/2022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5B39EF-DD64-C730-E7AF-28B05AD34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5"/>
          <a:stretch/>
        </p:blipFill>
        <p:spPr>
          <a:xfrm>
            <a:off x="1524000" y="3090595"/>
            <a:ext cx="9001176" cy="15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8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79AEB7B3-604B-8F9D-943A-4E49A6D9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8" y="1202389"/>
            <a:ext cx="3950107" cy="243470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861260B-DC19-534F-A06C-17E1D1661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65" y="3964002"/>
            <a:ext cx="3465035" cy="21357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7BB8C88-CAE6-2294-B047-A061E75B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539" y="1199015"/>
            <a:ext cx="3931239" cy="242307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FF579A5-1C20-64BD-C408-07FABDE0E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00" y="3964002"/>
            <a:ext cx="3507336" cy="216179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2610178-DCC5-FC05-35D2-4FAAE8E8F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191" y="1199014"/>
            <a:ext cx="3950106" cy="243470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E963DF8-7048-D4AC-AE30-1DE8A77B2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60" y="3964002"/>
            <a:ext cx="3507336" cy="21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Réaliser une PLSDA (Y =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Comparer le graphe des échantillons de la PLSDA avec celui de la PCA.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Lequel permet une meilleure séparation des classes ?</a:t>
            </a:r>
          </a:p>
        </p:txBody>
      </p:sp>
    </p:spTree>
    <p:extLst>
      <p:ext uri="{BB962C8B-B14F-4D97-AF65-F5344CB8AC3E}">
        <p14:creationId xmlns:p14="http://schemas.microsoft.com/office/powerpoint/2010/main" val="366662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97C337D5-315B-BBFC-0DB9-5E3BB951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82" y="3505539"/>
            <a:ext cx="4126396" cy="25465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785F61A-1488-160A-959F-C3BE6EB89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" y="996296"/>
            <a:ext cx="3717510" cy="22942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A77C79-6C42-F3B7-4BB5-5CA19434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834" y="5071370"/>
            <a:ext cx="1391888" cy="6926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0B7CA03-0F26-1861-D0D9-C5C08A0C6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245" y="996296"/>
            <a:ext cx="3717510" cy="229423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B901AF8-2A5F-14C6-892C-EEE5AF8D9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3919796" y="3484410"/>
            <a:ext cx="4034959" cy="24901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6AF9B78-F7C4-16F1-50A7-95366D9D20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419" y="5320743"/>
            <a:ext cx="1388950" cy="6910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282F616-745C-4E76-5714-74A00080C1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772" y="990376"/>
            <a:ext cx="3727104" cy="230015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F107B7D-158F-96F6-E50A-181717F10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2228" y="5320743"/>
            <a:ext cx="1388950" cy="65402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25746BD-0E15-8ACD-4F8A-510A63E9691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88"/>
          <a:stretch/>
        </p:blipFill>
        <p:spPr>
          <a:xfrm>
            <a:off x="25667" y="3523487"/>
            <a:ext cx="3774055" cy="233821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0AFF64-AF42-7AF4-D684-87694FCB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95" y="5320743"/>
            <a:ext cx="1391888" cy="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5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DIABLO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PLS avec les gènes et les protéines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Discuter du nombre de composantes à inclure dans le modèle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Présenter le graphe des échantillons, des variables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plot.</a:t>
            </a:r>
          </a:p>
        </p:txBody>
      </p:sp>
    </p:spTree>
    <p:extLst>
      <p:ext uri="{BB962C8B-B14F-4D97-AF65-F5344CB8AC3E}">
        <p14:creationId xmlns:p14="http://schemas.microsoft.com/office/powerpoint/2010/main" val="245460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3020CD2-4056-77D8-4C12-8DFA429E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8" y="1800535"/>
            <a:ext cx="6558736" cy="4047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598714A-B2D8-F273-7C6E-D4E1BA884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703" y="1063336"/>
            <a:ext cx="4425980" cy="27314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831633A-6D07-13FA-355E-B1B2E8CDF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703" y="3824373"/>
            <a:ext cx="4159650" cy="25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avec les gènes et les protéines (10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/bloc composante 1, 5 pour composante 2).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Quelles sont les variables sélectionnées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Quels sont leurs rôles biologiques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 a t-il des fonctions biologiques enrichies ?</a:t>
            </a:r>
          </a:p>
        </p:txBody>
      </p:sp>
    </p:spTree>
    <p:extLst>
      <p:ext uri="{BB962C8B-B14F-4D97-AF65-F5344CB8AC3E}">
        <p14:creationId xmlns:p14="http://schemas.microsoft.com/office/powerpoint/2010/main" val="117578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8478104-99DB-8230-5026-E074E4E9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0" y="1649773"/>
            <a:ext cx="6648310" cy="41029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8786C2-873A-3EE2-D2FF-553A1144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09" y="897546"/>
            <a:ext cx="4713301" cy="29087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FF3D70-0A00-8D5D-9FD7-C02F59D94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650" y="3759275"/>
            <a:ext cx="4637060" cy="286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9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B5511D6E-E0C5-4D60-F181-98E2E038F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" r="12981" b="9449"/>
          <a:stretch/>
        </p:blipFill>
        <p:spPr>
          <a:xfrm>
            <a:off x="2689933" y="964482"/>
            <a:ext cx="6489577" cy="53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0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combinée DIABLO en incluant les gènes, protéines et le groupe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seconde analyse en ajoutant le 3ième bloc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Optimiser le modèle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ncomp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keepX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Présentez circos plot et network plot de votre modèle final</a:t>
            </a:r>
          </a:p>
        </p:txBody>
      </p:sp>
    </p:spTree>
    <p:extLst>
      <p:ext uri="{BB962C8B-B14F-4D97-AF65-F5344CB8AC3E}">
        <p14:creationId xmlns:p14="http://schemas.microsoft.com/office/powerpoint/2010/main" val="399002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contexte de l’étude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8769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Contexte de l’étude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Données dans l’étude et méthode d’analyse (se concentrer sur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l’aspet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intégratif)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Brève description des résultats de l’étude</a:t>
            </a:r>
          </a:p>
        </p:txBody>
      </p:sp>
    </p:spTree>
    <p:extLst>
      <p:ext uri="{BB962C8B-B14F-4D97-AF65-F5344CB8AC3E}">
        <p14:creationId xmlns:p14="http://schemas.microsoft.com/office/powerpoint/2010/main" val="327019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Réseaux de régulation de gène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Réseaux PPI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Connection gène-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3.1.	Mise en réseau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528387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88C8A7-85A9-E04C-3B41-14115F19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1592440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1DEC40E4-78A2-BF4B-F281-8847D73B83A0}"/>
              </a:ext>
            </a:extLst>
          </p:cNvPr>
          <p:cNvGrpSpPr/>
          <p:nvPr/>
        </p:nvGrpSpPr>
        <p:grpSpPr>
          <a:xfrm>
            <a:off x="0" y="1509612"/>
            <a:ext cx="7981950" cy="4446557"/>
            <a:chOff x="0" y="1509612"/>
            <a:chExt cx="7981950" cy="4446557"/>
          </a:xfrm>
        </p:grpSpPr>
        <p:pic>
          <p:nvPicPr>
            <p:cNvPr id="3" name="Picture 1">
              <a:extLst>
                <a:ext uri="{FF2B5EF4-FFF2-40B4-BE49-F238E27FC236}">
                  <a16:creationId xmlns:a16="http://schemas.microsoft.com/office/drawing/2014/main" id="{3CF99E63-0A2E-1F9C-CCB3-874617EEA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09612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Picture 1">
              <a:extLst>
                <a:ext uri="{FF2B5EF4-FFF2-40B4-BE49-F238E27FC236}">
                  <a16:creationId xmlns:a16="http://schemas.microsoft.com/office/drawing/2014/main" id="{8F122668-C63F-7067-123B-D6C6DA329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1553573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0F7ACD2-A34D-F5B7-2BC3-1372A29A0C8A}"/>
                </a:ext>
              </a:extLst>
            </p:cNvPr>
            <p:cNvSpPr txBox="1"/>
            <p:nvPr/>
          </p:nvSpPr>
          <p:spPr>
            <a:xfrm>
              <a:off x="772356" y="5032839"/>
              <a:ext cx="30376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Nœuds : 88</a:t>
              </a:r>
            </a:p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Nœuds déconnectés : 62</a:t>
              </a:r>
            </a:p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Arrête : 167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D27A0FF1-F67E-4EAF-5814-A6EF43A0ADBE}"/>
              </a:ext>
            </a:extLst>
          </p:cNvPr>
          <p:cNvSpPr txBox="1"/>
          <p:nvPr/>
        </p:nvSpPr>
        <p:spPr>
          <a:xfrm>
            <a:off x="2058961" y="1145135"/>
            <a:ext cx="3533276" cy="36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Réseaux de régulation de gènes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D7A404A-DB55-C2BC-0431-7A7F392629AF}"/>
              </a:ext>
            </a:extLst>
          </p:cNvPr>
          <p:cNvSpPr txBox="1"/>
          <p:nvPr/>
        </p:nvSpPr>
        <p:spPr>
          <a:xfrm>
            <a:off x="8296275" y="1145135"/>
            <a:ext cx="3533276" cy="36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Réseaux de régulation PPI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80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00CC99EF-F5C1-BD43-1DFF-BCBA359F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9D56551-2494-9A74-75F6-47857596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661F3C-BD68-1889-C53B-A4CD91554EA7}"/>
              </a:ext>
            </a:extLst>
          </p:cNvPr>
          <p:cNvSpPr txBox="1">
            <a:spLocks/>
          </p:cNvSpPr>
          <p:nvPr/>
        </p:nvSpPr>
        <p:spPr>
          <a:xfrm>
            <a:off x="231320" y="1078238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Points forts et points faibles des outils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Diffiile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d’installer les packages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c’est top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Mirtarbase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est nul et mal documenté (le site est mort)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MirdB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MirBase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Tarbase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Difficultés rencontrées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Résumé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33317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64491"/>
            <a:ext cx="11910136" cy="549845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Altschul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Handbook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Combinatorial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20.1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Bepler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(2021) Learning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Evolution, structure,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Needleman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Saul B. &amp;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Wunsch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Christian D. (1970) 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applicable to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similarities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amino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Smith, Temple F. &amp; Waterman, Michael S. (1981) Identification of Common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Subsequences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 </a:t>
            </a:r>
            <a:r>
              <a:rPr lang="fr-FR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Elnaggar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(2020)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ProtTrans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Towards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Cracking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Life's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Self-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and High Performance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6-phosphofructo-2-kinase/fructose-2,6-bisphosphatase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bifunctional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enzyme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atp-g-s and phosphate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https://www.rcsb.org/structure/1bif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hyperthermophile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chromosomal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sac7d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kinked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duplex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https://www.rcsb.org/structure/1azp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2AK3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https://www.rcsb.org/structure/2ak3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6BB1596-A3EC-F339-4D57-5E00BE5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E5FBD6C-6FE4-1FFE-40FE-CDECCB34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1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Merci de votre écoute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54605"/>
            <a:ext cx="11910136" cy="54984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10F20E5E-32FE-64A5-C372-1BDC90F5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11F6D675-111C-4F76-763B-A263C77B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4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présentation du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d’échantillons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(gènes, protéines, miRNA)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classes</a:t>
            </a:r>
          </a:p>
        </p:txBody>
      </p:sp>
    </p:spTree>
    <p:extLst>
      <p:ext uri="{BB962C8B-B14F-4D97-AF65-F5344CB8AC3E}">
        <p14:creationId xmlns:p14="http://schemas.microsoft.com/office/powerpoint/2010/main" val="33013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en Composante Principale (ACP)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supervisée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distributions des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 échantillons, par classes, par bloc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filtrer les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peu abondantes et avec peu de variabilité  (objectif = avoir un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petite taille pour la suite des analyses)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log/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données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Discutez de vos choix (à l’oral)</a:t>
            </a:r>
          </a:p>
          <a:p>
            <a:pPr>
              <a:buFontTx/>
              <a:buChar char="-"/>
            </a:pP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vos filtres, combien reste-il de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sont les gènes les plus variants ? Les protéines ? Quels sont leurs rôles biologiques ?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(voir commentaire de la slide)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gène le plus variant est-il traduit et présent dans le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150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882ECDC-D925-55C1-D63E-702B87111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1" r="6545" b="24581"/>
          <a:stretch/>
        </p:blipFill>
        <p:spPr>
          <a:xfrm>
            <a:off x="92365" y="1044188"/>
            <a:ext cx="3689390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5C2351-0971-15B1-DF12-8725818434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40" r="5634" b="24581"/>
          <a:stretch/>
        </p:blipFill>
        <p:spPr>
          <a:xfrm>
            <a:off x="4111475" y="1044188"/>
            <a:ext cx="3689390" cy="19483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EC2480-85CA-848C-0527-B5FF751094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4" r="4936" b="24581"/>
          <a:stretch/>
        </p:blipFill>
        <p:spPr>
          <a:xfrm>
            <a:off x="8154285" y="1044188"/>
            <a:ext cx="3696810" cy="194839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C8C1D08-89C9-C4E6-29B9-964A27E3620D}"/>
              </a:ext>
            </a:extLst>
          </p:cNvPr>
          <p:cNvSpPr txBox="1"/>
          <p:nvPr/>
        </p:nvSpPr>
        <p:spPr>
          <a:xfrm>
            <a:off x="332665" y="5311251"/>
            <a:ext cx="3771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4 </a:t>
            </a:r>
            <a:r>
              <a:rPr lang="fr-FR" dirty="0" err="1"/>
              <a:t>mRNA</a:t>
            </a:r>
            <a:r>
              <a:rPr lang="fr-FR" dirty="0"/>
              <a:t> sont peu exprimés.</a:t>
            </a:r>
          </a:p>
          <a:p>
            <a:r>
              <a:rPr lang="fr-FR" dirty="0"/>
              <a:t>25 </a:t>
            </a:r>
            <a:r>
              <a:rPr lang="fr-FR" dirty="0" err="1"/>
              <a:t>mRNA</a:t>
            </a:r>
            <a:r>
              <a:rPr lang="fr-FR" dirty="0"/>
              <a:t> varient peu. </a:t>
            </a:r>
          </a:p>
          <a:p>
            <a:r>
              <a:rPr lang="fr-FR" dirty="0"/>
              <a:t>Il reste 152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49B079-C89F-9AC4-1E3C-B005DE3F48D4}"/>
              </a:ext>
            </a:extLst>
          </p:cNvPr>
          <p:cNvSpPr txBox="1"/>
          <p:nvPr/>
        </p:nvSpPr>
        <p:spPr>
          <a:xfrm>
            <a:off x="4390499" y="5311251"/>
            <a:ext cx="3597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0 miRNA sont peu exprimés. </a:t>
            </a:r>
          </a:p>
          <a:p>
            <a:r>
              <a:rPr lang="fr-FR" dirty="0"/>
              <a:t>5 miRNA varient peu. </a:t>
            </a:r>
          </a:p>
          <a:p>
            <a:r>
              <a:rPr lang="fr-FR" dirty="0"/>
              <a:t>Il reste 179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F5B75F8-5808-93DF-D93D-EBE85F065F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92" r="5785" b="24581"/>
          <a:stretch/>
        </p:blipFill>
        <p:spPr>
          <a:xfrm>
            <a:off x="120610" y="3134867"/>
            <a:ext cx="3689390" cy="194839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8BCA43D-3EF0-34FF-B616-941979F774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60" r="5473" b="23637"/>
          <a:stretch/>
        </p:blipFill>
        <p:spPr>
          <a:xfrm>
            <a:off x="8125985" y="3110495"/>
            <a:ext cx="3703782" cy="19727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D16547C-4377-353E-8842-07CB718F52A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52" r="5947" b="24581"/>
          <a:stretch/>
        </p:blipFill>
        <p:spPr>
          <a:xfrm>
            <a:off x="4104055" y="3134867"/>
            <a:ext cx="3696810" cy="194839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4FA9928-521B-0D9D-BE0F-6C8470F2DF7A}"/>
              </a:ext>
            </a:extLst>
          </p:cNvPr>
          <p:cNvSpPr txBox="1"/>
          <p:nvPr/>
        </p:nvSpPr>
        <p:spPr>
          <a:xfrm>
            <a:off x="8445364" y="5311984"/>
            <a:ext cx="3597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2 protéines sont peu exprimées. </a:t>
            </a:r>
          </a:p>
          <a:p>
            <a:r>
              <a:rPr lang="fr-FR" dirty="0"/>
              <a:t>52 protéines varient peu. </a:t>
            </a:r>
          </a:p>
          <a:p>
            <a:r>
              <a:rPr lang="fr-FR" dirty="0"/>
              <a:t>Il reste 138 données de protéines.</a:t>
            </a:r>
          </a:p>
        </p:txBody>
      </p:sp>
    </p:spTree>
    <p:extLst>
      <p:ext uri="{BB962C8B-B14F-4D97-AF65-F5344CB8AC3E}">
        <p14:creationId xmlns:p14="http://schemas.microsoft.com/office/powerpoint/2010/main" val="235496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chaque bloc: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une ACP (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et 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discuter du nombre de composantes à inclure dans le modèle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Présenter le graphe des variables, des échantillons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données permettent-elles une bonne séparation des groupes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variables contribuent le plus aux axes principaux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avec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sPCA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Sélectionner 10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la première composante et 5 sur la deuxième.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sont les variables sélectionnées</a:t>
            </a:r>
          </a:p>
        </p:txBody>
      </p:sp>
    </p:spTree>
    <p:extLst>
      <p:ext uri="{BB962C8B-B14F-4D97-AF65-F5344CB8AC3E}">
        <p14:creationId xmlns:p14="http://schemas.microsoft.com/office/powerpoint/2010/main" val="355298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EC2D2A8-7311-2332-4375-B2BECA97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1" y="3965353"/>
            <a:ext cx="3465034" cy="21381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366084-325F-982A-6485-4D65E2B4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41" y="3965353"/>
            <a:ext cx="3465034" cy="21381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987FDC-4D73-77ED-48C2-DCBB89F58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601" y="1202389"/>
            <a:ext cx="3950107" cy="24374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FAA427-8782-BC44-8AC0-1A2130D9D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031" y="3965353"/>
            <a:ext cx="3465034" cy="21381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10A5FA-382B-D8AE-7301-25E3A5A9B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9" y="1202389"/>
            <a:ext cx="3950107" cy="243745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D3423E8-5CC9-4200-F2CF-239CD62AC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2659" y="1202389"/>
            <a:ext cx="3950107" cy="24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4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1217</Words>
  <Application>Microsoft Office PowerPoint</Application>
  <PresentationFormat>Grand écran</PresentationFormat>
  <Paragraphs>197</Paragraphs>
  <Slides>24</Slides>
  <Notes>1</Notes>
  <HiddenSlides>5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Thème Office</vt:lpstr>
      <vt:lpstr>Multi-Omics, projet tgca</vt:lpstr>
      <vt:lpstr>Introduction – contexte de l’étude</vt:lpstr>
      <vt:lpstr>Introduction – présentation du dataset</vt:lpstr>
      <vt:lpstr>Sommaire</vt:lpstr>
      <vt:lpstr>Sommaire</vt:lpstr>
      <vt:lpstr>1.1. Analyse préliminaire – preprocessing</vt:lpstr>
      <vt:lpstr>1.1. Analyse préliminaire – preprocessing</vt:lpstr>
      <vt:lpstr>1.2. Analyse préliminaire – PCA</vt:lpstr>
      <vt:lpstr>1.2. Analyse préliminaire – PCA</vt:lpstr>
      <vt:lpstr>1.2. Analyse préliminaire – PCA</vt:lpstr>
      <vt:lpstr>1.3. Analyse préliminaire – analyse supérvisée</vt:lpstr>
      <vt:lpstr>1.3. Analyse préliminaire – analyse supérvisée</vt:lpstr>
      <vt:lpstr>Sommaire</vt:lpstr>
      <vt:lpstr>2.1. Analyse d’intégration – PLS</vt:lpstr>
      <vt:lpstr>2.1. Analyse d’intégration – PLS</vt:lpstr>
      <vt:lpstr>2.2. Analyse d’intégration – sPLS</vt:lpstr>
      <vt:lpstr>2.2. Analyse d’intégration – sPLS</vt:lpstr>
      <vt:lpstr>2.2. Analyse d’intégration – sPLS</vt:lpstr>
      <vt:lpstr>2.3. Analyse d’intégration – DIABLO</vt:lpstr>
      <vt:lpstr>Sommaire</vt:lpstr>
      <vt:lpstr>3.1. Mise en réseau</vt:lpstr>
      <vt:lpstr>Conclusion</vt:lpstr>
      <vt:lpstr>References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for embedding alignment algorithm</dc:title>
  <dc:creator>Jean DELHOMME</dc:creator>
  <cp:lastModifiedBy>herve lecourieux</cp:lastModifiedBy>
  <cp:revision>33</cp:revision>
  <dcterms:created xsi:type="dcterms:W3CDTF">2022-09-15T16:18:09Z</dcterms:created>
  <dcterms:modified xsi:type="dcterms:W3CDTF">2022-10-11T17:09:38Z</dcterms:modified>
</cp:coreProperties>
</file>