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60" r:id="rId5"/>
    <p:sldId id="272" r:id="rId6"/>
    <p:sldId id="258" r:id="rId7"/>
    <p:sldId id="273" r:id="rId8"/>
    <p:sldId id="276" r:id="rId9"/>
    <p:sldId id="285" r:id="rId10"/>
    <p:sldId id="293" r:id="rId12"/>
    <p:sldId id="277" r:id="rId13"/>
    <p:sldId id="286" r:id="rId14"/>
    <p:sldId id="287" r:id="rId15"/>
    <p:sldId id="278" r:id="rId16"/>
    <p:sldId id="288" r:id="rId17"/>
    <p:sldId id="274" r:id="rId18"/>
    <p:sldId id="279" r:id="rId19"/>
    <p:sldId id="289" r:id="rId20"/>
    <p:sldId id="280" r:id="rId21"/>
    <p:sldId id="290" r:id="rId22"/>
    <p:sldId id="291" r:id="rId23"/>
    <p:sldId id="311" r:id="rId24"/>
    <p:sldId id="312" r:id="rId25"/>
    <p:sldId id="313" r:id="rId26"/>
    <p:sldId id="275" r:id="rId27"/>
    <p:sldId id="292" r:id="rId28"/>
    <p:sldId id="257" r:id="rId29"/>
    <p:sldId id="270" r:id="rId30"/>
    <p:sldId id="271" r:id="rId31"/>
    <p:sldId id="314" r:id="rId32"/>
    <p:sldId id="316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538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226" autoAdjust="0"/>
  </p:normalViewPr>
  <p:slideViewPr>
    <p:cSldViewPr snapToGrid="0">
      <p:cViewPr varScale="1">
        <p:scale>
          <a:sx n="57" d="100"/>
          <a:sy n="57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C596-E6D1-49EE-BBAF-C3703944F194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F95D-8776-4EE9-93E5-35A0275B36BE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  <a:endParaRPr lang="fr-FR" dirty="0"/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  <a:endParaRPr lang="fr-FR" dirty="0"/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  <a:endParaRPr lang="fr-FR" dirty="0"/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  <a:endParaRPr lang="fr-FR" dirty="0"/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fr-FR" altLang="en-US"/>
              <a:t>DIAGNOSTIC - Les </a:t>
            </a:r>
            <a:r>
              <a:rPr lang="fr-FR" altLang="en-US">
                <a:sym typeface="+mn-ea"/>
              </a:rPr>
              <a:t>échantillons </a:t>
            </a:r>
            <a:r>
              <a:rPr lang="fr-FR" altLang="en-US"/>
              <a:t>sont représentés sur la première composante principale pour chaque jeu de donnée (mRNA, miRNA and protéine). Ils sont colorés by sous-type de cancer du sein, les ellipses à l’intervale de confiance de 95% sont aussi représentées.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SAMPLE - Les échantillons sont affichés selon leur score sur les 2 première composantes pour chaque jeu de donnée, de nouveau ils sont colorés par sous-type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on voit une assez bonne séparation des trois sous-types de cancer</a:t>
            </a:r>
            <a:endParaRPr lang="fr-F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fr-FR" altLang="en-US"/>
              <a:t>CIRCOS -La plupart des miRNA et des prots n’ont pas de corrélation avec les mRNA</a:t>
            </a:r>
            <a:endParaRPr lang="fr-FR" altLang="en-US"/>
          </a:p>
          <a:p>
            <a:r>
              <a:rPr lang="fr-FR" altLang="en-US"/>
              <a:t>un groupe de miRNA a corrélation négative envers un groupe de mRNA et positive envers un autre</a:t>
            </a:r>
            <a:endParaRPr lang="fr-FR" altLang="en-US"/>
          </a:p>
          <a:p>
            <a:endParaRPr lang="fr-FR" altLang="en-US"/>
          </a:p>
          <a:p>
            <a:r>
              <a:rPr lang="fr-FR" altLang="en-US"/>
              <a:t>CIM -  bloc rouge au milieu, le groupe de miRNA est très discriminant pour le sous-type Her2</a:t>
            </a:r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2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rcsb.org/structure/2ak3" TargetMode="External"/><Relationship Id="rId3" Type="http://schemas.openxmlformats.org/officeDocument/2006/relationships/hyperlink" Target="https://www.rcsb.org/structure/1azp" TargetMode="External"/><Relationship Id="rId2" Type="http://schemas.openxmlformats.org/officeDocument/2006/relationships/hyperlink" Target="https://www.rcsb.org/structure/1bif" TargetMode="External"/><Relationship Id="rId1" Type="http://schemas.openxmlformats.org/officeDocument/2006/relationships/hyperlink" Target="https://scholar.google.fr/citations?user=fadCsRsAAAAJ&amp;hl=fr&amp;oi=sra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971023"/>
            <a:ext cx="9144000" cy="1076962"/>
          </a:xfrm>
        </p:spPr>
        <p:txBody>
          <a:bodyPr anchor="ctr">
            <a:noAutofit/>
          </a:bodyPr>
          <a:lstStyle/>
          <a:p>
            <a:pPr algn="l"/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projet 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tgca</a:t>
            </a:r>
            <a:endParaRPr lang="fr-FR" b="1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956421"/>
            <a:ext cx="9144000" cy="631979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Delhomme Jean,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Lecourieux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Adriana, Rousseau Baptiste,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Graa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Maha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2383"/>
          <a:stretch>
            <a:fillRect/>
          </a:stretch>
        </p:blipFill>
        <p:spPr bwMode="auto">
          <a:xfrm>
            <a:off x="7584732" y="5102787"/>
            <a:ext cx="3083268" cy="10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524000" y="2272411"/>
            <a:ext cx="15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12/10/2022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2055"/>
          <a:stretch>
            <a:fillRect/>
          </a:stretch>
        </p:blipFill>
        <p:spPr>
          <a:xfrm>
            <a:off x="1524000" y="3090595"/>
            <a:ext cx="9001176" cy="1563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1" y="3965353"/>
            <a:ext cx="3465034" cy="213813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841" y="3965353"/>
            <a:ext cx="3465034" cy="213813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601" y="1202389"/>
            <a:ext cx="3950107" cy="24374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031" y="3965353"/>
            <a:ext cx="3465034" cy="213813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9" y="1202389"/>
            <a:ext cx="3950107" cy="24374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659" y="1202389"/>
            <a:ext cx="3950107" cy="24374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" y="1202389"/>
            <a:ext cx="3950107" cy="24347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5" y="3964002"/>
            <a:ext cx="3465035" cy="213572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539" y="1199015"/>
            <a:ext cx="3931239" cy="2423073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00" y="3964002"/>
            <a:ext cx="3507336" cy="2161794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2191" y="1199014"/>
            <a:ext cx="3950106" cy="243470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160" y="3964002"/>
            <a:ext cx="3507336" cy="21617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/>
          <p:cNvSpPr txBox="1"/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Réaliser une PLSDA (Y =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info)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Comparer le graphe des échantillons de la PLSDA avec celui de la PCA.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Lequel permet une meilleure séparation des classes ?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4782" y="3505539"/>
            <a:ext cx="4126396" cy="25465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" y="996296"/>
            <a:ext cx="3717510" cy="229423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834" y="5071370"/>
            <a:ext cx="1391888" cy="69261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245" y="996296"/>
            <a:ext cx="3717510" cy="229423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919796" y="3484410"/>
            <a:ext cx="4034959" cy="249016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419" y="5320743"/>
            <a:ext cx="1388950" cy="69105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772" y="990376"/>
            <a:ext cx="3727104" cy="230015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2228" y="5320743"/>
            <a:ext cx="1388950" cy="65402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10"/>
          <a:srcRect r="388"/>
          <a:stretch>
            <a:fillRect/>
          </a:stretch>
        </p:blipFill>
        <p:spPr>
          <a:xfrm>
            <a:off x="25667" y="3523487"/>
            <a:ext cx="3774055" cy="2338217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895" y="5320743"/>
            <a:ext cx="1391888" cy="6926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  <a:endParaRPr lang="fr-FR" sz="3200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DIABLO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/>
          <p:cNvSpPr txBox="1"/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PLS avec les gènes et les protéines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Discuter du nombre de composantes à inclure dans le modèle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Présenter le graphe des échantillons, des variables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plot.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8" y="1800535"/>
            <a:ext cx="6558736" cy="40476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703" y="1063336"/>
            <a:ext cx="4425980" cy="273146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703" y="3824373"/>
            <a:ext cx="4159650" cy="25670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/>
          <p:cNvSpPr txBox="1"/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avec les gènes et les protéines (10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/bloc composante 1, 5 pour composante 2).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Quelles sont les variables sélectionnées ?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Quels sont leurs rôles biologiques ?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 a t-il des fonctions biologiques enrichies ?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0" y="1649773"/>
            <a:ext cx="6648310" cy="410295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409" y="897546"/>
            <a:ext cx="4713301" cy="29087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650" y="3759275"/>
            <a:ext cx="4637060" cy="28617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4002" r="12981" b="9449"/>
          <a:stretch>
            <a:fillRect/>
          </a:stretch>
        </p:blipFill>
        <p:spPr>
          <a:xfrm>
            <a:off x="2689933" y="964482"/>
            <a:ext cx="6489577" cy="5397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contexte de l’étude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/>
          <p:cNvSpPr txBox="1"/>
          <p:nvPr/>
        </p:nvSpPr>
        <p:spPr>
          <a:xfrm>
            <a:off x="231320" y="1008769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Contexte de l’étude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Données dans l’étude et méthode d’analyse (se concentrer sur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l’aspet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intégratif)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Brève description des résultats de l’étude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final_diab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3160"/>
            <a:ext cx="4680000" cy="4680000"/>
          </a:xfrm>
          <a:prstGeom prst="rect">
            <a:avLst/>
          </a:prstGeom>
        </p:spPr>
      </p:pic>
      <p:pic>
        <p:nvPicPr>
          <p:cNvPr id="7" name="Picture 6" descr="diablo_individual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0" y="1153160"/>
            <a:ext cx="4680000" cy="4680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621155" y="5833110"/>
            <a:ext cx="3113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 plot (ncomp = 1)</a:t>
            </a:r>
            <a:endParaRPr lang="fr-F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298055" y="5833110"/>
            <a:ext cx="3430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plot</a:t>
            </a:r>
            <a:endParaRPr lang="fr-F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diablo_circ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1890"/>
            <a:ext cx="4680000" cy="4680000"/>
          </a:xfrm>
          <a:prstGeom prst="rect">
            <a:avLst/>
          </a:prstGeom>
        </p:spPr>
      </p:pic>
      <p:pic>
        <p:nvPicPr>
          <p:cNvPr id="9" name="Picture 8" descr="diablo_ci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0" y="1151890"/>
            <a:ext cx="4680000" cy="4680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62405" y="5953760"/>
            <a:ext cx="3430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Circos plot</a:t>
            </a:r>
            <a:endParaRPr lang="fr-F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612255" y="5953760"/>
            <a:ext cx="4803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 Image Map</a:t>
            </a:r>
            <a:endParaRPr lang="fr-F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blo_per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1074420"/>
            <a:ext cx="4680000" cy="4680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567430" y="5754370"/>
            <a:ext cx="429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and AUC</a:t>
            </a:r>
            <a:endParaRPr lang="fr-F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  <a:endParaRPr lang="fr-FR" sz="3200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3.1.	Mise en réseau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528387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1592440"/>
            <a:ext cx="4000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/>
        </p:nvGrpSpPr>
        <p:grpSpPr>
          <a:xfrm>
            <a:off x="0" y="1509612"/>
            <a:ext cx="7981950" cy="4446557"/>
            <a:chOff x="0" y="1509612"/>
            <a:chExt cx="7981950" cy="4446557"/>
          </a:xfrm>
        </p:grpSpPr>
        <p:pic>
          <p:nvPicPr>
            <p:cNvPr id="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09612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1553573"/>
              <a:ext cx="40005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ZoneTexte 9"/>
            <p:cNvSpPr txBox="1"/>
            <p:nvPr/>
          </p:nvSpPr>
          <p:spPr>
            <a:xfrm>
              <a:off x="772356" y="5032839"/>
              <a:ext cx="30376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Nœuds : 88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Nœuds déconnectés : 62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Arêtes : 167</a:t>
              </a:r>
              <a:endParaRPr lang="fr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2058961" y="1145135"/>
            <a:ext cx="3533276" cy="36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Réseaux de régulation de gènes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296275" y="1145135"/>
            <a:ext cx="3533276" cy="368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Arial" panose="020B0604020202020204" pitchFamily="34" charset="0"/>
              </a:rPr>
              <a:t>Réseaux de régulation PPI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fr-F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9" name="Espace réservé du contenu 2"/>
          <p:cNvSpPr txBox="1"/>
          <p:nvPr/>
        </p:nvSpPr>
        <p:spPr>
          <a:xfrm>
            <a:off x="231320" y="1078238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- mixOmics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: grand facilité d’utilisation et librairie très complète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netOmics : impossible ou complexe de créer des réseaux pour nos données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Données protéomiques complexes à manipuler :</a:t>
            </a: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peu de protéines ayant un code UniProt (20 sur 142)</a:t>
            </a:r>
            <a:endParaRPr lang="fr-FR" dirty="0" err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protéines de correspondant pas aux gènes étudiés</a:t>
            </a: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- BDD miRNA (miRTarBase, TarBase, miRDB, miRBase)  :</a:t>
            </a: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	incomplètes et difficiles à utiliser </a:t>
            </a: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		→ pas d’intégration mRNA/miRNA possible</a:t>
            </a:r>
            <a:endParaRPr lang="fr-FR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740" y="964491"/>
            <a:ext cx="11910136" cy="549845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Altschul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et al. (2017)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Handbook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Discrete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Combinatorial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Mathematics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. 2nd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edition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Chapter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20.1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Sequence</a:t>
            </a:r>
            <a:endParaRPr lang="fr-FR" sz="18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Bepler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et al. (2021) Learning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: Evolution, structure,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function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Needleman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, Saul B. &amp;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Wunsch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, Christian D. (1970) 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general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method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applicable to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search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for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similarities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in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amino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acid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sequence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two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proteins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Smith, Temple F. &amp; Waterman, Michael S. (1981) Identification of Common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Molecular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Subsequences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hlinkClick r:id="rId1"/>
              </a:rPr>
              <a:t>A </a:t>
            </a:r>
            <a:r>
              <a:rPr lang="fr-FR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hlinkClick r:id="rId1"/>
              </a:rPr>
              <a:t>Elnaggar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et al. (2020)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ProtTrans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Towards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Cracking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Life's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Code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Self-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Supervised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Deep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Learning and High Performance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Computing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Page pdb de la 6-phosphofructo-2-kinase/fructose-2,6-bisphosphatase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bifunctional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enzyme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complexed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atp-g-s and phosphate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hlinkClick r:id="rId2"/>
              </a:rPr>
              <a:t>https://www.rcsb.org/structure/1bif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Page pdb de la hyperthermophile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chromosomal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sac7d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bound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kinked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dna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duplex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hlinkClick r:id="rId3"/>
              </a:rPr>
              <a:t>https://www.rcsb.org/structure/1azp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Page pdb de 2AK3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  <a:hlinkClick r:id="rId4"/>
              </a:rPr>
              <a:t>https://www.rcsb.org/structure/2ak3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740" y="954605"/>
            <a:ext cx="11910136" cy="54984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fr-FR" sz="7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Annexes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pic>
        <p:nvPicPr>
          <p:cNvPr id="5" name="Picture 4" descr="diablo_relevance_net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9025"/>
            <a:ext cx="4680000" cy="46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1031240" y="5768975"/>
                <a:ext cx="429387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fr-FR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DIABLO - Relevance network</a:t>
                </a:r>
                <a:endParaRPr lang="fr-F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fr-FR" alt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correlation cut-off  </a:t>
                </a:r>
                <a14:m>
                  <m:oMath xmlns:m="http://schemas.openxmlformats.org/officeDocument/2006/math">
                    <m:r>
                      <a:rPr lang="en-US" altLang="fr-F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fr-F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fr-F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fr-F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fr-F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65</m:t>
                    </m:r>
                  </m:oMath>
                </a14:m>
                <a:endParaRPr lang="en-US" altLang="fr-FR" sz="16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40" y="5768975"/>
                <a:ext cx="4293870" cy="5835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diablo_variabl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365" y="1089025"/>
            <a:ext cx="4680000" cy="46800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866890" y="5892165"/>
            <a:ext cx="429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DIABLO - Correlation circle plot</a:t>
            </a:r>
            <a:endParaRPr lang="fr-F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Annexes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pic>
        <p:nvPicPr>
          <p:cNvPr id="4" name="Picture 3" descr="diablo_arro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9025"/>
            <a:ext cx="4680000" cy="4680000"/>
          </a:xfrm>
          <a:prstGeom prst="rect">
            <a:avLst/>
          </a:prstGeom>
        </p:spPr>
      </p:pic>
      <p:pic>
        <p:nvPicPr>
          <p:cNvPr id="10" name="Picture 9" descr="diablo_loading_vecto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0" y="1089025"/>
            <a:ext cx="4680000" cy="4680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31240" y="5768975"/>
            <a:ext cx="429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DIABLO - Arrow plot</a:t>
            </a:r>
            <a:endParaRPr lang="fr-F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66890" y="5768975"/>
            <a:ext cx="4293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DIABLO - Loading plot</a:t>
            </a:r>
            <a:endParaRPr lang="fr-FR" altLang="en-US" sz="16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présentation du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/>
          <p:cNvSpPr txBox="1"/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d’échantillons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(gènes, protéines, miRNA)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classes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  <a:endParaRPr lang="fr-FR" sz="3200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en Composante Principale (ACP)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supervisée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/>
          <p:cNvSpPr txBox="1"/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distributions des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 échantillons, par classes, par bloc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filtrer les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peu abondantes et avec peu de variabilité  (objectif = avoir un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petite taille pour la suite des analyses)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log/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données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Discutez de vos choix (à l’oral)</a:t>
            </a:r>
            <a:endParaRPr lang="fr-FR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vos filtres, combien reste-il de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sont les gènes les plus variants ? Les protéines ? Quels sont leurs rôles biologiques ?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(voir commentaire de la slide)</a:t>
            </a:r>
            <a:endParaRPr lang="fr-FR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gène le plus variant est-il traduit et présent dans le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5431" r="6545" b="24581"/>
          <a:stretch>
            <a:fillRect/>
          </a:stretch>
        </p:blipFill>
        <p:spPr>
          <a:xfrm>
            <a:off x="92365" y="1044188"/>
            <a:ext cx="3689390" cy="19483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6340" r="5634" b="24581"/>
          <a:stretch>
            <a:fillRect/>
          </a:stretch>
        </p:blipFill>
        <p:spPr>
          <a:xfrm>
            <a:off x="4111475" y="1044188"/>
            <a:ext cx="3689390" cy="19483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6864" r="4936" b="24581"/>
          <a:stretch>
            <a:fillRect/>
          </a:stretch>
        </p:blipFill>
        <p:spPr>
          <a:xfrm>
            <a:off x="8154285" y="1044188"/>
            <a:ext cx="3696810" cy="194839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32665" y="5311251"/>
            <a:ext cx="37713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181 données de mRNA.</a:t>
            </a:r>
            <a:endParaRPr lang="fr-FR" dirty="0"/>
          </a:p>
          <a:p>
            <a:r>
              <a:rPr lang="fr-FR" dirty="0"/>
              <a:t>4 mRNA sont peu exprimés.</a:t>
            </a:r>
            <a:endParaRPr lang="fr-FR" dirty="0"/>
          </a:p>
          <a:p>
            <a:r>
              <a:rPr lang="fr-FR" dirty="0"/>
              <a:t>25 </a:t>
            </a:r>
            <a:r>
              <a:rPr lang="fr-FR" dirty="0" err="1"/>
              <a:t>mRNA</a:t>
            </a:r>
            <a:r>
              <a:rPr lang="fr-FR" dirty="0"/>
              <a:t> varient peu. </a:t>
            </a:r>
            <a:endParaRPr lang="fr-FR" dirty="0"/>
          </a:p>
          <a:p>
            <a:r>
              <a:rPr lang="fr-FR" dirty="0"/>
              <a:t>Il reste 152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390499" y="5311251"/>
            <a:ext cx="359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184 données de miRNA.</a:t>
            </a:r>
            <a:endParaRPr lang="fr-FR" dirty="0"/>
          </a:p>
          <a:p>
            <a:r>
              <a:rPr lang="fr-FR" dirty="0"/>
              <a:t>0 miRNA sont peu exprimés. </a:t>
            </a:r>
            <a:endParaRPr lang="fr-FR" dirty="0"/>
          </a:p>
          <a:p>
            <a:r>
              <a:rPr lang="fr-FR" dirty="0"/>
              <a:t>5 miRNA varient peu. </a:t>
            </a:r>
            <a:endParaRPr lang="fr-FR" dirty="0"/>
          </a:p>
          <a:p>
            <a:r>
              <a:rPr lang="fr-FR" dirty="0"/>
              <a:t>Il reste 179 données de miRNA.</a:t>
            </a:r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5"/>
          <a:srcRect l="6192" r="5785" b="24581"/>
          <a:stretch>
            <a:fillRect/>
          </a:stretch>
        </p:blipFill>
        <p:spPr>
          <a:xfrm>
            <a:off x="120610" y="3134867"/>
            <a:ext cx="3689390" cy="194839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6"/>
          <a:srcRect l="6160" r="5473" b="23637"/>
          <a:stretch>
            <a:fillRect/>
          </a:stretch>
        </p:blipFill>
        <p:spPr>
          <a:xfrm>
            <a:off x="8125985" y="3110495"/>
            <a:ext cx="3703782" cy="197276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7"/>
          <a:srcRect l="5852" r="5947" b="24581"/>
          <a:stretch>
            <a:fillRect/>
          </a:stretch>
        </p:blipFill>
        <p:spPr>
          <a:xfrm>
            <a:off x="4104055" y="3134867"/>
            <a:ext cx="3696810" cy="1948391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8445364" y="5311984"/>
            <a:ext cx="359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142 données de protéines</a:t>
            </a:r>
            <a:endParaRPr lang="fr-FR" dirty="0"/>
          </a:p>
          <a:p>
            <a:r>
              <a:rPr lang="fr-FR" dirty="0"/>
              <a:t>2 protéines sont peu exprimées. </a:t>
            </a:r>
            <a:endParaRPr lang="fr-FR" dirty="0"/>
          </a:p>
          <a:p>
            <a:r>
              <a:rPr lang="fr-FR" dirty="0"/>
              <a:t>52 protéines varient peu. </a:t>
            </a:r>
            <a:endParaRPr lang="fr-FR" dirty="0"/>
          </a:p>
          <a:p>
            <a:r>
              <a:rPr lang="fr-FR" dirty="0"/>
              <a:t>Il reste 138 données de protéines.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Gène le plus variant : APOD, marqueur du cancer du sein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Protéine la plus variante : Pea-15, joue un rôle clé dans la prolifération des cellules cancéreuses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/>
          <p:cNvSpPr txBox="1"/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chaque bloc: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une ACP (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et 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discuter du nombre de composantes à inclure dans le modèle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Présenter le graphe des variables, des échantillons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données permettent-elles une bonne séparation des groupes ?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variables contribuent le plus aux axes principaux ?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avec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sPCA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Sélectionner 10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la première composante et 5 sur la deuxième.</a:t>
            </a:r>
            <a:endParaRPr lang="fr-FR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sont les variables sélectionnées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7146</Words>
  <Application>WPS Presentation</Application>
  <PresentationFormat>Grand écran</PresentationFormat>
  <Paragraphs>369</Paragraphs>
  <Slides>29</Slides>
  <Notes>2</Notes>
  <HiddenSlides>5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Times New Roman</vt:lpstr>
      <vt:lpstr>Cambria Math</vt:lpstr>
      <vt:lpstr>MS Mincho</vt:lpstr>
      <vt:lpstr>PonyMaker</vt:lpstr>
      <vt:lpstr>Thème Office</vt:lpstr>
      <vt:lpstr>1_Thème Office</vt:lpstr>
      <vt:lpstr>Multi-Omics, projet tgca</vt:lpstr>
      <vt:lpstr>Introduction – contexte de l’étude</vt:lpstr>
      <vt:lpstr>Introduction – présentation du dataset</vt:lpstr>
      <vt:lpstr>Sommaire</vt:lpstr>
      <vt:lpstr>Sommaire</vt:lpstr>
      <vt:lpstr>1.1.	Analyse préliminaire – preprocessing</vt:lpstr>
      <vt:lpstr>1.1.	Analyse préliminaire – preprocessing</vt:lpstr>
      <vt:lpstr>1.1.	Analyse préliminaire – preprocessing</vt:lpstr>
      <vt:lpstr>1.2.	Analyse préliminaire – PCA</vt:lpstr>
      <vt:lpstr>1.2.	Analyse préliminaire – PCA</vt:lpstr>
      <vt:lpstr>1.2.	Analyse préliminaire – PCA</vt:lpstr>
      <vt:lpstr>1.3.	Analyse préliminaire – analyse supérvisée</vt:lpstr>
      <vt:lpstr>1.3.	Analyse préliminaire – analyse supérvisée</vt:lpstr>
      <vt:lpstr>Sommaire</vt:lpstr>
      <vt:lpstr>2.1.	Analyse d’intégration – PLS</vt:lpstr>
      <vt:lpstr>2.1.	Analyse d’intégration – PLS</vt:lpstr>
      <vt:lpstr>2.2.	Analyse d’intégration – sPLS</vt:lpstr>
      <vt:lpstr>2.2.	Analyse d’intégration – sPLS</vt:lpstr>
      <vt:lpstr>2.2.	Analyse d’intégration – sPLS</vt:lpstr>
      <vt:lpstr>2.3.	Analyse d’intégration – DIABLO</vt:lpstr>
      <vt:lpstr>2.3.	Analyse d’intégration – DIABLO</vt:lpstr>
      <vt:lpstr>2.3.	Analyse d’intégration – DIABLO</vt:lpstr>
      <vt:lpstr>Sommaire</vt:lpstr>
      <vt:lpstr>3.1.	Mise en réseau</vt:lpstr>
      <vt:lpstr>Conclusion</vt:lpstr>
      <vt:lpstr>References</vt:lpstr>
      <vt:lpstr>Merci de votre écoute</vt:lpstr>
      <vt:lpstr>Merci de votre écoute</vt:lpstr>
      <vt:lpstr>Annexes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for embedding alignment algorithm</dc:title>
  <dc:creator>Jean DELHOMME</dc:creator>
  <cp:lastModifiedBy>bapt0</cp:lastModifiedBy>
  <cp:revision>57</cp:revision>
  <dcterms:created xsi:type="dcterms:W3CDTF">2022-09-15T16:18:00Z</dcterms:created>
  <dcterms:modified xsi:type="dcterms:W3CDTF">2022-10-11T21:42:20Z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6890A36A3FCE47AB83446798D87DCA83</vt:lpwstr>
  </property>
  <property fmtid="{D5CDD505-2E9C-101B-9397-08002B2CF9AE}" pid="3" name="KSOProductBuildVer">
    <vt:lpwstr>1036-11.2.0.11341</vt:lpwstr>
  </property>
</Properties>
</file>