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2" r:id="rId1"/>
  </p:sldMasterIdLst>
  <p:notesMasterIdLst>
    <p:notesMasterId r:id="rId20"/>
  </p:notes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3" r:id="rId9"/>
    <p:sldId id="265" r:id="rId10"/>
    <p:sldId id="272" r:id="rId11"/>
    <p:sldId id="273" r:id="rId12"/>
    <p:sldId id="274" r:id="rId13"/>
    <p:sldId id="264" r:id="rId14"/>
    <p:sldId id="275" r:id="rId15"/>
    <p:sldId id="267" r:id="rId16"/>
    <p:sldId id="269" r:id="rId17"/>
    <p:sldId id="276" r:id="rId18"/>
    <p:sldId id="271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3730"/>
  </p:normalViewPr>
  <p:slideViewPr>
    <p:cSldViewPr snapToGrid="0" snapToObjects="1">
      <p:cViewPr>
        <p:scale>
          <a:sx n="115" d="100"/>
          <a:sy n="115" d="100"/>
        </p:scale>
        <p:origin x="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2BB92-0527-E04F-B266-98DB28DE9048}" type="datetimeFigureOut">
              <a:rPr lang="pt-PT" smtClean="0"/>
              <a:t>14/01/20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4EA1A-D068-AA49-AC5A-51994B78B3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312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4EA1A-D068-AA49-AC5A-51994B78B351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653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4EA1A-D068-AA49-AC5A-51994B78B351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048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D1EA5-75FD-2D47-9D1E-2F00BE15F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A1A10C-90F2-1B41-A83C-F6EA96A3A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568D531-1765-5D47-AE3F-2A6C0E4E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D020-2AA4-5B4F-9FF6-DFE4F9FC37F6}" type="datetime1">
              <a:rPr lang="pt-PT" smtClean="0"/>
              <a:t>14/01/20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772044-6EA4-BF42-B16C-B13E5892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D9E268-7FAD-7D4A-87FF-8A3F4BBC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5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CF214-B06C-A543-8DEB-1A026D4B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EEC9D84-A48D-7A47-B0C0-4776E3F49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1FC17E2-69EC-304F-A0C8-88B4A5D9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E7FD-9445-6049-ADE6-E6D895F67C11}" type="datetime1">
              <a:rPr lang="pt-PT" smtClean="0"/>
              <a:t>14/01/20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E31B5E8-03A3-1246-A5E0-42B40BF6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C1B4521-3BE2-AC4A-99E0-A7719638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6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E39333-E1A7-1B4A-A20C-8D274B576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58386F3-4EE5-D447-A595-D62E2C801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729096B-5F49-C541-B244-42158C3B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02-4B8D-044D-AE88-55D3F872F243}" type="datetime1">
              <a:rPr lang="pt-PT" smtClean="0"/>
              <a:t>14/01/20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8DD91B3-C7C8-C040-BF77-C386BDED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21E883E-AAE2-7E45-8E4E-B488403E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2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7A4D6-03D2-554D-98C4-674B209D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88EEC2-60BD-5B4E-88AC-3E3EBFDC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05EB35-11B3-0D47-BEA0-62CBCDD1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63B9-5F74-524D-A058-A88A73E3434C}" type="datetime1">
              <a:rPr lang="pt-PT" smtClean="0"/>
              <a:t>14/01/20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E1298D5-3AB5-2B40-94EB-3229AE74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56EED7A-0DFE-9441-8872-2E2F90AB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9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00D92-7A94-F449-B4C2-CEB32BDD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2C82626-3EA5-AF46-8894-6BD110DA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CE0FB2-10D4-584D-B289-31624868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5839-A8B4-1846-A9C8-B5C77E9AAD2E}" type="datetime1">
              <a:rPr lang="pt-PT" smtClean="0"/>
              <a:t>14/01/20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9DEF075-7C50-D042-A30F-F6239550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F018DC-EE41-214E-99A9-AFEAA46B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1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7D99E-9ED5-8044-B002-5B2CC06C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2ACBB8-42B8-DE4D-83E6-A233442BE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CC6A4AF-7E63-0042-988D-84A0BBF22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BE17C29-45CD-1A46-8453-7EECE1F4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C696-BD43-264C-A06A-3B5554E0A876}" type="datetime1">
              <a:rPr lang="pt-PT" smtClean="0"/>
              <a:t>14/01/20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42C9EE0-BB6D-1042-9886-A8AD2993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E8936C-19EF-094A-ABA1-D1B734E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1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E1147-238C-A94C-9925-E993E42E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A621AFE-7D31-3C43-B242-B1D316992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6AAA28A-8E46-6B43-9CE2-3ABDECAC4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349AAED-C027-FD4D-9C7E-8D46617F2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83EEE4D-374E-6447-B00A-7AD3F5B17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6CD654A-E254-5C41-A6C9-661DCF14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51DD-51A8-9942-A257-7358448FFB5F}" type="datetime1">
              <a:rPr lang="pt-PT" smtClean="0"/>
              <a:t>14/01/20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474B926-3377-BC42-BB64-C17F53BA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7D76C3C-D0F0-AD43-B426-36B9CA8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1C1AC-9551-EA43-82A3-322411F2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AA4FE40-A860-9144-8B7C-830AC378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E44-72AE-984F-8110-055931C9EA03}" type="datetime1">
              <a:rPr lang="pt-PT" smtClean="0"/>
              <a:t>14/01/20</a:t>
            </a:fld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C30D852-41DA-774D-B627-9C00BD1E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F53C3E3-BD76-3949-BF84-6055AF01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8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27B73F7-CAC3-7A47-A3D5-A23693EB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063A-A7C1-CD4E-A747-F5D452ABB291}" type="datetime1">
              <a:rPr lang="pt-PT" smtClean="0"/>
              <a:t>14/01/20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2D3296F-4964-6A4C-85F0-1902015E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818CBAF-3728-174A-BD66-07553207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2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D5F93-EDD1-1D41-A77A-7EA9D360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5D2A29-E997-CB4D-8C3E-E6CB37B0C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E333A72-4D83-F244-8AAF-200E744B9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3EAD635-00A0-E04E-AC4E-484EE16B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37E0-59AD-6446-9390-006915A1E43E}" type="datetime1">
              <a:rPr lang="pt-PT" smtClean="0"/>
              <a:t>14/01/20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4C4384E-940D-3F4C-9C13-B8EB02FD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1057FE8-231F-7E48-B40D-C71ED21A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2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FF8DC-D30B-6B4B-AE21-38EDA5EA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A6973ED-90AB-D14B-A76D-C4BEA853D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D424037-3647-114C-8A89-12B8CD4A8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6F8719A-8699-804C-B589-73AC23E6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1103-891B-9D4C-A681-DAAF253161A7}" type="datetime1">
              <a:rPr lang="pt-PT" smtClean="0"/>
              <a:t>14/01/20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84EF567-BCFE-5F4E-82DB-75FB5C14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83D5C52-9A42-474B-A336-3641EFA5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A95842D-AB12-B944-86F5-C85A3613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C31C74D-3CB9-1D4C-9D16-C06ACB01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320B03-2960-DB4E-9B20-68C2F2DC3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AEEB8-2367-054A-A0AB-9836E14F0EF0}" type="datetime1">
              <a:rPr lang="pt-PT" smtClean="0"/>
              <a:t>14/01/20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6DDB44-8CFF-A649-BF09-E9114F47C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E40CE3-16D2-6C4F-B163-2BC2567C5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0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84D035-DF8A-E948-A673-652E16F4F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Work Assignment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0CD669-A3C1-BB49-A718-C0A8A94B8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Advanced Architectures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EFDAC86-D7AE-E04D-8FD6-6956EBC887A4}"/>
              </a:ext>
            </a:extLst>
          </p:cNvPr>
          <p:cNvSpPr txBox="1"/>
          <p:nvPr/>
        </p:nvSpPr>
        <p:spPr>
          <a:xfrm>
            <a:off x="4586750" y="4837902"/>
            <a:ext cx="26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Adriana Meireles a82582</a:t>
            </a:r>
          </a:p>
          <a:p>
            <a:r>
              <a:rPr lang="pt-PT" dirty="0" err="1">
                <a:solidFill>
                  <a:schemeClr val="bg1"/>
                </a:solidFill>
              </a:rPr>
              <a:t>Shahzod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Yusupov</a:t>
            </a:r>
            <a:r>
              <a:rPr lang="pt-PT" dirty="0">
                <a:solidFill>
                  <a:schemeClr val="bg1"/>
                </a:solidFill>
              </a:rPr>
              <a:t> a82617</a:t>
            </a:r>
          </a:p>
        </p:txBody>
      </p:sp>
    </p:spTree>
    <p:extLst>
      <p:ext uri="{BB962C8B-B14F-4D97-AF65-F5344CB8AC3E}">
        <p14:creationId xmlns:p14="http://schemas.microsoft.com/office/powerpoint/2010/main" val="3476383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F8F6C-D1B2-2445-B1EE-93BF84D0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Execution</a:t>
            </a:r>
            <a:r>
              <a:rPr lang="pt-PT" b="1" dirty="0"/>
              <a:t> times ( </a:t>
            </a:r>
            <a:r>
              <a:rPr lang="pt-PT" b="1" dirty="0" err="1"/>
              <a:t>milliseconds</a:t>
            </a:r>
            <a:r>
              <a:rPr lang="pt-PT" b="1" dirty="0"/>
              <a:t>)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F9DDCB7E-7F12-4A4B-8B97-759353A8C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6736" y="1847850"/>
            <a:ext cx="7388596" cy="4351338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75616E3-EC26-B14E-9A41-E12AA210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3E6C0-8DCD-6D41-8D5E-73918CE9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Execution</a:t>
            </a:r>
            <a:r>
              <a:rPr lang="pt-PT" b="1" dirty="0"/>
              <a:t> times ( </a:t>
            </a:r>
            <a:r>
              <a:rPr lang="pt-PT" b="1" dirty="0" err="1"/>
              <a:t>milliseconds</a:t>
            </a:r>
            <a:r>
              <a:rPr lang="pt-PT" b="1" dirty="0"/>
              <a:t>)</a:t>
            </a:r>
          </a:p>
        </p:txBody>
      </p:sp>
      <p:pic>
        <p:nvPicPr>
          <p:cNvPr id="6" name="Marcador de Posição de Conteúdo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0C1FBE51-0396-EC4F-A246-D05D35BE5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356" y="1690688"/>
            <a:ext cx="7660888" cy="4351338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9BE28FD-B97A-4C4D-B089-08F4D12A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4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4C88B-C8C4-C945-AE18-38452D19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Execution</a:t>
            </a:r>
            <a:r>
              <a:rPr lang="pt-PT" b="1" dirty="0"/>
              <a:t> times (</a:t>
            </a:r>
            <a:r>
              <a:rPr lang="pt-PT" b="1" dirty="0" err="1"/>
              <a:t>milliseconds</a:t>
            </a:r>
            <a:r>
              <a:rPr lang="pt-PT" b="1" dirty="0"/>
              <a:t>)</a:t>
            </a:r>
          </a:p>
        </p:txBody>
      </p:sp>
      <p:pic>
        <p:nvPicPr>
          <p:cNvPr id="6" name="Marcador de Posição de Conteúdo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8B3F440-6639-2F49-87A1-AC7488A6A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531" y="1825625"/>
            <a:ext cx="7430938" cy="4351338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9E777C1-D617-2D43-AF70-DAD8188A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37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C5D6F-DA9C-3740-922E-F0386D50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RAM </a:t>
            </a:r>
            <a:r>
              <a:rPr lang="pt-PT" b="1" dirty="0" err="1"/>
              <a:t>accesses</a:t>
            </a:r>
            <a:r>
              <a:rPr lang="pt-PT" b="1" dirty="0"/>
              <a:t>/ </a:t>
            </a:r>
            <a:r>
              <a:rPr lang="pt-PT" b="1" dirty="0" err="1"/>
              <a:t>instruction</a:t>
            </a:r>
            <a:endParaRPr lang="pt-PT" b="1" dirty="0"/>
          </a:p>
        </p:txBody>
      </p:sp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B560D86D-BB1A-3348-8DEA-2B200329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464" y="2299226"/>
            <a:ext cx="10515600" cy="2047284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73130C0-5789-F04F-AC27-FEE7FB96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34005-464B-594F-8210-6FFA27F3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Miss rates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2DEA782-655A-574C-A8C7-DFCE0B72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B884D2A8-D0C1-924C-8C50-C592D46EA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424" y="2334419"/>
            <a:ext cx="5892800" cy="1735776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78136F-983B-2E41-9A9F-EC9039728395}"/>
              </a:ext>
            </a:extLst>
          </p:cNvPr>
          <p:cNvSpPr txBox="1"/>
          <p:nvPr/>
        </p:nvSpPr>
        <p:spPr>
          <a:xfrm>
            <a:off x="2424770" y="2521375"/>
            <a:ext cx="49065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50" dirty="0"/>
              <a:t>L1</a:t>
            </a:r>
          </a:p>
          <a:p>
            <a:r>
              <a:rPr lang="pt-PT" sz="1650" dirty="0"/>
              <a:t>L2</a:t>
            </a:r>
          </a:p>
          <a:p>
            <a:r>
              <a:rPr lang="pt-PT" sz="1650" dirty="0"/>
              <a:t>L3</a:t>
            </a:r>
          </a:p>
          <a:p>
            <a:r>
              <a:rPr lang="pt-PT" sz="1650" dirty="0"/>
              <a:t>L1</a:t>
            </a:r>
          </a:p>
          <a:p>
            <a:r>
              <a:rPr lang="pt-PT" sz="1650" dirty="0"/>
              <a:t>L2</a:t>
            </a:r>
          </a:p>
          <a:p>
            <a:r>
              <a:rPr lang="pt-PT" sz="1650" dirty="0"/>
              <a:t>L3</a:t>
            </a:r>
          </a:p>
          <a:p>
            <a:endParaRPr lang="pt-PT" sz="1650" dirty="0"/>
          </a:p>
          <a:p>
            <a:endParaRPr lang="pt-PT" sz="165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66ED2C9-AE55-A24C-A735-6C6A76F86DAB}"/>
              </a:ext>
            </a:extLst>
          </p:cNvPr>
          <p:cNvSpPr txBox="1"/>
          <p:nvPr/>
        </p:nvSpPr>
        <p:spPr>
          <a:xfrm>
            <a:off x="1603602" y="2869866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IJK</a:t>
            </a:r>
          </a:p>
          <a:p>
            <a:endParaRPr lang="pt-PT" dirty="0"/>
          </a:p>
          <a:p>
            <a:r>
              <a:rPr lang="pt-PT" dirty="0"/>
              <a:t>IJK_T</a:t>
            </a:r>
          </a:p>
          <a:p>
            <a:endParaRPr lang="pt-PT" dirty="0"/>
          </a:p>
        </p:txBody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2E1B4811-3B75-9E40-95FE-9E4286EB1188}"/>
              </a:ext>
            </a:extLst>
          </p:cNvPr>
          <p:cNvCxnSpPr/>
          <p:nvPr/>
        </p:nvCxnSpPr>
        <p:spPr>
          <a:xfrm flipH="1">
            <a:off x="1293541" y="3323063"/>
            <a:ext cx="17061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470588EB-2B13-234F-9801-D2A1E7FE7CFF}"/>
              </a:ext>
            </a:extLst>
          </p:cNvPr>
          <p:cNvCxnSpPr/>
          <p:nvPr/>
        </p:nvCxnSpPr>
        <p:spPr>
          <a:xfrm flipH="1">
            <a:off x="1293541" y="2334419"/>
            <a:ext cx="16218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67E9CF10-E4C1-044E-B8B0-C7DBB30D431E}"/>
              </a:ext>
            </a:extLst>
          </p:cNvPr>
          <p:cNvCxnSpPr>
            <a:cxnSpLocks/>
          </p:cNvCxnSpPr>
          <p:nvPr/>
        </p:nvCxnSpPr>
        <p:spPr>
          <a:xfrm flipH="1">
            <a:off x="1293541" y="4070195"/>
            <a:ext cx="17061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63C88DB1-298E-7748-989E-E50D9F582274}"/>
              </a:ext>
            </a:extLst>
          </p:cNvPr>
          <p:cNvCxnSpPr/>
          <p:nvPr/>
        </p:nvCxnSpPr>
        <p:spPr>
          <a:xfrm>
            <a:off x="1293541" y="2334418"/>
            <a:ext cx="0" cy="17357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C4FDA-883D-1A45-AC58-240A0EC9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Blocking</a:t>
            </a:r>
            <a:r>
              <a:rPr lang="pt-PT" b="1" dirty="0"/>
              <a:t> </a:t>
            </a:r>
            <a:r>
              <a:rPr lang="pt-PT" b="1" dirty="0" err="1"/>
              <a:t>Optimization</a:t>
            </a:r>
            <a:endParaRPr lang="pt-PT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A19C46-4754-7A44-B853-CA0D12006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B650124-1A37-0441-87CF-C626F22B8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7" y="1450575"/>
            <a:ext cx="7033752" cy="3267452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04CB99-5ACA-2848-8FCB-D6EE85CA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70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0721A-BFC8-FB48-988A-623FF5F7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Time </a:t>
            </a:r>
            <a:r>
              <a:rPr lang="pt-PT" b="1" dirty="0" err="1"/>
              <a:t>Measurements</a:t>
            </a:r>
            <a:endParaRPr lang="pt-PT" b="1" dirty="0"/>
          </a:p>
        </p:txBody>
      </p:sp>
      <p:pic>
        <p:nvPicPr>
          <p:cNvPr id="5" name="Marcador de Posição de Conteúdo 4" descr="Uma imagem com captura de ecrã, sala&#10;&#10;Descrição gerada automaticamente">
            <a:extLst>
              <a:ext uri="{FF2B5EF4-FFF2-40B4-BE49-F238E27FC236}">
                <a16:creationId xmlns:a16="http://schemas.microsoft.com/office/drawing/2014/main" id="{E120C04E-3422-F14C-9144-738DE4188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3124"/>
            <a:ext cx="10515600" cy="1395876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B5BAB72-F01D-F848-BAC9-4A50F301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78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4C04B-9361-EA4F-AC4E-D7BC1870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	</a:t>
            </a:r>
            <a:r>
              <a:rPr lang="pt-PT" b="1" dirty="0" err="1"/>
              <a:t>Knights</a:t>
            </a:r>
            <a:r>
              <a:rPr lang="pt-PT" b="1" dirty="0"/>
              <a:t> </a:t>
            </a:r>
            <a:r>
              <a:rPr lang="pt-PT" b="1" dirty="0" err="1"/>
              <a:t>Landing</a:t>
            </a:r>
            <a:r>
              <a:rPr lang="pt-PT" b="1" dirty="0"/>
              <a:t> </a:t>
            </a:r>
            <a:r>
              <a:rPr lang="pt-PT" b="1" dirty="0" err="1"/>
              <a:t>many</a:t>
            </a:r>
            <a:r>
              <a:rPr lang="pt-PT" b="1" dirty="0"/>
              <a:t>-core server</a:t>
            </a:r>
          </a:p>
        </p:txBody>
      </p:sp>
      <p:pic>
        <p:nvPicPr>
          <p:cNvPr id="6" name="Marcador de Posição de Conteúdo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68648AB-5791-3147-8B42-944BC2C77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205" y="2140404"/>
            <a:ext cx="9454782" cy="1224911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79EAE9D-2322-0E4E-9573-72E86A15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6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84D035-DF8A-E948-A673-652E16F4F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Work Assignment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0CD669-A3C1-BB49-A718-C0A8A94B8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Advanced Architectures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EFDAC86-D7AE-E04D-8FD6-6956EBC887A4}"/>
              </a:ext>
            </a:extLst>
          </p:cNvPr>
          <p:cNvSpPr txBox="1"/>
          <p:nvPr/>
        </p:nvSpPr>
        <p:spPr>
          <a:xfrm>
            <a:off x="4586750" y="4837902"/>
            <a:ext cx="26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Adriana Meireles a82582</a:t>
            </a:r>
          </a:p>
          <a:p>
            <a:r>
              <a:rPr lang="pt-PT" dirty="0" err="1">
                <a:solidFill>
                  <a:schemeClr val="bg1"/>
                </a:solidFill>
              </a:rPr>
              <a:t>Shahzod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Yusupov</a:t>
            </a:r>
            <a:r>
              <a:rPr lang="pt-PT" dirty="0">
                <a:solidFill>
                  <a:schemeClr val="bg1"/>
                </a:solidFill>
              </a:rPr>
              <a:t> a82617</a:t>
            </a:r>
          </a:p>
        </p:txBody>
      </p:sp>
    </p:spTree>
    <p:extLst>
      <p:ext uri="{BB962C8B-B14F-4D97-AF65-F5344CB8AC3E}">
        <p14:creationId xmlns:p14="http://schemas.microsoft.com/office/powerpoint/2010/main" val="140030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773CC-15AA-C845-916D-CD89A72F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Cluster 662-node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7CAA8E-D5E3-794C-BA8C-8CF7DA4A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PT" sz="3500" dirty="0"/>
              <a:t>#Cores = 12</a:t>
            </a:r>
          </a:p>
          <a:p>
            <a:pPr marL="0" indent="0">
              <a:buNone/>
            </a:pPr>
            <a:endParaRPr lang="pt-PT" sz="3500" dirty="0"/>
          </a:p>
          <a:p>
            <a:pPr marL="0" indent="0">
              <a:buNone/>
            </a:pPr>
            <a:r>
              <a:rPr lang="pt-PT" sz="3500" dirty="0"/>
              <a:t>#</a:t>
            </a:r>
            <a:r>
              <a:rPr lang="pt-PT" sz="3500" dirty="0" err="1"/>
              <a:t>of</a:t>
            </a:r>
            <a:r>
              <a:rPr lang="pt-PT" sz="3500" dirty="0"/>
              <a:t> </a:t>
            </a:r>
            <a:r>
              <a:rPr lang="pt-PT" sz="3500" dirty="0" err="1"/>
              <a:t>Threads</a:t>
            </a:r>
            <a:r>
              <a:rPr lang="pt-PT" sz="3500" dirty="0"/>
              <a:t> = 24</a:t>
            </a:r>
          </a:p>
          <a:p>
            <a:pPr marL="0" indent="0">
              <a:buNone/>
            </a:pPr>
            <a:endParaRPr lang="pt-PT" sz="3500" dirty="0"/>
          </a:p>
          <a:p>
            <a:pPr marL="0" indent="0">
              <a:buNone/>
            </a:pPr>
            <a:r>
              <a:rPr lang="pt-PT" sz="3500" dirty="0" err="1"/>
              <a:t>Processor</a:t>
            </a:r>
            <a:r>
              <a:rPr lang="pt-PT" sz="3500" dirty="0"/>
              <a:t> Base </a:t>
            </a:r>
            <a:r>
              <a:rPr lang="pt-PT" sz="3500" dirty="0" err="1"/>
              <a:t>Frequency</a:t>
            </a:r>
            <a:r>
              <a:rPr lang="pt-PT" sz="3500" dirty="0"/>
              <a:t> = 2.40 GHz</a:t>
            </a:r>
          </a:p>
          <a:p>
            <a:pPr marL="0" indent="0">
              <a:buNone/>
            </a:pPr>
            <a:endParaRPr lang="pt-PT" sz="3500" dirty="0"/>
          </a:p>
          <a:p>
            <a:pPr marL="0" indent="0">
              <a:buNone/>
            </a:pPr>
            <a:r>
              <a:rPr lang="pt-PT" sz="3500" dirty="0"/>
              <a:t>Cache = 30MiB Intel® </a:t>
            </a:r>
            <a:r>
              <a:rPr lang="pt-PT" sz="3500" dirty="0" err="1"/>
              <a:t>Smart</a:t>
            </a:r>
            <a:r>
              <a:rPr lang="pt-PT" sz="3500" dirty="0"/>
              <a:t> Cache</a:t>
            </a:r>
          </a:p>
          <a:p>
            <a:pPr marL="0" indent="0">
              <a:buNone/>
            </a:pPr>
            <a:endParaRPr lang="pt-PT" sz="3500" dirty="0"/>
          </a:p>
          <a:p>
            <a:pPr marL="0" indent="0">
              <a:buNone/>
            </a:pPr>
            <a:r>
              <a:rPr lang="pt-PT" sz="3500" dirty="0"/>
              <a:t>Max </a:t>
            </a:r>
            <a:r>
              <a:rPr lang="pt-PT" sz="3500" dirty="0" err="1"/>
              <a:t>Memory</a:t>
            </a:r>
            <a:r>
              <a:rPr lang="pt-PT" sz="3500" dirty="0"/>
              <a:t> </a:t>
            </a:r>
            <a:r>
              <a:rPr lang="pt-PT" sz="3500" dirty="0" err="1"/>
              <a:t>Bandwidth</a:t>
            </a:r>
            <a:r>
              <a:rPr lang="pt-PT" sz="3500" dirty="0"/>
              <a:t> = 59.7 GB/s                                            </a:t>
            </a:r>
            <a:r>
              <a:rPr lang="pt-PT" sz="3600" dirty="0"/>
              <a:t> </a:t>
            </a:r>
            <a:r>
              <a:rPr lang="pt-PT" sz="2900" dirty="0"/>
              <a:t>Intel® </a:t>
            </a:r>
            <a:r>
              <a:rPr lang="pt-PT" sz="2900" dirty="0" err="1"/>
              <a:t>Xeon</a:t>
            </a:r>
            <a:r>
              <a:rPr lang="pt-PT" sz="2900" dirty="0"/>
              <a:t>® </a:t>
            </a:r>
            <a:r>
              <a:rPr lang="pt-PT" sz="2900" dirty="0" err="1"/>
              <a:t>Processor</a:t>
            </a:r>
            <a:r>
              <a:rPr lang="pt-PT" sz="2900" dirty="0"/>
              <a:t> E5-2695 v2</a:t>
            </a:r>
          </a:p>
          <a:p>
            <a:pPr marL="0" indent="0">
              <a:buNone/>
            </a:pPr>
            <a:endParaRPr lang="pt-PT" sz="3500" dirty="0"/>
          </a:p>
          <a:p>
            <a:pPr marL="0" indent="0">
              <a:buNone/>
            </a:pPr>
            <a:r>
              <a:rPr lang="pt-PT" sz="3500" dirty="0" err="1"/>
              <a:t>Instruction</a:t>
            </a:r>
            <a:r>
              <a:rPr lang="pt-PT" sz="3500" dirty="0"/>
              <a:t> Set = 64-bit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lvl="8"/>
            <a:endParaRPr lang="pt-PT" dirty="0"/>
          </a:p>
        </p:txBody>
      </p:sp>
      <p:pic>
        <p:nvPicPr>
          <p:cNvPr id="7" name="Imagem 6" descr="Uma imagem com circuito&#10;&#10;Descrição gerada automaticamente">
            <a:extLst>
              <a:ext uri="{FF2B5EF4-FFF2-40B4-BE49-F238E27FC236}">
                <a16:creationId xmlns:a16="http://schemas.microsoft.com/office/drawing/2014/main" id="{C4AA7DD0-6585-A649-B0D9-35CB7821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060" y="1825625"/>
            <a:ext cx="2506980" cy="2641535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26E3575-78D1-F946-934B-EE179EBE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4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134F6-A83D-6448-AC85-E3A09570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Papi</a:t>
            </a:r>
            <a:r>
              <a:rPr lang="pt-PT" b="1" dirty="0"/>
              <a:t> Performance </a:t>
            </a:r>
            <a:r>
              <a:rPr lang="pt-PT" b="1" dirty="0" err="1"/>
              <a:t>Counters</a:t>
            </a:r>
            <a:endParaRPr lang="pt-PT" b="1" dirty="0"/>
          </a:p>
        </p:txBody>
      </p:sp>
      <p:pic>
        <p:nvPicPr>
          <p:cNvPr id="9" name="Marcador de Posição de Conteúdo 8" descr="Uma imagem com captura de ecrã, fotografia, de madeira, mesa&#10;&#10;Descrição gerada automaticamente">
            <a:extLst>
              <a:ext uri="{FF2B5EF4-FFF2-40B4-BE49-F238E27FC236}">
                <a16:creationId xmlns:a16="http://schemas.microsoft.com/office/drawing/2014/main" id="{63671C47-65DE-A64E-9C3F-700AB6CD2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106" y="1690688"/>
            <a:ext cx="4556813" cy="2084123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6B0F65D-1B66-844D-8FFA-26DECFD3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Imagem 5" descr="Uma imagem com fotografia, preto, pessoas, símbolo&#10;&#10;Descrição gerada automaticamente">
            <a:extLst>
              <a:ext uri="{FF2B5EF4-FFF2-40B4-BE49-F238E27FC236}">
                <a16:creationId xmlns:a16="http://schemas.microsoft.com/office/drawing/2014/main" id="{0370A173-495C-0B47-B83F-D1DC559A8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093" y="4442090"/>
            <a:ext cx="6689907" cy="188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1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ECDBA-5E8B-1E4A-BE63-1795148B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Case </a:t>
            </a:r>
            <a:r>
              <a:rPr lang="pt-PT" b="1" dirty="0" err="1"/>
              <a:t>Study</a:t>
            </a:r>
            <a:endParaRPr lang="pt-PT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F3267F-34BA-BE42-B319-32BC2026D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         			</a:t>
            </a:r>
            <a:r>
              <a:rPr lang="pt-PT" dirty="0" err="1"/>
              <a:t>Matrix</a:t>
            </a:r>
            <a:r>
              <a:rPr lang="pt-PT" dirty="0"/>
              <a:t> – </a:t>
            </a:r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Multiplication</a:t>
            </a:r>
            <a:endParaRPr lang="pt-PT" dirty="0"/>
          </a:p>
        </p:txBody>
      </p:sp>
      <p:pic>
        <p:nvPicPr>
          <p:cNvPr id="11" name="Imagem 10" descr="Uma imagem com objeto, relógio, branco&#10;&#10;Descrição gerada automaticamente">
            <a:extLst>
              <a:ext uri="{FF2B5EF4-FFF2-40B4-BE49-F238E27FC236}">
                <a16:creationId xmlns:a16="http://schemas.microsoft.com/office/drawing/2014/main" id="{A3EB7D1A-E77D-8F48-B7EF-8456DC0D0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85" y="2882623"/>
            <a:ext cx="8369300" cy="2603500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391F903-294E-DA49-8DED-25CEDF0F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8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8E5DA-888B-FF49-BFDE-B3D58B0D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Algorithm</a:t>
            </a:r>
            <a:r>
              <a:rPr lang="pt-PT" b="1" dirty="0"/>
              <a:t>   IJK</a:t>
            </a:r>
          </a:p>
        </p:txBody>
      </p:sp>
      <p:pic>
        <p:nvPicPr>
          <p:cNvPr id="9" name="Marcador de Posição de Conteúdo 8" descr="Uma imagem com texto, desenho&#10;&#10;Descrição gerada automaticamente">
            <a:extLst>
              <a:ext uri="{FF2B5EF4-FFF2-40B4-BE49-F238E27FC236}">
                <a16:creationId xmlns:a16="http://schemas.microsoft.com/office/drawing/2014/main" id="{0AC64611-C6C3-D84E-9407-57CA5450A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671" y="1690688"/>
            <a:ext cx="7112000" cy="3835400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0B979-5839-6842-BCE7-5FE3B143C989}"/>
              </a:ext>
            </a:extLst>
          </p:cNvPr>
          <p:cNvSpPr txBox="1"/>
          <p:nvPr/>
        </p:nvSpPr>
        <p:spPr>
          <a:xfrm>
            <a:off x="8716297" y="4542503"/>
            <a:ext cx="207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IJK </a:t>
            </a:r>
            <a:r>
              <a:rPr lang="pt-PT" dirty="0" err="1"/>
              <a:t>Transposed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858242-84F7-3B4D-A8B2-0D05861FB5B3}"/>
              </a:ext>
            </a:extLst>
          </p:cNvPr>
          <p:cNvSpPr txBox="1"/>
          <p:nvPr/>
        </p:nvSpPr>
        <p:spPr>
          <a:xfrm>
            <a:off x="8716297" y="2566219"/>
            <a:ext cx="11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IJK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F9CF526-833C-B443-94B3-6A109306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9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FB13D-D28D-714D-9BEA-517CDD37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Algorithms</a:t>
            </a:r>
            <a:r>
              <a:rPr lang="pt-PT" b="1" dirty="0"/>
              <a:t>   JKI</a:t>
            </a:r>
          </a:p>
        </p:txBody>
      </p:sp>
      <p:pic>
        <p:nvPicPr>
          <p:cNvPr id="5" name="Marcador de Posição de Conteúdo 4" descr="Uma imagem com desenho&#10;&#10;Descrição gerada automaticamente">
            <a:extLst>
              <a:ext uri="{FF2B5EF4-FFF2-40B4-BE49-F238E27FC236}">
                <a16:creationId xmlns:a16="http://schemas.microsoft.com/office/drawing/2014/main" id="{30AFAA04-8599-DD49-AE71-89D449655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123" y="1851921"/>
            <a:ext cx="6997700" cy="37973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752C2F-B583-A640-BBAE-B6C37381B38F}"/>
              </a:ext>
            </a:extLst>
          </p:cNvPr>
          <p:cNvSpPr txBox="1"/>
          <p:nvPr/>
        </p:nvSpPr>
        <p:spPr>
          <a:xfrm>
            <a:off x="8391832" y="2728452"/>
            <a:ext cx="110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JKI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6939CA-CF9F-7B4C-B943-648BC5852F9D}"/>
              </a:ext>
            </a:extLst>
          </p:cNvPr>
          <p:cNvSpPr txBox="1"/>
          <p:nvPr/>
        </p:nvSpPr>
        <p:spPr>
          <a:xfrm>
            <a:off x="8495071" y="4542503"/>
            <a:ext cx="174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JKI </a:t>
            </a:r>
            <a:r>
              <a:rPr lang="pt-PT" dirty="0" err="1"/>
              <a:t>Transposed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3FBD3AC-86BD-4C40-B1C2-3BBE0DFE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9336D-7257-5F43-B24D-73FA7D12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Algorithms</a:t>
            </a:r>
            <a:r>
              <a:rPr lang="pt-PT" b="1" dirty="0"/>
              <a:t>  IKJ</a:t>
            </a:r>
          </a:p>
        </p:txBody>
      </p:sp>
      <p:pic>
        <p:nvPicPr>
          <p:cNvPr id="5" name="Marcador de Posição de Conteúdo 4" descr="Uma imagem com ecrã, edifício, relógio, desenho&#10;&#10;Descrição gerada automaticamente">
            <a:extLst>
              <a:ext uri="{FF2B5EF4-FFF2-40B4-BE49-F238E27FC236}">
                <a16:creationId xmlns:a16="http://schemas.microsoft.com/office/drawing/2014/main" id="{0705700D-E98C-7843-8707-297565960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0573"/>
            <a:ext cx="6985000" cy="1816100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4F7544-5D03-1E48-B27D-2880F74A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3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19C7C-8DB9-704C-9000-6F595058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How</a:t>
            </a:r>
            <a:r>
              <a:rPr lang="pt-PT" b="1" dirty="0"/>
              <a:t> to </a:t>
            </a:r>
            <a:r>
              <a:rPr lang="pt-PT" b="1" dirty="0" err="1"/>
              <a:t>choose</a:t>
            </a:r>
            <a:r>
              <a:rPr lang="pt-PT" b="1" dirty="0"/>
              <a:t> data set </a:t>
            </a:r>
            <a:r>
              <a:rPr lang="pt-PT" b="1" dirty="0" err="1"/>
              <a:t>size</a:t>
            </a:r>
            <a:endParaRPr lang="pt-PT" b="1" dirty="0"/>
          </a:p>
        </p:txBody>
      </p:sp>
      <p:sp>
        <p:nvSpPr>
          <p:cNvPr id="34" name="Marcador de Posição de Conteúdo 33">
            <a:extLst>
              <a:ext uri="{FF2B5EF4-FFF2-40B4-BE49-F238E27FC236}">
                <a16:creationId xmlns:a16="http://schemas.microsoft.com/office/drawing/2014/main" id="{85CD2E26-128C-5E4A-8C7F-572A90DDC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/>
              <a:t>Size</a:t>
            </a:r>
            <a:r>
              <a:rPr lang="pt-PT" dirty="0"/>
              <a:t> * </a:t>
            </a:r>
            <a:r>
              <a:rPr lang="pt-PT" dirty="0" err="1"/>
              <a:t>Size</a:t>
            </a:r>
            <a:r>
              <a:rPr lang="pt-PT" dirty="0"/>
              <a:t> *3(</a:t>
            </a:r>
            <a:r>
              <a:rPr lang="pt-PT" dirty="0" err="1"/>
              <a:t>matrices</a:t>
            </a:r>
            <a:r>
              <a:rPr lang="pt-PT" dirty="0"/>
              <a:t>) * 4(</a:t>
            </a:r>
            <a:r>
              <a:rPr lang="pt-PT" dirty="0" err="1"/>
              <a:t>float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) &lt;= Cache </a:t>
            </a:r>
            <a:r>
              <a:rPr lang="pt-PT" dirty="0" err="1"/>
              <a:t>Level</a:t>
            </a:r>
            <a:r>
              <a:rPr lang="pt-PT" dirty="0"/>
              <a:t> </a:t>
            </a:r>
            <a:r>
              <a:rPr lang="pt-PT" dirty="0" err="1"/>
              <a:t>Size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Cache L1   (32 </a:t>
            </a:r>
            <a:r>
              <a:rPr lang="pt-PT" dirty="0" err="1"/>
              <a:t>KiB</a:t>
            </a:r>
            <a:r>
              <a:rPr lang="pt-PT" dirty="0"/>
              <a:t>)   -&gt;  </a:t>
            </a:r>
            <a:r>
              <a:rPr lang="pt-PT" dirty="0" err="1"/>
              <a:t>Size</a:t>
            </a:r>
            <a:r>
              <a:rPr lang="pt-PT" dirty="0"/>
              <a:t>  = 32     </a:t>
            </a:r>
          </a:p>
          <a:p>
            <a:pPr marL="0" indent="0">
              <a:buNone/>
            </a:pPr>
            <a:r>
              <a:rPr lang="pt-PT" dirty="0"/>
              <a:t>Cache L2 (256 </a:t>
            </a:r>
            <a:r>
              <a:rPr lang="pt-PT" dirty="0" err="1"/>
              <a:t>KiB</a:t>
            </a:r>
            <a:r>
              <a:rPr lang="pt-PT" dirty="0"/>
              <a:t>)   -&gt;  </a:t>
            </a:r>
            <a:r>
              <a:rPr lang="pt-PT" dirty="0" err="1"/>
              <a:t>Size</a:t>
            </a:r>
            <a:r>
              <a:rPr lang="pt-PT" dirty="0"/>
              <a:t>  = 128           </a:t>
            </a:r>
          </a:p>
          <a:p>
            <a:pPr marL="0" indent="0">
              <a:buNone/>
            </a:pPr>
            <a:r>
              <a:rPr lang="pt-PT" dirty="0"/>
              <a:t>Cache L3 (30 </a:t>
            </a:r>
            <a:r>
              <a:rPr lang="pt-PT" dirty="0" err="1"/>
              <a:t>MiB</a:t>
            </a:r>
            <a:r>
              <a:rPr lang="pt-PT" dirty="0"/>
              <a:t>)    -&gt;  </a:t>
            </a:r>
            <a:r>
              <a:rPr lang="pt-PT" dirty="0" err="1"/>
              <a:t>Size</a:t>
            </a:r>
            <a:r>
              <a:rPr lang="pt-PT" dirty="0"/>
              <a:t>  = 1024</a:t>
            </a:r>
          </a:p>
          <a:p>
            <a:pPr marL="0" indent="0">
              <a:buNone/>
            </a:pPr>
            <a:r>
              <a:rPr lang="pt-PT" dirty="0"/>
              <a:t>RAM ( </a:t>
            </a:r>
            <a:r>
              <a:rPr lang="pt-PT" dirty="0" err="1"/>
              <a:t>at</a:t>
            </a:r>
            <a:r>
              <a:rPr lang="pt-PT" dirty="0"/>
              <a:t>  </a:t>
            </a:r>
            <a:r>
              <a:rPr lang="pt-PT" dirty="0" err="1"/>
              <a:t>least</a:t>
            </a:r>
            <a:r>
              <a:rPr lang="pt-PT" dirty="0"/>
              <a:t> 4*L3 ~ 120MiB ) -&gt;  </a:t>
            </a:r>
            <a:r>
              <a:rPr lang="pt-PT" dirty="0" err="1"/>
              <a:t>Size</a:t>
            </a:r>
            <a:r>
              <a:rPr lang="pt-PT" dirty="0"/>
              <a:t>  = 2048 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pic>
        <p:nvPicPr>
          <p:cNvPr id="37" name="Imagem 36" descr="Uma imagem com captura de ecrã, relógio&#10;&#10;Descrição gerada automaticamente">
            <a:extLst>
              <a:ext uri="{FF2B5EF4-FFF2-40B4-BE49-F238E27FC236}">
                <a16:creationId xmlns:a16="http://schemas.microsoft.com/office/drawing/2014/main" id="{D6120060-46DC-BC40-AD62-947CC5A5A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069" y="2540000"/>
            <a:ext cx="4673600" cy="1778000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4F14313-412C-D346-84D4-AC22B869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2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3C6B3-A7E2-994B-A72E-E7DBB70F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Execution</a:t>
            </a:r>
            <a:r>
              <a:rPr lang="pt-PT" b="1" dirty="0"/>
              <a:t> times (</a:t>
            </a:r>
            <a:r>
              <a:rPr lang="pt-PT" b="1" dirty="0" err="1"/>
              <a:t>milliseconds</a:t>
            </a:r>
            <a:r>
              <a:rPr lang="pt-PT" b="1" dirty="0"/>
              <a:t>)</a:t>
            </a:r>
          </a:p>
        </p:txBody>
      </p:sp>
      <p:pic>
        <p:nvPicPr>
          <p:cNvPr id="9" name="Marcador de Posição de Conteúdo 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372059F2-84A0-CF4B-BDFB-122C4EE8A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240" y="1690688"/>
            <a:ext cx="7386364" cy="4357334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DA89FB5-E4DA-9740-BD19-DCE1F8C3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20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219</Words>
  <Application>Microsoft Macintosh PowerPoint</Application>
  <PresentationFormat>Ecrã Panorâmico</PresentationFormat>
  <Paragraphs>81</Paragraphs>
  <Slides>18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Work Assignment</vt:lpstr>
      <vt:lpstr>Cluster 662-node</vt:lpstr>
      <vt:lpstr>Papi Performance Counters</vt:lpstr>
      <vt:lpstr>Case Study</vt:lpstr>
      <vt:lpstr>Algorithm   IJK</vt:lpstr>
      <vt:lpstr>Algorithms   JKI</vt:lpstr>
      <vt:lpstr>Algorithms  IKJ</vt:lpstr>
      <vt:lpstr>How to choose data set size</vt:lpstr>
      <vt:lpstr>Execution times (milliseconds)</vt:lpstr>
      <vt:lpstr>Execution times ( milliseconds)</vt:lpstr>
      <vt:lpstr>Execution times ( milliseconds)</vt:lpstr>
      <vt:lpstr>Execution times (milliseconds)</vt:lpstr>
      <vt:lpstr>RAM accesses/ instruction</vt:lpstr>
      <vt:lpstr>Miss rates</vt:lpstr>
      <vt:lpstr>Blocking Optimization</vt:lpstr>
      <vt:lpstr>Time Measurements</vt:lpstr>
      <vt:lpstr> Knights Landing many-core server</vt:lpstr>
      <vt:lpstr>Work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Assignment</dc:title>
  <dc:creator>Shahzod Yusupov</dc:creator>
  <cp:lastModifiedBy>Shahzod Yusupov</cp:lastModifiedBy>
  <cp:revision>28</cp:revision>
  <dcterms:created xsi:type="dcterms:W3CDTF">2020-01-13T19:55:33Z</dcterms:created>
  <dcterms:modified xsi:type="dcterms:W3CDTF">2020-01-14T11:11:13Z</dcterms:modified>
</cp:coreProperties>
</file>