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0"/>
  </p:notesMasterIdLst>
  <p:sldIdLst>
    <p:sldId id="256" r:id="rId2"/>
    <p:sldId id="257" r:id="rId3"/>
    <p:sldId id="281" r:id="rId4"/>
    <p:sldId id="258" r:id="rId5"/>
    <p:sldId id="259" r:id="rId6"/>
    <p:sldId id="260" r:id="rId7"/>
    <p:sldId id="283" r:id="rId8"/>
    <p:sldId id="261" r:id="rId9"/>
    <p:sldId id="282" r:id="rId10"/>
    <p:sldId id="262" r:id="rId11"/>
    <p:sldId id="263" r:id="rId12"/>
    <p:sldId id="264" r:id="rId13"/>
    <p:sldId id="265" r:id="rId14"/>
    <p:sldId id="272" r:id="rId15"/>
    <p:sldId id="273" r:id="rId16"/>
    <p:sldId id="274" r:id="rId17"/>
    <p:sldId id="267" r:id="rId18"/>
    <p:sldId id="275" r:id="rId19"/>
    <p:sldId id="276" r:id="rId20"/>
    <p:sldId id="277" r:id="rId21"/>
    <p:sldId id="268" r:id="rId22"/>
    <p:sldId id="278" r:id="rId23"/>
    <p:sldId id="269" r:id="rId24"/>
    <p:sldId id="279" r:id="rId25"/>
    <p:sldId id="280" r:id="rId26"/>
    <p:sldId id="270" r:id="rId27"/>
    <p:sldId id="271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65C91-EFB4-C905-F460-086AEAF0F7DD}" v="1403" dt="2020-03-19T11:49:13.876"/>
    <p1510:client id="{6FBE225C-BA84-771C-D7D5-9FB3ED018D7E}" v="688" dt="2020-03-29T11:01:50.897"/>
    <p1510:client id="{851131DA-AABF-1B69-7E05-9D2588A9430A}" v="2" dt="2020-03-30T17:42:21.791"/>
    <p1510:client id="{AA599359-0CC4-AB4D-9EE1-684A2437A1E3}" v="1601" dt="2020-03-28T20:15:43.508"/>
    <p1510:client id="{AD7105D7-DF19-11E8-A4A2-0E6E204869EA}" v="10" dt="2020-03-29T17:11:14.328"/>
    <p1510:client id="{B4AB6583-CDB0-1CDD-B1C4-C775BC25E31F}" v="316" dt="2020-03-29T01:47:34.971"/>
    <p1510:client id="{BB40F81A-B059-406A-9B06-A0913577BECA}" v="6" dt="2020-03-12T16:08:10.481"/>
    <p1510:client id="{BE4B19F1-3897-0777-F1AD-23ED21642561}" v="64" dt="2020-03-19T18:55:44.918"/>
    <p1510:client id="{C94E42E5-2D63-4DDA-9E62-28B1C61149C5}" v="4798" dt="2020-03-18T12:53:15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45" d="100"/>
          <a:sy n="45" d="100"/>
        </p:scale>
        <p:origin x="163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7AB53-707D-4CCA-B434-EB65DC729281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53C25-72D5-4B61-AC23-A7E8F3DAED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849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5E80-E775-49B7-8420-E72E4267968A}" type="datetime1">
              <a:rPr lang="pt-PT" smtClean="0"/>
              <a:t>30/03/2020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21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5862-0FF4-4610-859A-7873E3D06EA7}" type="datetime1">
              <a:rPr lang="pt-PT" smtClean="0"/>
              <a:t>30/03/2020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2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A560-5141-448C-B9DE-49D3083A064C}" type="datetime1">
              <a:rPr lang="pt-PT" smtClean="0"/>
              <a:t>30/03/2020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623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F94B-2C33-415B-A083-B9CBD998D384}" type="datetime1">
              <a:rPr lang="pt-PT" smtClean="0"/>
              <a:t>30/03/2020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712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C0BB-6F52-4E0B-8180-1796DBAA93EE}" type="datetime1">
              <a:rPr lang="pt-PT" smtClean="0"/>
              <a:t>30/03/2020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8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70EF-FFC3-4D50-8676-E0884A97765E}" type="datetime1">
              <a:rPr lang="pt-PT" smtClean="0"/>
              <a:t>30/03/2020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3239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3192-E4E3-4BAE-940D-362395B00636}" type="datetime1">
              <a:rPr lang="pt-PT" smtClean="0"/>
              <a:t>30/03/2020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521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E00-D8AC-4022-A3AD-0DD78A24617A}" type="datetime1">
              <a:rPr lang="pt-PT" smtClean="0"/>
              <a:t>30/03/2020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392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203E-CC76-4920-9F9B-9A6F3E873E2E}" type="datetime1">
              <a:rPr lang="pt-PT" smtClean="0"/>
              <a:t>30/03/2020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/>
              <a:t>Cruz C., Meireles A., Pereira R., Ramires T.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52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E0D9EC-0156-4F05-8B9B-48A56EF1930E}" type="datetime1">
              <a:rPr lang="pt-PT" smtClean="0"/>
              <a:t>30/03/2020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Cruz C., Meireles A., Pereira R., Ramires 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759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6D3-84AB-4A3E-8084-65BC533EA256}" type="datetime1">
              <a:rPr lang="pt-PT" smtClean="0"/>
              <a:t>30/03/2020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460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2883B2-9705-477A-B0FE-CA548233FD4B}" type="datetime1">
              <a:rPr lang="pt-PT" smtClean="0"/>
              <a:t>30/03/2020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Cruz C., Meireles A., Pereira R., Ramires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8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199BE-CED7-4FEA-8182-330EB53A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57176"/>
            <a:ext cx="10058400" cy="1143000"/>
          </a:xfrm>
        </p:spPr>
        <p:txBody>
          <a:bodyPr/>
          <a:lstStyle/>
          <a:p>
            <a:pPr algn="ctr"/>
            <a:r>
              <a:rPr lang="pt-PT" dirty="0" err="1"/>
              <a:t>Tactical</a:t>
            </a:r>
            <a:r>
              <a:rPr lang="pt-PT" dirty="0"/>
              <a:t> </a:t>
            </a:r>
            <a:r>
              <a:rPr lang="pt-PT" dirty="0" err="1"/>
              <a:t>Threat</a:t>
            </a:r>
            <a:r>
              <a:rPr lang="pt-PT" dirty="0"/>
              <a:t> </a:t>
            </a:r>
            <a:r>
              <a:rPr lang="pt-PT" dirty="0" err="1"/>
              <a:t>Modeling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299A556-D769-476D-9C65-DD7E744C5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4998720" cy="1143000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Grupo 1:</a:t>
            </a:r>
          </a:p>
          <a:p>
            <a:r>
              <a:rPr lang="pt-PT" dirty="0"/>
              <a:t>Ricardo Pereira</a:t>
            </a:r>
          </a:p>
          <a:p>
            <a:r>
              <a:rPr lang="pt-PT" dirty="0"/>
              <a:t>Tiago </a:t>
            </a:r>
            <a:r>
              <a:rPr lang="pt-PT" dirty="0" err="1"/>
              <a:t>ramires</a:t>
            </a:r>
            <a:r>
              <a:rPr lang="pt-PT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0D569B-1528-4780-8A30-150616E6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75" y="0"/>
            <a:ext cx="2197050" cy="1988330"/>
          </a:xfrm>
          <a:prstGeom prst="rect">
            <a:avLst/>
          </a:prstGeom>
        </p:spPr>
      </p:pic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E924B28-90C5-45F7-A4BD-E3D5A431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10" name="Marcador de Posição do Texto 4">
            <a:extLst>
              <a:ext uri="{FF2B5EF4-FFF2-40B4-BE49-F238E27FC236}">
                <a16:creationId xmlns:a16="http://schemas.microsoft.com/office/drawing/2014/main" id="{DFB87CBC-6BDC-45E9-8DFF-28173838D0A7}"/>
              </a:ext>
            </a:extLst>
          </p:cNvPr>
          <p:cNvSpPr txBox="1">
            <a:spLocks/>
          </p:cNvSpPr>
          <p:nvPr/>
        </p:nvSpPr>
        <p:spPr>
          <a:xfrm>
            <a:off x="6096000" y="4453128"/>
            <a:ext cx="499872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Grupo 3:</a:t>
            </a:r>
          </a:p>
          <a:p>
            <a:r>
              <a:rPr lang="pt-PT" dirty="0"/>
              <a:t>Adriana Meireles </a:t>
            </a:r>
          </a:p>
          <a:p>
            <a:r>
              <a:rPr lang="pt-PT" dirty="0"/>
              <a:t>Carla cruz </a:t>
            </a:r>
          </a:p>
        </p:txBody>
      </p:sp>
    </p:spTree>
    <p:extLst>
      <p:ext uri="{BB962C8B-B14F-4D97-AF65-F5344CB8AC3E}">
        <p14:creationId xmlns:p14="http://schemas.microsoft.com/office/powerpoint/2010/main" val="1536010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FB7E-C2CA-4483-9EEF-B85285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Boa </a:t>
            </a:r>
            <a:r>
              <a:rPr lang="en-US" dirty="0" err="1"/>
              <a:t>Equipa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088541-6624-424D-813A-97873145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  Podem ser considerados os seguintes especialistas na parte técnica:</a:t>
            </a: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b="1" dirty="0">
                <a:ea typeface="+mn-lt"/>
                <a:cs typeface="+mn-lt"/>
              </a:rPr>
              <a:t> Arquitetos de solução</a:t>
            </a:r>
            <a:r>
              <a:rPr lang="pt-PT" dirty="0">
                <a:ea typeface="+mn-lt"/>
                <a:cs typeface="+mn-lt"/>
              </a:rPr>
              <a:t>: possuem conhecimentos aprofundados da estrutura total de todo o sistema;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b="1" dirty="0">
                <a:ea typeface="+mn-lt"/>
                <a:cs typeface="+mn-lt"/>
              </a:rPr>
              <a:t> Arquitetos:</a:t>
            </a:r>
            <a:r>
              <a:rPr lang="pt-PT" dirty="0">
                <a:ea typeface="+mn-lt"/>
                <a:cs typeface="+mn-lt"/>
              </a:rPr>
              <a:t> pessoas que são especialistas na estrutura para partes definidas do sistema;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pessoas com experiência em rede, sistemas operativos, processos de implementação, </a:t>
            </a:r>
            <a:r>
              <a:rPr lang="pt-PT" dirty="0" err="1">
                <a:ea typeface="+mn-lt"/>
                <a:cs typeface="+mn-lt"/>
              </a:rPr>
              <a:t>cloud</a:t>
            </a:r>
            <a:r>
              <a:rPr lang="pt-PT" dirty="0">
                <a:ea typeface="+mn-lt"/>
                <a:cs typeface="+mn-lt"/>
              </a:rPr>
              <a:t>, garantia de qualidade, design de software;</a:t>
            </a:r>
          </a:p>
          <a:p>
            <a:pPr marL="200660" lvl="1" indent="0">
              <a:buNone/>
            </a:pPr>
            <a:endParaRPr lang="pt-PT" sz="2000" dirty="0"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sz="2000" dirty="0">
                <a:ea typeface="+mn-lt"/>
                <a:cs typeface="+mn-lt"/>
              </a:rPr>
              <a:t>A modelação de ameaças é para ser feito em equipa. Portanto, reduzir o número de membros da equipa pode ser prejudicial;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pt-PT" sz="2000" dirty="0"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sz="2000" dirty="0">
                <a:ea typeface="+mn-lt"/>
                <a:cs typeface="+mn-lt"/>
              </a:rPr>
              <a:t>Para além de toda a parte técnica, é fundamental ter pessoas com diferentes abordagens/talentos;</a:t>
            </a:r>
            <a:endParaRPr lang="pt-PT" sz="2000" dirty="0">
              <a:cs typeface="Calibri" panose="020F0502020204030204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256454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FB7E-C2CA-4483-9EEF-B85285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8. </a:t>
            </a:r>
            <a:r>
              <a:rPr lang="pt-PT" dirty="0">
                <a:ea typeface="+mj-lt"/>
                <a:cs typeface="+mj-lt"/>
              </a:rPr>
              <a:t>Extensão da Modelação de Ameaças</a:t>
            </a:r>
            <a:endParaRPr lang="pt-PT" dirty="0"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088541-6624-424D-813A-97873145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6874"/>
            <a:ext cx="10058400" cy="3792988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pt-PT" dirty="0">
              <a:cs typeface="Calibri" panose="020F0502020204030204"/>
            </a:endParaRPr>
          </a:p>
          <a:p>
            <a:pPr marL="543560" lvl="1" indent="-342900">
              <a:buFont typeface="Arial" pitchFamily="34" charset="0"/>
              <a:buChar char="•"/>
            </a:pPr>
            <a:r>
              <a:rPr lang="pt-PT" b="1" dirty="0">
                <a:ea typeface="+mn-lt"/>
                <a:cs typeface="+mn-lt"/>
              </a:rPr>
              <a:t>Quão profundo vão os modeladores na estrutura de um sistema?</a:t>
            </a:r>
            <a:endParaRPr lang="pt-PT" b="1" dirty="0">
              <a:cs typeface="Calibri" panose="020F0502020204030204"/>
            </a:endParaRPr>
          </a:p>
          <a:p>
            <a:pPr marL="543560" lvl="1" indent="-342900">
              <a:buFont typeface="Arial" pitchFamily="34" charset="0"/>
              <a:buChar char="•"/>
            </a:pPr>
            <a:endParaRPr lang="pt-PT" b="1" dirty="0">
              <a:ea typeface="+mn-lt"/>
              <a:cs typeface="+mn-lt"/>
            </a:endParaRPr>
          </a:p>
          <a:p>
            <a:pPr marL="200660" lvl="1" indent="0">
              <a:buNone/>
            </a:pPr>
            <a:endParaRPr lang="pt-PT" sz="1600" dirty="0">
              <a:ea typeface="+mn-lt"/>
              <a:cs typeface="+mn-lt"/>
            </a:endParaRPr>
          </a:p>
          <a:p>
            <a:pPr marL="543560" lvl="1" indent="-342900">
              <a:buFont typeface="Arial" pitchFamily="34" charset="0"/>
              <a:buChar char="•"/>
            </a:pPr>
            <a:r>
              <a:rPr lang="pt-PT" b="1" dirty="0">
                <a:ea typeface="+mn-lt"/>
                <a:cs typeface="+mn-lt"/>
              </a:rPr>
              <a:t>Quais os pré-requisitos para o começo da modelação de ameaças?</a:t>
            </a:r>
          </a:p>
          <a:p>
            <a:pPr marL="543560" lvl="1" indent="-342900">
              <a:buFont typeface="Arial" pitchFamily="34" charset="0"/>
              <a:buChar char="•"/>
            </a:pPr>
            <a:endParaRPr lang="pt-PT" b="1" dirty="0">
              <a:ea typeface="+mn-lt"/>
              <a:cs typeface="+mn-lt"/>
            </a:endParaRPr>
          </a:p>
          <a:p>
            <a:pPr marL="200660" lvl="1" indent="0">
              <a:buNone/>
            </a:pPr>
            <a:endParaRPr lang="pt-PT" sz="1600" dirty="0">
              <a:ea typeface="+mn-lt"/>
              <a:cs typeface="+mn-lt"/>
            </a:endParaRPr>
          </a:p>
          <a:p>
            <a:pPr marL="486410" lvl="1" indent="-285750">
              <a:buFont typeface="Arial" pitchFamily="34" charset="0"/>
              <a:buChar char="•"/>
            </a:pPr>
            <a:r>
              <a:rPr lang="pt-PT" b="1" dirty="0">
                <a:ea typeface="+mn-lt"/>
                <a:cs typeface="+mn-lt"/>
              </a:rPr>
              <a:t>O que permite a finalização da modelação de ameaças?</a:t>
            </a:r>
            <a:endParaRPr lang="pt-PT" b="1" dirty="0">
              <a:cs typeface="Calibri" panose="020F0502020204030204"/>
            </a:endParaRPr>
          </a:p>
          <a:p>
            <a:pPr marL="486410" lvl="1" indent="-285750">
              <a:buFont typeface="Arial" pitchFamily="34" charset="0"/>
              <a:buChar char="•"/>
            </a:pPr>
            <a:endParaRPr lang="pt-PT" b="1" dirty="0">
              <a:ea typeface="+mn-lt"/>
              <a:cs typeface="+mn-lt"/>
            </a:endParaRPr>
          </a:p>
          <a:p>
            <a:pPr marL="200660" lvl="1" indent="0">
              <a:buNone/>
            </a:pPr>
            <a:endParaRPr lang="pt-PT" sz="1600" dirty="0">
              <a:cs typeface="Calibri" panose="020F0502020204030204"/>
            </a:endParaRPr>
          </a:p>
          <a:p>
            <a:pPr marL="200660" lvl="1" indent="0">
              <a:buNone/>
            </a:pPr>
            <a:endParaRPr lang="pt-PT" b="1" dirty="0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cs typeface="Calibri" panose="020F0502020204030204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3535573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FB7E-C2CA-4483-9EEF-B85285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9. Metodologia</a:t>
            </a:r>
            <a:endParaRPr lang="pt-PT" dirty="0" err="1">
              <a:cs typeface="Calibri Light" panose="020F03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088541-6624-424D-813A-97873145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2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Existem várias metodologias aceites pela indústria:</a:t>
            </a: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 marL="566420" lvl="2" indent="-342900">
              <a:buFont typeface="Arial" panose="020F0502020204030204" pitchFamily="34" charset="0"/>
              <a:buChar char="•"/>
            </a:pPr>
            <a:r>
              <a:rPr lang="pt-PT" sz="1600" dirty="0">
                <a:ea typeface="+mn-lt"/>
                <a:cs typeface="+mn-lt"/>
              </a:rPr>
              <a:t>Processo de Modelação de ameaças da Microsoft;</a:t>
            </a:r>
          </a:p>
          <a:p>
            <a:pPr marL="566420" lvl="2" indent="-342900">
              <a:buFont typeface="Arial" panose="020F0502020204030204" pitchFamily="34" charset="0"/>
              <a:buChar char="•"/>
            </a:pPr>
            <a:endParaRPr lang="pt-PT" sz="1600" dirty="0">
              <a:ea typeface="+mn-lt"/>
              <a:cs typeface="+mn-lt"/>
            </a:endParaRPr>
          </a:p>
          <a:p>
            <a:pPr marL="566420" lvl="2" indent="-342900">
              <a:buFont typeface="Arial" panose="020F0502020204030204" pitchFamily="34" charset="0"/>
              <a:buChar char="•"/>
            </a:pPr>
            <a:r>
              <a:rPr lang="pt-PT" sz="1600" dirty="0">
                <a:ea typeface="+mn-lt"/>
                <a:cs typeface="+mn-lt"/>
              </a:rPr>
              <a:t>P.A.S.T.A (</a:t>
            </a:r>
            <a:r>
              <a:rPr lang="pt-PT" sz="1600" dirty="0" err="1">
                <a:ea typeface="+mn-lt"/>
                <a:cs typeface="+mn-lt"/>
              </a:rPr>
              <a:t>Process</a:t>
            </a:r>
            <a:r>
              <a:rPr lang="pt-PT" sz="1600" dirty="0">
                <a:ea typeface="+mn-lt"/>
                <a:cs typeface="+mn-lt"/>
              </a:rPr>
              <a:t> for </a:t>
            </a:r>
            <a:r>
              <a:rPr lang="pt-PT" sz="1600" dirty="0" err="1">
                <a:ea typeface="+mn-lt"/>
                <a:cs typeface="+mn-lt"/>
              </a:rPr>
              <a:t>Attack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Simulation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and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Threat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Analysis</a:t>
            </a:r>
            <a:r>
              <a:rPr lang="pt-PT" sz="1600" dirty="0">
                <a:ea typeface="+mn-lt"/>
                <a:cs typeface="+mn-lt"/>
              </a:rPr>
              <a:t>);</a:t>
            </a:r>
          </a:p>
          <a:p>
            <a:pPr marL="566420" lvl="2" indent="-342900">
              <a:buFont typeface="Arial" panose="020F0502020204030204" pitchFamily="34" charset="0"/>
              <a:buChar char="•"/>
            </a:pPr>
            <a:endParaRPr lang="pt-PT" sz="1600" dirty="0">
              <a:ea typeface="+mn-lt"/>
              <a:cs typeface="+mn-lt"/>
            </a:endParaRPr>
          </a:p>
          <a:p>
            <a:pPr marL="566420" lvl="2" indent="-342900">
              <a:buFont typeface="Arial" panose="020F0502020204030204" pitchFamily="34" charset="0"/>
              <a:buChar char="•"/>
            </a:pPr>
            <a:r>
              <a:rPr lang="pt-PT" sz="1600" dirty="0" err="1">
                <a:ea typeface="+mn-lt"/>
                <a:cs typeface="+mn-lt"/>
              </a:rPr>
              <a:t>Trike</a:t>
            </a:r>
            <a:r>
              <a:rPr lang="pt-PT" sz="1600" dirty="0">
                <a:ea typeface="+mn-lt"/>
                <a:cs typeface="+mn-lt"/>
              </a:rPr>
              <a:t>;</a:t>
            </a:r>
          </a:p>
          <a:p>
            <a:pPr marL="566420" lvl="2" indent="-342900">
              <a:buFont typeface="Arial" panose="020F0502020204030204" pitchFamily="34" charset="0"/>
              <a:buChar char="•"/>
            </a:pPr>
            <a:endParaRPr lang="pt-PT" sz="1600" dirty="0">
              <a:ea typeface="+mn-lt"/>
              <a:cs typeface="+mn-lt"/>
            </a:endParaRPr>
          </a:p>
          <a:p>
            <a:pPr marL="566420" lvl="2" indent="-342900">
              <a:buFont typeface="Arial" panose="020F0502020204030204" pitchFamily="34" charset="0"/>
              <a:buChar char="•"/>
            </a:pPr>
            <a:r>
              <a:rPr lang="pt-PT" sz="1600" dirty="0">
                <a:ea typeface="+mn-lt"/>
                <a:cs typeface="+mn-lt"/>
              </a:rPr>
              <a:t>ATASM(</a:t>
            </a:r>
            <a:r>
              <a:rPr lang="pt-PT" sz="1600" dirty="0" err="1">
                <a:ea typeface="+mn-lt"/>
                <a:cs typeface="+mn-lt"/>
              </a:rPr>
              <a:t>Architecture</a:t>
            </a:r>
            <a:r>
              <a:rPr lang="pt-PT" sz="1600" dirty="0">
                <a:ea typeface="+mn-lt"/>
                <a:cs typeface="+mn-lt"/>
              </a:rPr>
              <a:t>, </a:t>
            </a:r>
            <a:r>
              <a:rPr lang="pt-PT" sz="1600" dirty="0" err="1">
                <a:ea typeface="+mn-lt"/>
                <a:cs typeface="+mn-lt"/>
              </a:rPr>
              <a:t>Threats</a:t>
            </a:r>
            <a:r>
              <a:rPr lang="pt-PT" sz="1600" dirty="0">
                <a:ea typeface="+mn-lt"/>
                <a:cs typeface="+mn-lt"/>
              </a:rPr>
              <a:t>, </a:t>
            </a:r>
            <a:r>
              <a:rPr lang="pt-PT" sz="1600" dirty="0" err="1">
                <a:ea typeface="+mn-lt"/>
                <a:cs typeface="+mn-lt"/>
              </a:rPr>
              <a:t>Attack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Surfaces</a:t>
            </a:r>
            <a:r>
              <a:rPr lang="pt-PT" sz="1600" dirty="0">
                <a:ea typeface="+mn-lt"/>
                <a:cs typeface="+mn-lt"/>
              </a:rPr>
              <a:t>, </a:t>
            </a:r>
            <a:r>
              <a:rPr lang="pt-PT" sz="1600" dirty="0" err="1">
                <a:ea typeface="+mn-lt"/>
                <a:cs typeface="+mn-lt"/>
              </a:rPr>
              <a:t>and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Mitigations</a:t>
            </a:r>
            <a:r>
              <a:rPr lang="pt-PT" sz="1600" dirty="0">
                <a:ea typeface="+mn-lt"/>
                <a:cs typeface="+mn-lt"/>
              </a:rPr>
              <a:t>);</a:t>
            </a:r>
          </a:p>
          <a:p>
            <a:pPr marL="566420" lvl="2" indent="-342900">
              <a:buFont typeface="Arial" panose="020F0502020204030204" pitchFamily="34" charset="0"/>
              <a:buChar char="•"/>
            </a:pPr>
            <a:endParaRPr lang="pt-PT" sz="1600" dirty="0">
              <a:ea typeface="+mn-lt"/>
              <a:cs typeface="+mn-lt"/>
            </a:endParaRPr>
          </a:p>
          <a:p>
            <a:pPr marL="566420" lvl="2" indent="-342900">
              <a:buFont typeface="Arial" panose="020F0502020204030204" pitchFamily="34" charset="0"/>
              <a:buChar char="•"/>
            </a:pPr>
            <a:r>
              <a:rPr lang="pt-PT" sz="1600" dirty="0">
                <a:ea typeface="+mn-lt"/>
                <a:cs typeface="+mn-lt"/>
              </a:rPr>
              <a:t>Biblioteca de ameaças/ Abordagem de lista;</a:t>
            </a:r>
          </a:p>
          <a:p>
            <a:pPr marL="566420" lvl="2" indent="-342900">
              <a:buFont typeface="Arial" panose="020F0502020204030204" pitchFamily="34" charset="0"/>
              <a:buChar char="•"/>
            </a:pPr>
            <a:endParaRPr lang="pt-PT" sz="1600" dirty="0">
              <a:ea typeface="+mn-lt"/>
              <a:cs typeface="+mn-lt"/>
            </a:endParaRPr>
          </a:p>
          <a:p>
            <a:pPr marL="566420" lvl="2" indent="-342900">
              <a:buFont typeface="Arial" panose="020F0502020204030204" pitchFamily="34" charset="0"/>
              <a:buChar char="•"/>
            </a:pPr>
            <a:r>
              <a:rPr lang="pt-PT" sz="1600" dirty="0">
                <a:ea typeface="+mn-lt"/>
                <a:cs typeface="+mn-lt"/>
              </a:rPr>
              <a:t>Modelação de Ameaças Rápida;</a:t>
            </a:r>
          </a:p>
          <a:p>
            <a:pPr marL="566420" lvl="2" indent="-342900">
              <a:buFont typeface="Arial" panose="020F0502020204030204" pitchFamily="34" charset="0"/>
              <a:buChar char="•"/>
            </a:pPr>
            <a:endParaRPr lang="pt-PT" sz="1600" dirty="0">
              <a:cs typeface="Calibri" panose="020F0502020204030204"/>
            </a:endParaRPr>
          </a:p>
          <a:p>
            <a:pPr marL="566420" lvl="2" indent="-342900">
              <a:buFont typeface="Arial" panose="020F0502020204030204" pitchFamily="34" charset="0"/>
              <a:buChar char="•"/>
            </a:pPr>
            <a:r>
              <a:rPr lang="pt-PT" sz="2000" dirty="0">
                <a:ea typeface="+mn-lt"/>
                <a:cs typeface="+mn-lt"/>
              </a:rPr>
              <a:t>Existem outras para enumeração e descoberta de ameaça, tais como: </a:t>
            </a:r>
            <a:r>
              <a:rPr lang="pt-PT" sz="2000" b="1" i="1" dirty="0">
                <a:ea typeface="+mn-lt"/>
                <a:cs typeface="+mn-lt"/>
              </a:rPr>
              <a:t>STRIDE</a:t>
            </a:r>
            <a:r>
              <a:rPr lang="pt-PT" sz="2000" dirty="0">
                <a:ea typeface="+mn-lt"/>
                <a:cs typeface="+mn-lt"/>
              </a:rPr>
              <a:t>,</a:t>
            </a:r>
            <a:r>
              <a:rPr lang="pt-PT" sz="2000" b="1" dirty="0">
                <a:ea typeface="+mn-lt"/>
                <a:cs typeface="+mn-lt"/>
              </a:rPr>
              <a:t>CVSS</a:t>
            </a:r>
            <a:r>
              <a:rPr lang="pt-PT" sz="2000" dirty="0">
                <a:ea typeface="+mn-lt"/>
                <a:cs typeface="+mn-lt"/>
              </a:rPr>
              <a:t> (</a:t>
            </a:r>
            <a:r>
              <a:rPr lang="pt-PT" sz="2000" dirty="0" err="1">
                <a:ea typeface="+mn-lt"/>
                <a:cs typeface="+mn-lt"/>
              </a:rPr>
              <a:t>Common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Vulnerability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Scoring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System</a:t>
            </a:r>
            <a:r>
              <a:rPr lang="pt-PT" sz="2000" dirty="0">
                <a:ea typeface="+mn-lt"/>
                <a:cs typeface="+mn-lt"/>
              </a:rPr>
              <a:t>), Open </a:t>
            </a:r>
            <a:r>
              <a:rPr lang="pt-PT" sz="2000" dirty="0" err="1">
                <a:ea typeface="+mn-lt"/>
                <a:cs typeface="+mn-lt"/>
              </a:rPr>
              <a:t>GroupTMFactor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Analysis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of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Information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Risk</a:t>
            </a:r>
            <a:r>
              <a:rPr lang="pt-PT" sz="2000" dirty="0">
                <a:ea typeface="+mn-lt"/>
                <a:cs typeface="+mn-lt"/>
              </a:rPr>
              <a:t> (</a:t>
            </a:r>
            <a:r>
              <a:rPr lang="pt-PT" sz="2000" b="1" dirty="0">
                <a:ea typeface="+mn-lt"/>
                <a:cs typeface="+mn-lt"/>
              </a:rPr>
              <a:t>FAIR</a:t>
            </a:r>
            <a:r>
              <a:rPr lang="pt-PT" sz="2000" dirty="0">
                <a:ea typeface="+mn-lt"/>
                <a:cs typeface="+mn-lt"/>
              </a:rPr>
              <a:t>), </a:t>
            </a:r>
            <a:r>
              <a:rPr lang="pt-PT" sz="2000" b="1" dirty="0">
                <a:ea typeface="+mn-lt"/>
                <a:cs typeface="+mn-lt"/>
              </a:rPr>
              <a:t>CWSS</a:t>
            </a:r>
            <a:r>
              <a:rPr lang="pt-PT" sz="2000" dirty="0">
                <a:ea typeface="+mn-lt"/>
                <a:cs typeface="+mn-lt"/>
              </a:rPr>
              <a:t> (</a:t>
            </a:r>
            <a:r>
              <a:rPr lang="pt-PT" sz="2000" dirty="0" err="1">
                <a:ea typeface="+mn-lt"/>
                <a:cs typeface="+mn-lt"/>
              </a:rPr>
              <a:t>Common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Weak-ness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Scoring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System</a:t>
            </a:r>
            <a:r>
              <a:rPr lang="pt-PT" sz="2000" dirty="0">
                <a:ea typeface="+mn-lt"/>
                <a:cs typeface="+mn-lt"/>
              </a:rPr>
              <a:t>) e </a:t>
            </a:r>
            <a:r>
              <a:rPr lang="pt-PT" sz="2000" b="1" dirty="0">
                <a:ea typeface="+mn-lt"/>
                <a:cs typeface="+mn-lt"/>
              </a:rPr>
              <a:t>CWRAF</a:t>
            </a:r>
            <a:r>
              <a:rPr lang="pt-PT" sz="2000" dirty="0">
                <a:ea typeface="+mn-lt"/>
                <a:cs typeface="+mn-lt"/>
              </a:rPr>
              <a:t> (</a:t>
            </a:r>
            <a:r>
              <a:rPr lang="pt-PT" sz="2000" dirty="0" err="1">
                <a:ea typeface="+mn-lt"/>
                <a:cs typeface="+mn-lt"/>
              </a:rPr>
              <a:t>Common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Weakness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Risk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Analysis</a:t>
            </a:r>
            <a:r>
              <a:rPr lang="pt-PT" sz="2000" dirty="0">
                <a:ea typeface="+mn-lt"/>
                <a:cs typeface="+mn-lt"/>
              </a:rPr>
              <a:t> Framework.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193104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FB7E-C2CA-4483-9EEF-B85285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10. Terminologia</a:t>
            </a:r>
            <a:endParaRPr lang="pt-PT" dirty="0">
              <a:cs typeface="Calibri Light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58E41B9-1FA9-4D44-B68B-35D62C839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dirty="0">
                <a:cs typeface="Calibri"/>
              </a:rPr>
              <a:t>Equipas que "vendem" os projetos nem sempre são formadas pelas </a:t>
            </a:r>
            <a:r>
              <a:rPr lang="pt-PT" u="sng" dirty="0">
                <a:cs typeface="Calibri"/>
              </a:rPr>
              <a:t>pessoas mais indicadas</a:t>
            </a:r>
            <a:r>
              <a:rPr lang="pt-PT" dirty="0">
                <a:cs typeface="Calibri"/>
              </a:rPr>
              <a:t>.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b="1" dirty="0">
                <a:cs typeface="Calibri"/>
              </a:rPr>
              <a:t>É possível vender algo sem saber exatamente aquilo que se está a vender?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u="sng" dirty="0">
                <a:cs typeface="Calibri"/>
              </a:rPr>
              <a:t>Mal entendidos</a:t>
            </a:r>
            <a:r>
              <a:rPr lang="pt-PT" dirty="0">
                <a:cs typeface="Calibri"/>
              </a:rPr>
              <a:t> no que é acordado entre o cliente e o vendedor.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dirty="0">
                <a:cs typeface="Calibri"/>
              </a:rPr>
              <a:t>Soluções?</a:t>
            </a:r>
          </a:p>
        </p:txBody>
      </p:sp>
    </p:spTree>
    <p:extLst>
      <p:ext uri="{BB962C8B-B14F-4D97-AF65-F5344CB8AC3E}">
        <p14:creationId xmlns:p14="http://schemas.microsoft.com/office/powerpoint/2010/main" val="353080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FB7E-C2CA-4483-9EEF-B85285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10. Terminologia</a:t>
            </a:r>
            <a:endParaRPr lang="pt-PT" dirty="0">
              <a:cs typeface="Calibri Light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58E41B9-1FA9-4D44-B68B-35D62C839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A contratualização de um projeto deve sempre ser acompanhada por alguém que saiba do que fala.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Devem ser utilizados </a:t>
            </a:r>
            <a:r>
              <a:rPr lang="pt-PT" u="sng" dirty="0">
                <a:ea typeface="+mn-lt"/>
                <a:cs typeface="+mn-lt"/>
              </a:rPr>
              <a:t>termos apropriados</a:t>
            </a:r>
            <a:r>
              <a:rPr lang="pt-PT" dirty="0">
                <a:ea typeface="+mn-lt"/>
                <a:cs typeface="+mn-lt"/>
              </a:rPr>
              <a:t> e estes têm que ser bem empregues.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 marL="543560" lvl="1" indent="-342900">
              <a:buAutoNum type="arabicPeriod"/>
            </a:pPr>
            <a:r>
              <a:rPr lang="pt-PT" i="1" dirty="0" err="1">
                <a:solidFill>
                  <a:srgbClr val="00B0F0"/>
                </a:solidFill>
                <a:ea typeface="+mn-lt"/>
                <a:cs typeface="+mn-lt"/>
              </a:rPr>
              <a:t>Threat</a:t>
            </a:r>
            <a:r>
              <a:rPr lang="pt-PT" i="1" dirty="0">
                <a:ea typeface="+mn-lt"/>
                <a:cs typeface="+mn-lt"/>
              </a:rPr>
              <a:t> </a:t>
            </a:r>
            <a:r>
              <a:rPr lang="pt-PT" dirty="0">
                <a:ea typeface="+mn-lt"/>
                <a:cs typeface="+mn-lt"/>
              </a:rPr>
              <a:t>- causa potencial de um acontecimento perigoso para uma organização/sistema;</a:t>
            </a:r>
          </a:p>
          <a:p>
            <a:pPr marL="543560" lvl="1" indent="-342900">
              <a:buAutoNum type="arabicPeriod"/>
            </a:pPr>
            <a:r>
              <a:rPr lang="pt-PT" i="1" dirty="0" err="1">
                <a:solidFill>
                  <a:srgbClr val="00B0F0"/>
                </a:solidFill>
                <a:ea typeface="+mn-lt"/>
                <a:cs typeface="+mn-lt"/>
              </a:rPr>
              <a:t>Risk</a:t>
            </a:r>
            <a:r>
              <a:rPr lang="pt-PT" i="1" dirty="0">
                <a:ea typeface="+mn-lt"/>
                <a:cs typeface="+mn-lt"/>
              </a:rPr>
              <a:t> </a:t>
            </a:r>
            <a:r>
              <a:rPr lang="pt-PT" dirty="0">
                <a:ea typeface="+mn-lt"/>
                <a:cs typeface="+mn-lt"/>
              </a:rPr>
              <a:t>- consequência da incerteza inerente nos objetivos;</a:t>
            </a:r>
            <a:endParaRPr lang="en-US" dirty="0">
              <a:ea typeface="+mn-lt"/>
              <a:cs typeface="+mn-lt"/>
            </a:endParaRPr>
          </a:p>
          <a:p>
            <a:pPr marL="543560" lvl="1" indent="-342900">
              <a:buAutoNum type="arabicPeriod"/>
            </a:pPr>
            <a:r>
              <a:rPr lang="pt-PT" i="1" dirty="0" err="1">
                <a:solidFill>
                  <a:srgbClr val="00B0F0"/>
                </a:solidFill>
                <a:ea typeface="+mn-lt"/>
                <a:cs typeface="+mn-lt"/>
              </a:rPr>
              <a:t>Vulnerability</a:t>
            </a:r>
            <a:r>
              <a:rPr lang="pt-PT" i="1" dirty="0">
                <a:ea typeface="+mn-lt"/>
                <a:cs typeface="+mn-lt"/>
              </a:rPr>
              <a:t> </a:t>
            </a:r>
            <a:r>
              <a:rPr lang="pt-PT" dirty="0">
                <a:ea typeface="+mn-lt"/>
                <a:cs typeface="+mn-lt"/>
              </a:rPr>
              <a:t>- um problema que se manifesta numa determinada implementação.</a:t>
            </a:r>
            <a:endParaRPr lang="pt-PT" dirty="0"/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Por exemplo, diferenças entre </a:t>
            </a:r>
            <a:r>
              <a:rPr lang="pt-PT" i="1" dirty="0" err="1">
                <a:solidFill>
                  <a:srgbClr val="00B0F0"/>
                </a:solidFill>
                <a:ea typeface="+mn-lt"/>
                <a:cs typeface="+mn-lt"/>
              </a:rPr>
              <a:t>weakness</a:t>
            </a:r>
            <a:r>
              <a:rPr lang="pt-PT" i="1" dirty="0">
                <a:ea typeface="+mn-lt"/>
                <a:cs typeface="+mn-lt"/>
              </a:rPr>
              <a:t> </a:t>
            </a:r>
            <a:r>
              <a:rPr lang="pt-PT" dirty="0">
                <a:ea typeface="+mn-lt"/>
                <a:cs typeface="+mn-lt"/>
              </a:rPr>
              <a:t>e </a:t>
            </a:r>
            <a:r>
              <a:rPr lang="pt-PT" i="1" dirty="0" err="1">
                <a:solidFill>
                  <a:srgbClr val="00B0F0"/>
                </a:solidFill>
                <a:ea typeface="+mn-lt"/>
                <a:cs typeface="+mn-lt"/>
              </a:rPr>
              <a:t>vulnerability</a:t>
            </a:r>
            <a:r>
              <a:rPr lang="pt-PT" i="1" dirty="0">
                <a:ea typeface="+mn-lt"/>
                <a:cs typeface="+mn-lt"/>
              </a:rPr>
              <a:t>.</a:t>
            </a:r>
            <a:endParaRPr lang="pt-PT" dirty="0">
              <a:ea typeface="+mn-lt"/>
              <a:cs typeface="+mn-lt"/>
            </a:endParaRPr>
          </a:p>
          <a:p>
            <a:pPr marL="0" indent="0">
              <a:buFont typeface="Arial" panose="020F0502020204030204" pitchFamily="34" charset="0"/>
              <a:buNone/>
            </a:pPr>
            <a:endParaRPr lang="pt-PT" dirty="0">
              <a:ea typeface="+mn-lt"/>
              <a:cs typeface="+mn-lt"/>
            </a:endParaRPr>
          </a:p>
          <a:p>
            <a:pPr marL="200660" lvl="1" indent="0">
              <a:buNone/>
            </a:pPr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5517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FB7E-C2CA-4483-9EEF-B85285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11. Manuseamento de Sistemas Complexos</a:t>
            </a:r>
            <a:endParaRPr lang="pt-PT" dirty="0">
              <a:ea typeface="+mj-lt"/>
              <a:cs typeface="+mj-lt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58E41B9-1FA9-4D44-B68B-35D62C839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dirty="0">
                <a:cs typeface="Calibri"/>
              </a:rPr>
              <a:t>Existem vários sistemas que podem ser </a:t>
            </a:r>
            <a:r>
              <a:rPr lang="pt-PT" u="sng" dirty="0">
                <a:cs typeface="Calibri"/>
              </a:rPr>
              <a:t>difíceis de modelar</a:t>
            </a:r>
            <a:r>
              <a:rPr lang="pt-PT" dirty="0">
                <a:cs typeface="Calibri"/>
              </a:rPr>
              <a:t>.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b="1" dirty="0">
                <a:cs typeface="Calibri"/>
              </a:rPr>
              <a:t>Sistemas </a:t>
            </a:r>
            <a:r>
              <a:rPr lang="pt-PT" b="1" i="1" dirty="0" err="1">
                <a:cs typeface="Calibri"/>
              </a:rPr>
              <a:t>IoT</a:t>
            </a:r>
            <a:r>
              <a:rPr lang="pt-PT" dirty="0">
                <a:cs typeface="Calibri"/>
              </a:rPr>
              <a:t> :</a:t>
            </a:r>
            <a:endParaRPr lang="pt-PT" b="1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 marL="635000" lvl="1" indent="-342900">
              <a:buAutoNum type="arabicPeriod"/>
            </a:pPr>
            <a:r>
              <a:rPr lang="pt-PT" dirty="0">
                <a:cs typeface="Calibri"/>
              </a:rPr>
              <a:t>serviços </a:t>
            </a:r>
            <a:r>
              <a:rPr lang="pt-PT" i="1" dirty="0" err="1">
                <a:cs typeface="Calibri"/>
              </a:rPr>
              <a:t>cloud</a:t>
            </a:r>
            <a:r>
              <a:rPr lang="pt-PT" i="1" dirty="0">
                <a:cs typeface="Calibri"/>
              </a:rPr>
              <a:t>;</a:t>
            </a:r>
            <a:endParaRPr lang="pt-PT" b="1" dirty="0">
              <a:cs typeface="Calibri"/>
            </a:endParaRPr>
          </a:p>
          <a:p>
            <a:pPr marL="635000" lvl="1" indent="-342900">
              <a:buAutoNum type="arabicPeriod"/>
            </a:pPr>
            <a:r>
              <a:rPr lang="pt-PT" dirty="0">
                <a:cs typeface="Calibri"/>
              </a:rPr>
              <a:t>aplicações </a:t>
            </a:r>
            <a:r>
              <a:rPr lang="pt-PT" i="1" dirty="0">
                <a:cs typeface="Calibri"/>
              </a:rPr>
              <a:t>web </a:t>
            </a:r>
            <a:r>
              <a:rPr lang="pt-PT" dirty="0">
                <a:cs typeface="Calibri"/>
              </a:rPr>
              <a:t> e móveis; </a:t>
            </a:r>
            <a:endParaRPr lang="pt-PT" b="1">
              <a:cs typeface="Calibri"/>
            </a:endParaRPr>
          </a:p>
          <a:p>
            <a:pPr marL="635000" lvl="1" indent="-342900">
              <a:buAutoNum type="arabicPeriod"/>
            </a:pPr>
            <a:r>
              <a:rPr lang="pt-PT" dirty="0">
                <a:cs typeface="Calibri"/>
              </a:rPr>
              <a:t>sensores; </a:t>
            </a:r>
            <a:endParaRPr lang="pt-PT" b="1" dirty="0">
              <a:cs typeface="Calibri"/>
            </a:endParaRPr>
          </a:p>
          <a:p>
            <a:pPr marL="635000" lvl="1" indent="-342900">
              <a:buAutoNum type="arabicPeriod"/>
            </a:pPr>
            <a:r>
              <a:rPr lang="pt-PT" dirty="0">
                <a:cs typeface="Calibri"/>
              </a:rPr>
              <a:t>câmaras;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dirty="0">
                <a:cs typeface="Calibri"/>
              </a:rPr>
              <a:t>Soluções?</a:t>
            </a:r>
          </a:p>
        </p:txBody>
      </p:sp>
    </p:spTree>
    <p:extLst>
      <p:ext uri="{BB962C8B-B14F-4D97-AF65-F5344CB8AC3E}">
        <p14:creationId xmlns:p14="http://schemas.microsoft.com/office/powerpoint/2010/main" val="3661125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FB7E-C2CA-4483-9EEF-B85285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11. Manuseamento de Sistemas Complexos</a:t>
            </a:r>
            <a:endParaRPr lang="pt-PT" dirty="0">
              <a:ea typeface="+mj-lt"/>
              <a:cs typeface="+mj-lt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58E41B9-1FA9-4D44-B68B-35D62C839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dirty="0">
                <a:cs typeface="Calibri"/>
              </a:rPr>
              <a:t>Mote para a resolução destes problemas:</a:t>
            </a:r>
          </a:p>
          <a:p>
            <a:pPr marL="0" indent="0" algn="ctr">
              <a:buNone/>
            </a:pPr>
            <a:r>
              <a:rPr lang="pt-PT" sz="2400" b="1" dirty="0">
                <a:ea typeface="+mn-lt"/>
                <a:cs typeface="+mn-lt"/>
              </a:rPr>
              <a:t>"Dividir para conquistar"</a:t>
            </a:r>
            <a:endParaRPr lang="pt-PT" sz="2400" dirty="0">
              <a:cs typeface="Calibri"/>
            </a:endParaRPr>
          </a:p>
          <a:p>
            <a:pPr marL="0" indent="0" algn="ctr">
              <a:buNone/>
            </a:pPr>
            <a:endParaRPr lang="pt-PT" sz="2400" b="1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b="1" dirty="0">
                <a:ea typeface="+mn-lt"/>
                <a:cs typeface="+mn-lt"/>
              </a:rPr>
              <a:t>Primeira fase</a:t>
            </a:r>
            <a:r>
              <a:rPr lang="pt-PT" dirty="0">
                <a:ea typeface="+mn-lt"/>
                <a:cs typeface="+mn-lt"/>
              </a:rPr>
              <a:t> - modelação do sistema na totalidade (</a:t>
            </a:r>
            <a:r>
              <a:rPr lang="pt-PT" dirty="0">
                <a:solidFill>
                  <a:srgbClr val="00B0F0"/>
                </a:solidFill>
                <a:ea typeface="+mn-lt"/>
                <a:cs typeface="+mn-lt"/>
              </a:rPr>
              <a:t>comportamentos</a:t>
            </a:r>
            <a:r>
              <a:rPr lang="pt-PT" dirty="0">
                <a:ea typeface="+mn-lt"/>
                <a:cs typeface="+mn-lt"/>
              </a:rPr>
              <a:t> e </a:t>
            </a:r>
            <a:r>
              <a:rPr lang="pt-PT" dirty="0">
                <a:solidFill>
                  <a:srgbClr val="00B0F0"/>
                </a:solidFill>
                <a:ea typeface="+mn-lt"/>
                <a:cs typeface="+mn-lt"/>
              </a:rPr>
              <a:t>interações</a:t>
            </a:r>
            <a:r>
              <a:rPr lang="pt-PT" dirty="0">
                <a:ea typeface="+mn-lt"/>
                <a:cs typeface="+mn-lt"/>
              </a:rPr>
              <a:t> entre os </a:t>
            </a:r>
            <a:r>
              <a:rPr lang="pt-PT" dirty="0">
                <a:solidFill>
                  <a:srgbClr val="00B0F0"/>
                </a:solidFill>
                <a:ea typeface="+mn-lt"/>
                <a:cs typeface="+mn-lt"/>
              </a:rPr>
              <a:t>principais constituintes</a:t>
            </a:r>
            <a:r>
              <a:rPr lang="pt-PT" dirty="0">
                <a:ea typeface="+mn-lt"/>
                <a:cs typeface="+mn-lt"/>
              </a:rPr>
              <a:t>).</a:t>
            </a: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b="1" dirty="0">
                <a:cs typeface="Calibri"/>
              </a:rPr>
              <a:t>Segunda fase</a:t>
            </a:r>
            <a:r>
              <a:rPr lang="pt-PT" dirty="0">
                <a:cs typeface="Calibri"/>
              </a:rPr>
              <a:t> - modelação específica de cada constituinte. </a:t>
            </a:r>
          </a:p>
          <a:p>
            <a:pPr marL="0" indent="0">
              <a:buNone/>
            </a:pPr>
            <a:endParaRPr lang="pt-PT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568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FB7E-C2CA-4483-9EEF-B85285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12. Tecnologias/Ferramentas</a:t>
            </a:r>
            <a:endParaRPr lang="pt-PT" dirty="0">
              <a:cs typeface="Calibri Light" panose="020F03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088541-6624-424D-813A-97873145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pt-PT"/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dirty="0">
                <a:cs typeface="Calibri"/>
              </a:rPr>
              <a:t>Que </a:t>
            </a:r>
            <a:r>
              <a:rPr lang="pt-PT" dirty="0">
                <a:solidFill>
                  <a:srgbClr val="00B0F0"/>
                </a:solidFill>
                <a:cs typeface="Calibri"/>
              </a:rPr>
              <a:t>ferramentas</a:t>
            </a:r>
            <a:r>
              <a:rPr lang="pt-PT" dirty="0">
                <a:cs typeface="Calibri"/>
              </a:rPr>
              <a:t> e que </a:t>
            </a:r>
            <a:r>
              <a:rPr lang="pt-PT" dirty="0">
                <a:solidFill>
                  <a:srgbClr val="00B0F0"/>
                </a:solidFill>
                <a:cs typeface="Calibri"/>
              </a:rPr>
              <a:t>tecnologias</a:t>
            </a:r>
            <a:r>
              <a:rPr lang="pt-PT" dirty="0">
                <a:cs typeface="Calibri"/>
              </a:rPr>
              <a:t> existem disponíveis?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dirty="0">
                <a:cs typeface="Calibri"/>
              </a:rPr>
              <a:t>Essas </a:t>
            </a:r>
            <a:r>
              <a:rPr lang="pt-PT" dirty="0">
                <a:solidFill>
                  <a:srgbClr val="00B0F0"/>
                </a:solidFill>
                <a:cs typeface="Calibri"/>
              </a:rPr>
              <a:t>ferramentas </a:t>
            </a:r>
            <a:r>
              <a:rPr lang="pt-PT" dirty="0">
                <a:ea typeface="+mn-lt"/>
                <a:cs typeface="+mn-lt"/>
              </a:rPr>
              <a:t>são eficazes?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b="1" dirty="0">
                <a:ea typeface="+mn-lt"/>
                <a:cs typeface="+mn-lt"/>
              </a:rPr>
              <a:t>Cobrem todos os aspetos da modelação de ameaças?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421261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FB7E-C2CA-4483-9EEF-B85285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12. Tecnologias/Ferramentas</a:t>
            </a:r>
            <a:endParaRPr lang="pt-PT" dirty="0">
              <a:cs typeface="Calibri Light" panose="020F03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088541-6624-424D-813A-97873145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pt-PT"/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>
                <a:cs typeface="Calibri"/>
              </a:rPr>
              <a:t>soluções atuais </a:t>
            </a:r>
            <a:r>
              <a:rPr lang="pt-PT" u="sng" dirty="0">
                <a:cs typeface="Calibri"/>
              </a:rPr>
              <a:t>não abrangem todos os mecanismos existentes</a:t>
            </a:r>
            <a:r>
              <a:rPr lang="pt-PT" dirty="0">
                <a:cs typeface="Calibri"/>
              </a:rPr>
              <a:t>;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dirty="0">
                <a:cs typeface="Calibri"/>
              </a:rPr>
              <a:t>utilização de algumas ferramentas constitui uma </a:t>
            </a:r>
            <a:r>
              <a:rPr lang="pt-PT" b="1" dirty="0">
                <a:cs typeface="Calibri"/>
              </a:rPr>
              <a:t>barreira</a:t>
            </a:r>
            <a:r>
              <a:rPr lang="pt-PT" dirty="0">
                <a:cs typeface="Calibri"/>
              </a:rPr>
              <a:t> para trabalhar na área;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u="sng" dirty="0">
                <a:ea typeface="+mn-lt"/>
                <a:cs typeface="+mn-lt"/>
              </a:rPr>
              <a:t>iniciação do processo de modelação</a:t>
            </a:r>
            <a:r>
              <a:rPr lang="pt-PT" dirty="0">
                <a:ea typeface="+mn-lt"/>
                <a:cs typeface="+mn-lt"/>
              </a:rPr>
              <a:t> pode ser complicado;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não é visível uma </a:t>
            </a:r>
            <a:r>
              <a:rPr lang="pt-PT">
                <a:solidFill>
                  <a:srgbClr val="00B0F0"/>
                </a:solidFill>
                <a:ea typeface="+mn-lt"/>
                <a:cs typeface="+mn-lt"/>
              </a:rPr>
              <a:t>consequência imediata.</a:t>
            </a:r>
            <a:endParaRPr lang="pt-PT">
              <a:ea typeface="+mn-lt"/>
              <a:cs typeface="+mn-lt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1022927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FB7E-C2CA-4483-9EEF-B85285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12. Tecnologias/Ferramentas</a:t>
            </a:r>
            <a:endParaRPr lang="pt-PT" dirty="0">
              <a:cs typeface="Calibri Light" panose="020F03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088541-6624-424D-813A-97873145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pt-PT"/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b="1" dirty="0">
                <a:cs typeface="Calibri"/>
              </a:rPr>
              <a:t>treino de pessoal</a:t>
            </a:r>
            <a:r>
              <a:rPr lang="pt-PT" dirty="0">
                <a:cs typeface="Calibri"/>
              </a:rPr>
              <a:t> interessado e </a:t>
            </a:r>
            <a:r>
              <a:rPr lang="pt-PT" b="1" dirty="0">
                <a:cs typeface="Calibri"/>
              </a:rPr>
              <a:t>destacamento de especialistas</a:t>
            </a:r>
            <a:r>
              <a:rPr lang="pt-PT" dirty="0">
                <a:cs typeface="Calibri"/>
              </a:rPr>
              <a:t> para os formarem;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dirty="0">
                <a:solidFill>
                  <a:srgbClr val="00B0F0"/>
                </a:solidFill>
                <a:ea typeface="+mn-lt"/>
                <a:cs typeface="+mn-lt"/>
              </a:rPr>
              <a:t>procura</a:t>
            </a:r>
            <a:r>
              <a:rPr lang="pt-PT" dirty="0">
                <a:ea typeface="+mn-lt"/>
                <a:cs typeface="+mn-lt"/>
              </a:rPr>
              <a:t> e </a:t>
            </a:r>
            <a:r>
              <a:rPr lang="pt-PT" dirty="0">
                <a:solidFill>
                  <a:srgbClr val="00B0F0"/>
                </a:solidFill>
                <a:ea typeface="+mn-lt"/>
                <a:cs typeface="+mn-lt"/>
              </a:rPr>
              <a:t>interesse</a:t>
            </a:r>
            <a:r>
              <a:rPr lang="pt-PT" dirty="0">
                <a:ea typeface="+mn-lt"/>
                <a:cs typeface="+mn-lt"/>
              </a:rPr>
              <a:t> na área tem vindo a crescer;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>
                <a:ea typeface="+mn-lt"/>
                <a:cs typeface="+mn-lt"/>
              </a:rPr>
              <a:t>garantidamente </a:t>
            </a:r>
            <a:r>
              <a:rPr lang="pt-PT" u="sng">
                <a:ea typeface="+mn-lt"/>
                <a:cs typeface="+mn-lt"/>
              </a:rPr>
              <a:t>menos problemas de segurança a longo prazo.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218620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39455-5578-4FA8-AF02-DD698F0B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 </a:t>
            </a:r>
            <a:endParaRPr lang="pt-PT"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8E9B8F-5D50-4BF3-AE1C-AF31C27E6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cs typeface="Calibri" panose="020F0502020204030204"/>
              </a:rPr>
              <a:t> A grande </a:t>
            </a:r>
            <a:r>
              <a:rPr lang="pt-PT" u="sng" dirty="0">
                <a:cs typeface="Calibri" panose="020F0502020204030204"/>
              </a:rPr>
              <a:t>maioria dos dispositivos</a:t>
            </a:r>
            <a:r>
              <a:rPr lang="pt-PT" dirty="0">
                <a:cs typeface="Calibri" panose="020F0502020204030204"/>
              </a:rPr>
              <a:t> com que lidamos </a:t>
            </a:r>
            <a:r>
              <a:rPr lang="pt-PT" u="sng" dirty="0">
                <a:solidFill>
                  <a:srgbClr val="00B0F0"/>
                </a:solidFill>
                <a:cs typeface="Calibri" panose="020F0502020204030204"/>
              </a:rPr>
              <a:t>necessita de proteção</a:t>
            </a:r>
            <a:r>
              <a:rPr lang="pt-PT" dirty="0">
                <a:cs typeface="Calibri" panose="020F0502020204030204"/>
              </a:rPr>
              <a:t>:</a:t>
            </a: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 marL="543560" lvl="1" indent="-342900">
              <a:buAutoNum type="arabicPeriod"/>
            </a:pPr>
            <a:r>
              <a:rPr lang="pt-PT" dirty="0">
                <a:cs typeface="Calibri" panose="020F0502020204030204"/>
              </a:rPr>
              <a:t>sensores biométricos;</a:t>
            </a:r>
          </a:p>
          <a:p>
            <a:pPr marL="543560" lvl="1" indent="-342900">
              <a:buAutoNum type="arabicPeriod"/>
            </a:pPr>
            <a:r>
              <a:rPr lang="pt-PT" i="1" dirty="0">
                <a:cs typeface="Calibri" panose="020F0502020204030204"/>
              </a:rPr>
              <a:t>smartphones;</a:t>
            </a:r>
          </a:p>
          <a:p>
            <a:pPr marL="543560" lvl="1" indent="-342900">
              <a:buAutoNum type="arabicPeriod"/>
            </a:pPr>
            <a:r>
              <a:rPr lang="pt-PT" i="1" dirty="0">
                <a:cs typeface="Calibri" panose="020F0502020204030204"/>
              </a:rPr>
              <a:t>routers;</a:t>
            </a:r>
          </a:p>
          <a:p>
            <a:pPr marL="543560" lvl="1" indent="-342900">
              <a:buAutoNum type="arabicPeriod"/>
            </a:pPr>
            <a:endParaRPr lang="pt-PT" i="1" dirty="0">
              <a:cs typeface="Calibri" panose="020F0502020204030204"/>
            </a:endParaRPr>
          </a:p>
          <a:p>
            <a:pPr>
              <a:buFont typeface="Arial,Sans-Serif"/>
              <a:buChar char="•"/>
            </a:pPr>
            <a:r>
              <a:rPr lang="pt-PT" sz="1800" dirty="0">
                <a:ea typeface="+mn-lt"/>
                <a:cs typeface="+mn-lt"/>
              </a:rPr>
              <a:t> Ocorrência de </a:t>
            </a:r>
            <a:r>
              <a:rPr lang="pt-PT" sz="1800" dirty="0">
                <a:solidFill>
                  <a:srgbClr val="00B0F0"/>
                </a:solidFill>
                <a:ea typeface="+mn-lt"/>
                <a:cs typeface="+mn-lt"/>
              </a:rPr>
              <a:t>falhas básicas</a:t>
            </a:r>
            <a:r>
              <a:rPr lang="pt-PT" sz="1800" dirty="0">
                <a:ea typeface="+mn-lt"/>
                <a:cs typeface="+mn-lt"/>
              </a:rPr>
              <a:t> após </a:t>
            </a:r>
            <a:r>
              <a:rPr lang="pt-PT" sz="1800" u="sng" dirty="0">
                <a:ea typeface="+mn-lt"/>
                <a:cs typeface="+mn-lt"/>
              </a:rPr>
              <a:t>ataques bem sucedidos</a:t>
            </a:r>
            <a:r>
              <a:rPr lang="pt-PT" sz="1800" dirty="0">
                <a:ea typeface="+mn-lt"/>
                <a:cs typeface="+mn-lt"/>
              </a:rPr>
              <a:t>;</a:t>
            </a:r>
          </a:p>
          <a:p>
            <a:pPr>
              <a:buFont typeface="Arial,Sans-Serif"/>
              <a:buChar char="•"/>
            </a:pPr>
            <a:endParaRPr lang="pt-PT" sz="1800" dirty="0"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pt-PT" sz="1800" dirty="0">
                <a:ea typeface="+mn-lt"/>
                <a:cs typeface="+mn-lt"/>
              </a:rPr>
              <a:t> "</a:t>
            </a:r>
            <a:r>
              <a:rPr lang="pt-PT" sz="1800" b="1" dirty="0">
                <a:ea typeface="+mn-lt"/>
                <a:cs typeface="+mn-lt"/>
              </a:rPr>
              <a:t>Prevenir para remediar!</a:t>
            </a:r>
            <a:r>
              <a:rPr lang="pt-PT" sz="1800" dirty="0">
                <a:ea typeface="+mn-lt"/>
                <a:cs typeface="+mn-lt"/>
              </a:rPr>
              <a:t>"</a:t>
            </a:r>
          </a:p>
          <a:p>
            <a:pPr marL="543560" lvl="1" indent="-342900">
              <a:buAutoNum type="arabicPeriod"/>
            </a:pPr>
            <a:endParaRPr lang="pt-PT" i="1" dirty="0">
              <a:ea typeface="+mn-lt"/>
              <a:cs typeface="+mn-lt"/>
            </a:endParaRPr>
          </a:p>
          <a:p>
            <a:pPr marL="200660" lvl="1" indent="0">
              <a:buNone/>
            </a:pPr>
            <a:endParaRPr lang="pt-PT" i="1" dirty="0">
              <a:ea typeface="+mn-lt"/>
              <a:cs typeface="+mn-lt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EBC9769-408D-471C-878F-8B702CAC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799911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FB7E-C2CA-4483-9EEF-B85285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12. Tecnologias/Ferramentas</a:t>
            </a:r>
            <a:endParaRPr lang="pt-PT" dirty="0">
              <a:cs typeface="Calibri Light" panose="020F03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088541-6624-424D-813A-97873145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endParaRPr lang="pt-PT"/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>
                <a:cs typeface="Calibri"/>
              </a:rPr>
              <a:t>Necessidade de uma aplicação que preencha os seguintes </a:t>
            </a:r>
            <a:r>
              <a:rPr lang="pt-PT" u="sng">
                <a:cs typeface="Calibri"/>
              </a:rPr>
              <a:t>requisitos</a:t>
            </a:r>
            <a:r>
              <a:rPr lang="pt-PT">
                <a:cs typeface="Calibri"/>
              </a:rPr>
              <a:t>:</a:t>
            </a:r>
            <a:endParaRPr lang="pt-PT" b="1" dirty="0">
              <a:cs typeface="Calibri"/>
            </a:endParaRPr>
          </a:p>
          <a:p>
            <a:pPr marL="543560" lvl="1" indent="-342900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marL="543560" lvl="1" indent="-342900">
              <a:buAutoNum type="arabicPeriod"/>
            </a:pPr>
            <a:r>
              <a:rPr lang="pt-PT">
                <a:solidFill>
                  <a:srgbClr val="404040"/>
                </a:solidFill>
                <a:ea typeface="+mn-lt"/>
                <a:cs typeface="+mn-lt"/>
              </a:rPr>
              <a:t>modelação da arquitetura usando </a:t>
            </a:r>
            <a:r>
              <a:rPr lang="pt-PT">
                <a:solidFill>
                  <a:srgbClr val="00B0F0"/>
                </a:solidFill>
                <a:ea typeface="+mn-lt"/>
                <a:cs typeface="+mn-lt"/>
              </a:rPr>
              <a:t>diagramas</a:t>
            </a:r>
            <a:r>
              <a:rPr lang="pt-PT">
                <a:solidFill>
                  <a:srgbClr val="404040"/>
                </a:solidFill>
                <a:ea typeface="+mn-lt"/>
                <a:cs typeface="+mn-lt"/>
              </a:rPr>
              <a:t>;</a:t>
            </a:r>
            <a:endParaRPr lang="pt-PT" dirty="0">
              <a:solidFill>
                <a:srgbClr val="404040"/>
              </a:solidFill>
              <a:ea typeface="+mn-lt"/>
              <a:cs typeface="+mn-lt"/>
            </a:endParaRPr>
          </a:p>
          <a:p>
            <a:pPr marL="543560" lvl="1" indent="-342900">
              <a:buAutoNum type="arabicPeriod"/>
            </a:pPr>
            <a:endParaRPr lang="pt-PT" dirty="0">
              <a:solidFill>
                <a:srgbClr val="404040"/>
              </a:solidFill>
              <a:ea typeface="+mn-lt"/>
              <a:cs typeface="+mn-lt"/>
            </a:endParaRPr>
          </a:p>
          <a:p>
            <a:pPr marL="543560" lvl="1" indent="-342900">
              <a:buAutoNum type="arabicPeriod"/>
            </a:pPr>
            <a:r>
              <a:rPr lang="pt-PT">
                <a:solidFill>
                  <a:srgbClr val="00B0F0"/>
                </a:solidFill>
                <a:ea typeface="+mn-lt"/>
                <a:cs typeface="+mn-lt"/>
              </a:rPr>
              <a:t>anotação de problemas</a:t>
            </a:r>
            <a:r>
              <a:rPr lang="pt-PT">
                <a:solidFill>
                  <a:srgbClr val="404040"/>
                </a:solidFill>
                <a:ea typeface="+mn-lt"/>
                <a:cs typeface="+mn-lt"/>
              </a:rPr>
              <a:t> insurgentes;</a:t>
            </a:r>
            <a:endParaRPr lang="pt-PT" dirty="0">
              <a:solidFill>
                <a:srgbClr val="404040"/>
              </a:solidFill>
              <a:ea typeface="+mn-lt"/>
              <a:cs typeface="+mn-lt"/>
            </a:endParaRPr>
          </a:p>
          <a:p>
            <a:pPr marL="543560" lvl="1" indent="-342900">
              <a:buAutoNum type="arabicPeriod"/>
            </a:pPr>
            <a:endParaRPr lang="pt-PT" dirty="0">
              <a:solidFill>
                <a:srgbClr val="404040"/>
              </a:solidFill>
              <a:ea typeface="+mn-lt"/>
              <a:cs typeface="+mn-lt"/>
            </a:endParaRPr>
          </a:p>
          <a:p>
            <a:pPr marL="543560" lvl="1" indent="-342900">
              <a:buAutoNum type="arabicPeriod"/>
            </a:pPr>
            <a:r>
              <a:rPr lang="pt-PT">
                <a:solidFill>
                  <a:srgbClr val="00B0F0"/>
                </a:solidFill>
                <a:ea typeface="+mn-lt"/>
                <a:cs typeface="+mn-lt"/>
              </a:rPr>
              <a:t>classificação</a:t>
            </a:r>
            <a:r>
              <a:rPr lang="pt-PT">
                <a:solidFill>
                  <a:srgbClr val="404040"/>
                </a:solidFill>
                <a:ea typeface="+mn-lt"/>
                <a:cs typeface="+mn-lt"/>
              </a:rPr>
              <a:t> e </a:t>
            </a:r>
            <a:r>
              <a:rPr lang="pt-PT">
                <a:solidFill>
                  <a:srgbClr val="00B0F0"/>
                </a:solidFill>
                <a:ea typeface="+mn-lt"/>
                <a:cs typeface="+mn-lt"/>
              </a:rPr>
              <a:t>rastreamento</a:t>
            </a:r>
            <a:r>
              <a:rPr lang="pt-PT">
                <a:solidFill>
                  <a:srgbClr val="404040"/>
                </a:solidFill>
                <a:ea typeface="+mn-lt"/>
                <a:cs typeface="+mn-lt"/>
              </a:rPr>
              <a:t> desses problemas;</a:t>
            </a:r>
            <a:endParaRPr lang="pt-PT" dirty="0">
              <a:solidFill>
                <a:srgbClr val="404040"/>
              </a:solidFill>
              <a:ea typeface="+mn-lt"/>
              <a:cs typeface="+mn-lt"/>
            </a:endParaRPr>
          </a:p>
          <a:p>
            <a:pPr marL="543560" lvl="1" indent="-342900">
              <a:buAutoNum type="arabicPeriod"/>
            </a:pPr>
            <a:endParaRPr lang="pt-PT" dirty="0">
              <a:solidFill>
                <a:srgbClr val="404040"/>
              </a:solidFill>
              <a:ea typeface="+mn-lt"/>
              <a:cs typeface="+mn-lt"/>
            </a:endParaRPr>
          </a:p>
          <a:p>
            <a:pPr marL="543560" lvl="1" indent="-342900">
              <a:buAutoNum type="arabicPeriod"/>
            </a:pPr>
            <a:r>
              <a:rPr lang="pt-PT">
                <a:solidFill>
                  <a:srgbClr val="404040"/>
                </a:solidFill>
                <a:ea typeface="+mn-lt"/>
                <a:cs typeface="+mn-lt"/>
              </a:rPr>
              <a:t>oportunidade do utilizador </a:t>
            </a:r>
            <a:r>
              <a:rPr lang="pt-PT" b="1">
                <a:solidFill>
                  <a:srgbClr val="404040"/>
                </a:solidFill>
                <a:ea typeface="+mn-lt"/>
                <a:cs typeface="+mn-lt"/>
              </a:rPr>
              <a:t>poder escolher a abordagem</a:t>
            </a:r>
            <a:r>
              <a:rPr lang="pt-PT">
                <a:solidFill>
                  <a:srgbClr val="404040"/>
                </a:solidFill>
                <a:ea typeface="+mn-lt"/>
                <a:cs typeface="+mn-lt"/>
              </a:rPr>
              <a:t> que quer ter;</a:t>
            </a:r>
            <a:endParaRPr lang="pt-PT" dirty="0">
              <a:solidFill>
                <a:srgbClr val="404040"/>
              </a:solidFill>
              <a:ea typeface="+mn-lt"/>
              <a:cs typeface="+mn-lt"/>
            </a:endParaRPr>
          </a:p>
          <a:p>
            <a:pPr marL="543560" lvl="1" indent="-342900">
              <a:buAutoNum type="arabicPeriod"/>
            </a:pPr>
            <a:endParaRPr lang="pt-PT" dirty="0">
              <a:solidFill>
                <a:srgbClr val="404040"/>
              </a:solidFill>
              <a:ea typeface="+mn-lt"/>
              <a:cs typeface="+mn-lt"/>
            </a:endParaRPr>
          </a:p>
          <a:p>
            <a:pPr marL="543560" lvl="1" indent="-342900">
              <a:buAutoNum type="arabicPeriod"/>
            </a:pPr>
            <a:r>
              <a:rPr lang="pt-PT">
                <a:solidFill>
                  <a:srgbClr val="404040"/>
                </a:solidFill>
                <a:ea typeface="+mn-lt"/>
                <a:cs typeface="+mn-lt"/>
              </a:rPr>
              <a:t>a modelação deve ser acompanhada da </a:t>
            </a:r>
            <a:r>
              <a:rPr lang="pt-PT" b="1">
                <a:solidFill>
                  <a:srgbClr val="404040"/>
                </a:solidFill>
                <a:ea typeface="+mn-lt"/>
                <a:cs typeface="+mn-lt"/>
              </a:rPr>
              <a:t>construção de um </a:t>
            </a:r>
            <a:r>
              <a:rPr lang="pt-PT" b="1">
                <a:solidFill>
                  <a:srgbClr val="00B0F0"/>
                </a:solidFill>
                <a:ea typeface="+mn-lt"/>
                <a:cs typeface="+mn-lt"/>
              </a:rPr>
              <a:t>relatório</a:t>
            </a:r>
            <a:r>
              <a:rPr lang="pt-PT" b="1">
                <a:solidFill>
                  <a:srgbClr val="404040"/>
                </a:solidFill>
                <a:ea typeface="+mn-lt"/>
                <a:cs typeface="+mn-lt"/>
              </a:rPr>
              <a:t> com </a:t>
            </a:r>
            <a:r>
              <a:rPr lang="pt-PT" b="1" i="1">
                <a:solidFill>
                  <a:srgbClr val="404040"/>
                </a:solidFill>
                <a:ea typeface="+mn-lt"/>
                <a:cs typeface="+mn-lt"/>
              </a:rPr>
              <a:t>layout</a:t>
            </a:r>
            <a:r>
              <a:rPr lang="pt-PT" b="1">
                <a:solidFill>
                  <a:srgbClr val="404040"/>
                </a:solidFill>
                <a:ea typeface="+mn-lt"/>
                <a:cs typeface="+mn-lt"/>
              </a:rPr>
              <a:t> editável</a:t>
            </a:r>
            <a:r>
              <a:rPr lang="pt-PT">
                <a:solidFill>
                  <a:srgbClr val="404040"/>
                </a:solidFill>
                <a:ea typeface="+mn-lt"/>
                <a:cs typeface="+mn-lt"/>
              </a:rPr>
              <a:t>;</a:t>
            </a:r>
            <a:endParaRPr lang="pt-PT" dirty="0">
              <a:solidFill>
                <a:srgbClr val="404040"/>
              </a:solidFill>
              <a:ea typeface="+mn-lt"/>
              <a:cs typeface="+mn-lt"/>
            </a:endParaRPr>
          </a:p>
          <a:p>
            <a:pPr marL="543560" lvl="1" indent="-342900">
              <a:buAutoNum type="arabicPeriod"/>
            </a:pPr>
            <a:endParaRPr lang="pt-PT" dirty="0">
              <a:solidFill>
                <a:srgbClr val="404040"/>
              </a:solidFill>
              <a:ea typeface="+mn-lt"/>
              <a:cs typeface="+mn-lt"/>
            </a:endParaRPr>
          </a:p>
          <a:p>
            <a:pPr marL="543560" lvl="1" indent="-342900">
              <a:buAutoNum type="arabicPeriod"/>
            </a:pPr>
            <a:r>
              <a:rPr lang="pt-PT">
                <a:solidFill>
                  <a:srgbClr val="404040"/>
                </a:solidFill>
                <a:ea typeface="+mn-lt"/>
                <a:cs typeface="+mn-lt"/>
              </a:rPr>
              <a:t>possibilidade de </a:t>
            </a:r>
            <a:r>
              <a:rPr lang="pt-PT" b="1">
                <a:solidFill>
                  <a:srgbClr val="404040"/>
                </a:solidFill>
                <a:ea typeface="+mn-lt"/>
                <a:cs typeface="+mn-lt"/>
              </a:rPr>
              <a:t>exportar/importar modelos já existentes</a:t>
            </a:r>
            <a:r>
              <a:rPr lang="pt-PT">
                <a:solidFill>
                  <a:srgbClr val="404040"/>
                </a:solidFill>
                <a:ea typeface="+mn-lt"/>
                <a:cs typeface="+mn-lt"/>
              </a:rPr>
              <a:t> construidos com as ferramentas atualmente utilizadas no mercado</a:t>
            </a:r>
            <a:endParaRPr lang="pt-PT" dirty="0">
              <a:solidFill>
                <a:srgbClr val="404040"/>
              </a:solidFill>
              <a:ea typeface="+mn-lt"/>
              <a:cs typeface="+mn-lt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u="sng">
              <a:solidFill>
                <a:srgbClr val="404040"/>
              </a:solidFill>
              <a:ea typeface="+mn-lt"/>
              <a:cs typeface="+mn-lt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3444568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FB7E-C2CA-4483-9EEF-B85285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</a:t>
            </a:r>
            <a:r>
              <a:rPr lang="en-US" dirty="0" err="1">
                <a:ea typeface="+mj-lt"/>
                <a:cs typeface="+mj-lt"/>
              </a:rPr>
              <a:t>Inclusão</a:t>
            </a:r>
            <a:r>
              <a:rPr lang="en-US" dirty="0">
                <a:ea typeface="+mj-lt"/>
                <a:cs typeface="+mj-lt"/>
              </a:rPr>
              <a:t> da </a:t>
            </a:r>
            <a:r>
              <a:rPr lang="en-US" dirty="0" err="1">
                <a:ea typeface="+mj-lt"/>
                <a:cs typeface="+mj-lt"/>
              </a:rPr>
              <a:t>modelação</a:t>
            </a:r>
            <a:r>
              <a:rPr lang="en-US" dirty="0">
                <a:ea typeface="+mj-lt"/>
                <a:cs typeface="+mj-lt"/>
              </a:rPr>
              <a:t> de </a:t>
            </a:r>
            <a:r>
              <a:rPr lang="en-US" dirty="0" err="1">
                <a:ea typeface="+mj-lt"/>
                <a:cs typeface="+mj-lt"/>
              </a:rPr>
              <a:t>ameaças</a:t>
            </a:r>
            <a:r>
              <a:rPr lang="en-US" dirty="0">
                <a:ea typeface="+mj-lt"/>
                <a:cs typeface="+mj-lt"/>
              </a:rPr>
              <a:t> no </a:t>
            </a:r>
            <a:r>
              <a:rPr lang="en-US" dirty="0" err="1">
                <a:ea typeface="+mj-lt"/>
                <a:cs typeface="+mj-lt"/>
              </a:rPr>
              <a:t>ciclo</a:t>
            </a:r>
            <a:r>
              <a:rPr lang="en-US" dirty="0">
                <a:ea typeface="+mj-lt"/>
                <a:cs typeface="+mj-lt"/>
              </a:rPr>
              <a:t> de </a:t>
            </a:r>
            <a:r>
              <a:rPr lang="en-US" dirty="0" err="1">
                <a:ea typeface="+mj-lt"/>
                <a:cs typeface="+mj-lt"/>
              </a:rPr>
              <a:t>vida</a:t>
            </a:r>
            <a:r>
              <a:rPr lang="en-US" dirty="0">
                <a:ea typeface="+mj-lt"/>
                <a:cs typeface="+mj-lt"/>
              </a:rPr>
              <a:t> do </a:t>
            </a:r>
            <a:r>
              <a:rPr lang="en-US" dirty="0" err="1">
                <a:ea typeface="+mj-lt"/>
                <a:cs typeface="+mj-lt"/>
              </a:rPr>
              <a:t>desenvolvimento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088541-6624-424D-813A-97873145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pt-PT"/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>
                <a:cs typeface="Calibri"/>
              </a:rPr>
              <a:t>o ciclo de desenvolvimento um sistema de software </a:t>
            </a:r>
            <a:r>
              <a:rPr lang="pt-PT" b="1" u="sng">
                <a:cs typeface="Calibri"/>
              </a:rPr>
              <a:t>raramente inclui a modelação de ameaças</a:t>
            </a:r>
            <a:r>
              <a:rPr lang="pt-PT">
                <a:cs typeface="Calibri"/>
              </a:rPr>
              <a:t>;</a:t>
            </a: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>
                <a:cs typeface="Calibri"/>
              </a:rPr>
              <a:t>exemplos de modelos que </a:t>
            </a:r>
            <a:r>
              <a:rPr lang="pt-PT">
                <a:solidFill>
                  <a:srgbClr val="00B0F0"/>
                </a:solidFill>
                <a:cs typeface="Calibri"/>
              </a:rPr>
              <a:t>antecipam problemas</a:t>
            </a:r>
            <a:r>
              <a:rPr lang="pt-PT">
                <a:cs typeface="Calibri"/>
              </a:rPr>
              <a:t> nos sistemas que modelam:</a:t>
            </a:r>
            <a:endParaRPr lang="pt-PT" dirty="0">
              <a:cs typeface="Calibri"/>
            </a:endParaRPr>
          </a:p>
          <a:p>
            <a:pPr marL="543560" lvl="1" indent="-342900">
              <a:buAutoNum type="arabicPeriod"/>
            </a:pPr>
            <a:endParaRPr lang="pt-PT" dirty="0">
              <a:cs typeface="Calibri"/>
            </a:endParaRPr>
          </a:p>
          <a:p>
            <a:pPr marL="543560" lvl="1" indent="-342900">
              <a:buAutoNum type="arabicPeriod"/>
            </a:pPr>
            <a:r>
              <a:rPr lang="pt-PT">
                <a:cs typeface="Calibri"/>
              </a:rPr>
              <a:t>página </a:t>
            </a:r>
            <a:r>
              <a:rPr lang="pt-PT" i="1">
                <a:cs typeface="Calibri"/>
              </a:rPr>
              <a:t>web </a:t>
            </a:r>
            <a:r>
              <a:rPr lang="pt-PT">
                <a:cs typeface="Calibri"/>
              </a:rPr>
              <a:t>que permite o </a:t>
            </a:r>
            <a:r>
              <a:rPr lang="pt-PT" u="sng">
                <a:cs typeface="Calibri"/>
              </a:rPr>
              <a:t>teste de dispositivos médicos</a:t>
            </a:r>
            <a:r>
              <a:rPr lang="pt-PT">
                <a:cs typeface="Calibri"/>
              </a:rPr>
              <a:t>;</a:t>
            </a:r>
            <a:endParaRPr lang="pt-PT" dirty="0">
              <a:cs typeface="Calibri"/>
            </a:endParaRPr>
          </a:p>
          <a:p>
            <a:pPr marL="543560" lvl="1" indent="-342900">
              <a:buAutoNum type="arabicPeriod"/>
            </a:pPr>
            <a:endParaRPr lang="pt-PT" dirty="0">
              <a:cs typeface="Calibri"/>
            </a:endParaRPr>
          </a:p>
          <a:p>
            <a:pPr marL="543560" lvl="1" indent="-342900">
              <a:buAutoNum type="arabicPeriod"/>
            </a:pPr>
            <a:r>
              <a:rPr lang="pt-PT">
                <a:cs typeface="Calibri"/>
              </a:rPr>
              <a:t>modelo de </a:t>
            </a:r>
            <a:r>
              <a:rPr lang="pt-PT" u="sng">
                <a:cs typeface="Calibri"/>
              </a:rPr>
              <a:t>verificação do sistema de controlo de velocidade de automóveis.</a:t>
            </a:r>
            <a:endParaRPr lang="pt-PT" u="sng" dirty="0">
              <a:cs typeface="Calibri"/>
            </a:endParaRPr>
          </a:p>
          <a:p>
            <a:pPr marL="543560" lvl="1" indent="-342900">
              <a:buAutoNum type="arabicPeriod"/>
            </a:pPr>
            <a:endParaRPr lang="pt-PT" dirty="0">
              <a:cs typeface="Calibri"/>
            </a:endParaRPr>
          </a:p>
          <a:p>
            <a:pPr marL="543560" lvl="1" indent="-342900">
              <a:buFont typeface="Calibri" pitchFamily="34" charset="0"/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marL="543560" lvl="1" indent="-342900">
              <a:buAutoNum type="arabicPeriod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1236909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FB7E-C2CA-4483-9EEF-B85285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</a:t>
            </a:r>
            <a:r>
              <a:rPr lang="en-US" dirty="0" err="1">
                <a:ea typeface="+mj-lt"/>
                <a:cs typeface="+mj-lt"/>
              </a:rPr>
              <a:t>Inclusão</a:t>
            </a:r>
            <a:r>
              <a:rPr lang="en-US" dirty="0">
                <a:ea typeface="+mj-lt"/>
                <a:cs typeface="+mj-lt"/>
              </a:rPr>
              <a:t> da </a:t>
            </a:r>
            <a:r>
              <a:rPr lang="en-US" dirty="0" err="1">
                <a:ea typeface="+mj-lt"/>
                <a:cs typeface="+mj-lt"/>
              </a:rPr>
              <a:t>modelação</a:t>
            </a:r>
            <a:r>
              <a:rPr lang="en-US" dirty="0">
                <a:ea typeface="+mj-lt"/>
                <a:cs typeface="+mj-lt"/>
              </a:rPr>
              <a:t> de </a:t>
            </a:r>
            <a:r>
              <a:rPr lang="en-US" dirty="0" err="1">
                <a:ea typeface="+mj-lt"/>
                <a:cs typeface="+mj-lt"/>
              </a:rPr>
              <a:t>ameaças</a:t>
            </a:r>
            <a:r>
              <a:rPr lang="en-US" dirty="0">
                <a:ea typeface="+mj-lt"/>
                <a:cs typeface="+mj-lt"/>
              </a:rPr>
              <a:t> no </a:t>
            </a:r>
            <a:r>
              <a:rPr lang="en-US" dirty="0" err="1">
                <a:ea typeface="+mj-lt"/>
                <a:cs typeface="+mj-lt"/>
              </a:rPr>
              <a:t>ciclo</a:t>
            </a:r>
            <a:r>
              <a:rPr lang="en-US" dirty="0">
                <a:ea typeface="+mj-lt"/>
                <a:cs typeface="+mj-lt"/>
              </a:rPr>
              <a:t> de </a:t>
            </a:r>
            <a:r>
              <a:rPr lang="en-US" dirty="0" err="1">
                <a:ea typeface="+mj-lt"/>
                <a:cs typeface="+mj-lt"/>
              </a:rPr>
              <a:t>vida</a:t>
            </a:r>
            <a:r>
              <a:rPr lang="en-US" dirty="0">
                <a:ea typeface="+mj-lt"/>
                <a:cs typeface="+mj-lt"/>
              </a:rPr>
              <a:t> do </a:t>
            </a:r>
            <a:r>
              <a:rPr lang="en-US" dirty="0" err="1">
                <a:ea typeface="+mj-lt"/>
                <a:cs typeface="+mj-lt"/>
              </a:rPr>
              <a:t>desenvolvimento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088541-6624-424D-813A-97873145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endParaRPr lang="pt-PT"/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b="1">
                <a:cs typeface="Calibri"/>
              </a:rPr>
              <a:t>sequência das fases do ciclo de vida de desenvolvimento</a:t>
            </a:r>
            <a:r>
              <a:rPr lang="pt-PT">
                <a:cs typeface="Calibri"/>
              </a:rPr>
              <a:t>:</a:t>
            </a:r>
            <a:endParaRPr lang="pt-PT" dirty="0">
              <a:cs typeface="Calibri"/>
            </a:endParaRPr>
          </a:p>
          <a:p>
            <a:pPr marL="543560" lvl="1" indent="-342900">
              <a:buAutoNum type="arabicPeriod"/>
            </a:pPr>
            <a:endParaRPr lang="pt-PT" dirty="0">
              <a:cs typeface="Calibri"/>
            </a:endParaRPr>
          </a:p>
          <a:p>
            <a:pPr marL="543560" lvl="1" indent="-342900">
              <a:buAutoNum type="arabicPeriod"/>
            </a:pPr>
            <a:r>
              <a:rPr lang="pt-PT">
                <a:solidFill>
                  <a:srgbClr val="00B0F0"/>
                </a:solidFill>
                <a:ea typeface="+mn-lt"/>
                <a:cs typeface="+mn-lt"/>
              </a:rPr>
              <a:t>definição da estratégia</a:t>
            </a:r>
            <a:r>
              <a:rPr lang="pt-PT">
                <a:ea typeface="+mn-lt"/>
                <a:cs typeface="+mn-lt"/>
              </a:rPr>
              <a:t> de segurança;</a:t>
            </a:r>
            <a:endParaRPr lang="pt-PT" dirty="0">
              <a:ea typeface="+mn-lt"/>
              <a:cs typeface="+mn-lt"/>
            </a:endParaRPr>
          </a:p>
          <a:p>
            <a:pPr marL="543560" lvl="1" indent="-342900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marL="543560" lvl="1" indent="-342900">
              <a:buAutoNum type="arabicPeriod"/>
            </a:pPr>
            <a:r>
              <a:rPr lang="pt-PT">
                <a:cs typeface="Calibri"/>
              </a:rPr>
              <a:t>avaliação da </a:t>
            </a:r>
            <a:r>
              <a:rPr lang="pt-PT">
                <a:solidFill>
                  <a:srgbClr val="00B0F0"/>
                </a:solidFill>
                <a:cs typeface="Calibri"/>
              </a:rPr>
              <a:t>arquitetura</a:t>
            </a:r>
            <a:r>
              <a:rPr lang="pt-PT">
                <a:cs typeface="Calibri"/>
              </a:rPr>
              <a:t>;</a:t>
            </a:r>
            <a:endParaRPr lang="pt-PT" dirty="0">
              <a:cs typeface="Calibri"/>
            </a:endParaRPr>
          </a:p>
          <a:p>
            <a:pPr marL="543560" lvl="1" indent="-342900">
              <a:buAutoNum type="arabicPeriod"/>
            </a:pPr>
            <a:endParaRPr lang="pt-PT" dirty="0">
              <a:cs typeface="Calibri"/>
            </a:endParaRPr>
          </a:p>
          <a:p>
            <a:pPr marL="543560" lvl="1" indent="-342900">
              <a:buAutoNum type="arabicPeriod"/>
            </a:pPr>
            <a:r>
              <a:rPr lang="pt-PT">
                <a:cs typeface="Calibri"/>
              </a:rPr>
              <a:t>conceção do </a:t>
            </a:r>
            <a:r>
              <a:rPr lang="pt-PT">
                <a:solidFill>
                  <a:srgbClr val="00B0F0"/>
                </a:solidFill>
                <a:cs typeface="Calibri"/>
              </a:rPr>
              <a:t>modelo de ameaças</a:t>
            </a:r>
            <a:r>
              <a:rPr lang="pt-PT">
                <a:cs typeface="Calibri"/>
              </a:rPr>
              <a:t>;</a:t>
            </a:r>
            <a:endParaRPr lang="pt-PT" dirty="0">
              <a:cs typeface="Calibri"/>
            </a:endParaRPr>
          </a:p>
          <a:p>
            <a:pPr marL="543560" lvl="1" indent="-342900">
              <a:buAutoNum type="arabicPeriod"/>
            </a:pPr>
            <a:endParaRPr lang="pt-PT" dirty="0">
              <a:cs typeface="Calibri"/>
            </a:endParaRPr>
          </a:p>
          <a:p>
            <a:pPr marL="543560" lvl="1" indent="-342900">
              <a:buAutoNum type="arabicPeriod"/>
            </a:pPr>
            <a:r>
              <a:rPr lang="pt-PT">
                <a:cs typeface="Calibri"/>
              </a:rPr>
              <a:t>análise ao </a:t>
            </a:r>
            <a:r>
              <a:rPr lang="pt-PT" i="1">
                <a:cs typeface="Calibri"/>
              </a:rPr>
              <a:t>design; </a:t>
            </a:r>
            <a:r>
              <a:rPr lang="pt-PT">
                <a:cs typeface="Calibri"/>
              </a:rPr>
              <a:t>(...)</a:t>
            </a:r>
            <a:endParaRPr lang="pt-PT" dirty="0">
              <a:cs typeface="Calibri"/>
            </a:endParaRPr>
          </a:p>
          <a:p>
            <a:pPr marL="543560" lvl="1" indent="-342900">
              <a:buAutoNum type="arabicPeriod"/>
            </a:pPr>
            <a:endParaRPr lang="pt-PT" dirty="0">
              <a:cs typeface="Calibri"/>
            </a:endParaRPr>
          </a:p>
          <a:p>
            <a:pPr marL="543560" lvl="1" indent="-342900">
              <a:buAutoNum type="arabicPeriod"/>
            </a:pPr>
            <a:r>
              <a:rPr lang="pt-PT">
                <a:ea typeface="+mn-lt"/>
                <a:cs typeface="+mn-lt"/>
              </a:rPr>
              <a:t>plano de teste. (...)</a:t>
            </a:r>
            <a:endParaRPr lang="pt-PT">
              <a:cs typeface="Calibri" panose="020F0502020204030204"/>
            </a:endParaRPr>
          </a:p>
          <a:p>
            <a:pPr marL="543560" lvl="1" indent="-342900">
              <a:buFont typeface="Calibri" pitchFamily="34" charset="0"/>
              <a:buAutoNum type="arabicPeriod"/>
            </a:pPr>
            <a:endParaRPr lang="pt-PT" dirty="0">
              <a:cs typeface="Calibri"/>
            </a:endParaRPr>
          </a:p>
          <a:p>
            <a:pPr marL="543560" lvl="1" indent="-342900">
              <a:buFont typeface="Calibri" pitchFamily="34" charset="0"/>
              <a:buAutoNum type="arabicPeriod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186087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FB7E-C2CA-4483-9EEF-B85285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14. Exemplos de Modelação de Ameaças</a:t>
            </a:r>
            <a:endParaRPr lang="pt-PT" dirty="0">
              <a:cs typeface="Calibri Light" panose="020F03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088541-6624-424D-813A-97873145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pt-PT"/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b="1">
                <a:cs typeface="Calibri"/>
              </a:rPr>
              <a:t>aplicação </a:t>
            </a:r>
            <a:r>
              <a:rPr lang="pt-PT" b="1" i="1">
                <a:cs typeface="Calibri"/>
              </a:rPr>
              <a:t>web </a:t>
            </a:r>
            <a:r>
              <a:rPr lang="pt-PT" b="1">
                <a:cs typeface="Calibri"/>
              </a:rPr>
              <a:t>de atribuição de </a:t>
            </a:r>
            <a:r>
              <a:rPr lang="pt-PT" b="1" i="1">
                <a:cs typeface="Calibri"/>
              </a:rPr>
              <a:t>feedbacks</a:t>
            </a:r>
            <a:r>
              <a:rPr lang="pt-PT" i="1" dirty="0">
                <a:cs typeface="Calibri"/>
              </a:rPr>
              <a:t>: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i="1" dirty="0">
              <a:cs typeface="Calibri"/>
            </a:endParaRPr>
          </a:p>
          <a:p>
            <a:pPr marL="543560" lvl="1" indent="-342900">
              <a:buAutoNum type="arabicPeriod"/>
            </a:pPr>
            <a:r>
              <a:rPr lang="pt-PT">
                <a:cs typeface="Calibri" panose="020F0502020204030204"/>
              </a:rPr>
              <a:t>identificação das </a:t>
            </a:r>
            <a:r>
              <a:rPr lang="pt-PT">
                <a:solidFill>
                  <a:srgbClr val="00B0F0"/>
                </a:solidFill>
                <a:cs typeface="Calibri" panose="020F0502020204030204"/>
              </a:rPr>
              <a:t>entidades</a:t>
            </a:r>
            <a:r>
              <a:rPr lang="pt-PT">
                <a:cs typeface="Calibri" panose="020F0502020204030204"/>
              </a:rPr>
              <a:t> interveninentes;</a:t>
            </a:r>
            <a:endParaRPr lang="pt-PT" dirty="0">
              <a:cs typeface="Calibri" panose="020F0502020204030204"/>
            </a:endParaRPr>
          </a:p>
          <a:p>
            <a:pPr marL="543560" lvl="1" indent="-342900">
              <a:buAutoNum type="arabicPeriod"/>
            </a:pPr>
            <a:endParaRPr lang="pt-PT" dirty="0">
              <a:cs typeface="Calibri" panose="020F0502020204030204"/>
            </a:endParaRPr>
          </a:p>
          <a:p>
            <a:pPr marL="543560" lvl="1" indent="-342900">
              <a:buAutoNum type="arabicPeriod"/>
            </a:pPr>
            <a:r>
              <a:rPr lang="pt-PT">
                <a:cs typeface="Calibri" panose="020F0502020204030204"/>
              </a:rPr>
              <a:t>definição das </a:t>
            </a:r>
            <a:r>
              <a:rPr lang="pt-PT">
                <a:solidFill>
                  <a:srgbClr val="00B0F0"/>
                </a:solidFill>
                <a:cs typeface="Calibri" panose="020F0502020204030204"/>
              </a:rPr>
              <a:t>zonas de confiança</a:t>
            </a:r>
            <a:r>
              <a:rPr lang="pt-PT">
                <a:cs typeface="Calibri" panose="020F0502020204030204"/>
              </a:rPr>
              <a:t>;</a:t>
            </a:r>
            <a:endParaRPr lang="pt-PT" dirty="0">
              <a:cs typeface="Calibri" panose="020F0502020204030204"/>
            </a:endParaRPr>
          </a:p>
          <a:p>
            <a:pPr marL="543560" lvl="1" indent="-342900">
              <a:buAutoNum type="arabicPeriod"/>
            </a:pPr>
            <a:endParaRPr lang="pt-PT" dirty="0">
              <a:cs typeface="Calibri" panose="020F0502020204030204"/>
            </a:endParaRPr>
          </a:p>
          <a:p>
            <a:pPr marL="543560" lvl="1" indent="-342900">
              <a:buAutoNum type="arabicPeriod"/>
            </a:pPr>
            <a:r>
              <a:rPr lang="pt-PT">
                <a:solidFill>
                  <a:srgbClr val="00B0F0"/>
                </a:solidFill>
                <a:cs typeface="Calibri" panose="020F0502020204030204"/>
              </a:rPr>
              <a:t>pontos críticos</a:t>
            </a:r>
            <a:r>
              <a:rPr lang="pt-PT">
                <a:cs typeface="Calibri" panose="020F0502020204030204"/>
              </a:rPr>
              <a:t> com ameaças inerentes;</a:t>
            </a:r>
            <a:endParaRPr lang="pt-PT" dirty="0">
              <a:cs typeface="Calibri" panose="020F0502020204030204"/>
            </a:endParaRPr>
          </a:p>
          <a:p>
            <a:pPr marL="543560" lvl="1" indent="-342900">
              <a:buAutoNum type="arabicPeriod"/>
            </a:pPr>
            <a:endParaRPr lang="pt-PT" dirty="0">
              <a:cs typeface="Calibri" panose="020F0502020204030204"/>
            </a:endParaRPr>
          </a:p>
          <a:p>
            <a:pPr marL="543560" lvl="1" indent="-342900">
              <a:buAutoNum type="arabicPeriod"/>
            </a:pPr>
            <a:r>
              <a:rPr lang="pt-PT">
                <a:solidFill>
                  <a:srgbClr val="00B0F0"/>
                </a:solidFill>
                <a:cs typeface="Calibri" panose="020F0502020204030204"/>
              </a:rPr>
              <a:t>ações realizadas</a:t>
            </a:r>
            <a:r>
              <a:rPr lang="pt-PT">
                <a:cs typeface="Calibri" panose="020F0502020204030204"/>
              </a:rPr>
              <a:t> entre entidades.</a:t>
            </a:r>
            <a:endParaRPr lang="pt-PT" dirty="0">
              <a:cs typeface="Calibri" panose="020F0502020204030204"/>
            </a:endParaRPr>
          </a:p>
          <a:p>
            <a:pPr marL="543560" lvl="1" indent="-342900">
              <a:buAutoNum type="arabicPeriod"/>
            </a:pPr>
            <a:endParaRPr lang="pt-PT" dirty="0">
              <a:cs typeface="Calibri" panose="020F0502020204030204"/>
            </a:endParaRPr>
          </a:p>
          <a:p>
            <a:pPr marL="543560" lvl="1" indent="-342900">
              <a:buAutoNum type="arabicPeriod"/>
            </a:pPr>
            <a:endParaRPr lang="pt-PT" dirty="0">
              <a:cs typeface="Calibri" panose="020F0502020204030204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125398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pic>
        <p:nvPicPr>
          <p:cNvPr id="7" name="Imagem 7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CCDE54CB-6F03-4F28-ABD0-671D34B5E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69" y="163332"/>
            <a:ext cx="11959084" cy="6085635"/>
          </a:xfrm>
        </p:spPr>
      </p:pic>
    </p:spTree>
    <p:extLst>
      <p:ext uri="{BB962C8B-B14F-4D97-AF65-F5344CB8AC3E}">
        <p14:creationId xmlns:p14="http://schemas.microsoft.com/office/powerpoint/2010/main" val="347766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FB7E-C2CA-4483-9EEF-B85285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14. Exemplos de Modelação de Ameaças</a:t>
            </a:r>
            <a:endParaRPr lang="pt-PT" dirty="0">
              <a:cs typeface="Calibri Light" panose="020F03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088541-6624-424D-813A-97873145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endParaRPr lang="pt-PT"/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b="1" dirty="0">
                <a:cs typeface="Calibri"/>
              </a:rPr>
              <a:t>autenticação em dispositivos </a:t>
            </a:r>
            <a:r>
              <a:rPr lang="pt-PT" b="1" i="1" dirty="0" err="1">
                <a:cs typeface="Calibri"/>
              </a:rPr>
              <a:t>IoT</a:t>
            </a:r>
            <a:r>
              <a:rPr lang="pt-PT" i="1" dirty="0">
                <a:cs typeface="Calibri"/>
              </a:rPr>
              <a:t>: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i="1" dirty="0">
              <a:cs typeface="Calibri"/>
            </a:endParaRPr>
          </a:p>
          <a:p>
            <a:pPr marL="543560" lvl="1" indent="-342900">
              <a:buAutoNum type="arabicPeriod"/>
            </a:pPr>
            <a:r>
              <a:rPr lang="pt-PT" dirty="0">
                <a:cs typeface="Calibri" panose="020F0502020204030204"/>
              </a:rPr>
              <a:t>pessoa </a:t>
            </a:r>
            <a:r>
              <a:rPr lang="pt-PT" dirty="0">
                <a:ea typeface="+mn-lt"/>
                <a:cs typeface="+mn-lt"/>
              </a:rPr>
              <a:t>⟷ dispositivo</a:t>
            </a:r>
            <a:endParaRPr lang="pt-PT" dirty="0">
              <a:cs typeface="Calibri" panose="020F0502020204030204"/>
            </a:endParaRPr>
          </a:p>
          <a:p>
            <a:pPr marL="543560" lvl="1" indent="-342900">
              <a:buAutoNum type="arabicPeriod"/>
            </a:pPr>
            <a:endParaRPr lang="pt-PT" dirty="0">
              <a:cs typeface="Calibri" panose="020F0502020204030204"/>
            </a:endParaRPr>
          </a:p>
          <a:p>
            <a:pPr marL="543560" lvl="1" indent="-342900">
              <a:buAutoNum type="arabicPeriod"/>
            </a:pPr>
            <a:r>
              <a:rPr lang="pt-PT" dirty="0">
                <a:ea typeface="+mn-lt"/>
                <a:cs typeface="+mn-lt"/>
              </a:rPr>
              <a:t>dispositivo ⟷ serviço</a:t>
            </a:r>
            <a:endParaRPr lang="pt-PT" dirty="0">
              <a:cs typeface="Calibri" panose="020F0502020204030204"/>
            </a:endParaRPr>
          </a:p>
          <a:p>
            <a:pPr marL="543560" lvl="1" indent="-342900">
              <a:buAutoNum type="arabicPeriod"/>
            </a:pPr>
            <a:endParaRPr lang="pt-PT" dirty="0">
              <a:cs typeface="Calibri" panose="020F0502020204030204"/>
            </a:endParaRPr>
          </a:p>
          <a:p>
            <a:pPr marL="543560" lvl="1" indent="-342900">
              <a:buAutoNum type="arabicPeriod"/>
            </a:pPr>
            <a:r>
              <a:rPr lang="pt-PT" dirty="0">
                <a:ea typeface="+mn-lt"/>
                <a:cs typeface="+mn-lt"/>
              </a:rPr>
              <a:t>computador ⟷ serviço</a:t>
            </a:r>
          </a:p>
          <a:p>
            <a:pPr marL="543560" lvl="1" indent="-342900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marL="543560" lvl="1" indent="-342900">
              <a:buAutoNum type="arabicPeriod"/>
            </a:pPr>
            <a:r>
              <a:rPr lang="pt-PT" dirty="0">
                <a:ea typeface="+mn-lt"/>
                <a:cs typeface="+mn-lt"/>
              </a:rPr>
              <a:t>serviço ⟷ serviço</a:t>
            </a:r>
            <a:endParaRPr lang="pt-PT" dirty="0">
              <a:cs typeface="Calibri" panose="020F0502020204030204"/>
            </a:endParaRPr>
          </a:p>
          <a:p>
            <a:pPr marL="543560" lvl="1" indent="-342900">
              <a:buAutoNum type="arabicPeriod"/>
            </a:pPr>
            <a:endParaRPr lang="pt-PT" dirty="0">
              <a:cs typeface="Calibri" panose="020F0502020204030204"/>
            </a:endParaRPr>
          </a:p>
          <a:p>
            <a:pPr marL="543560" lvl="1" indent="-342900">
              <a:buAutoNum type="arabicPeriod"/>
            </a:pPr>
            <a:r>
              <a:rPr lang="pt-PT" dirty="0">
                <a:ea typeface="+mn-lt"/>
                <a:cs typeface="+mn-lt"/>
              </a:rPr>
              <a:t>dispositivo ⟷ dispositivo</a:t>
            </a:r>
            <a:endParaRPr lang="pt-PT" dirty="0">
              <a:solidFill>
                <a:srgbClr val="404040"/>
              </a:solidFill>
              <a:cs typeface="Calibri" panose="020F0502020204030204"/>
            </a:endParaRPr>
          </a:p>
          <a:p>
            <a:pPr marL="543560" lvl="1" indent="-342900">
              <a:buAutoNum type="arabicPeriod"/>
            </a:pPr>
            <a:endParaRPr lang="pt-PT" dirty="0">
              <a:cs typeface="Calibri" panose="020F0502020204030204"/>
            </a:endParaRPr>
          </a:p>
          <a:p>
            <a:pPr marL="543560" lvl="1" indent="-342900">
              <a:buAutoNum type="arabicPeriod"/>
            </a:pPr>
            <a:endParaRPr lang="pt-PT" dirty="0">
              <a:cs typeface="Calibri" panose="020F0502020204030204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9E0D23-80CA-4F4B-92BB-09180C5C3B0D}"/>
              </a:ext>
            </a:extLst>
          </p:cNvPr>
          <p:cNvSpPr txBox="1"/>
          <p:nvPr/>
        </p:nvSpPr>
        <p:spPr>
          <a:xfrm>
            <a:off x="6579079" y="2452778"/>
            <a:ext cx="295886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dirty="0">
                <a:cs typeface="Calibri"/>
              </a:rPr>
              <a:t>"A </a:t>
            </a:r>
            <a:r>
              <a:rPr lang="pt-PT" sz="2400" dirty="0">
                <a:solidFill>
                  <a:srgbClr val="00B0F0"/>
                </a:solidFill>
                <a:cs typeface="Calibri"/>
              </a:rPr>
              <a:t>autenticação</a:t>
            </a:r>
            <a:r>
              <a:rPr lang="pt-PT" sz="2400" dirty="0">
                <a:cs typeface="Calibri"/>
              </a:rPr>
              <a:t> é um método de segurança que deve ser implementado </a:t>
            </a:r>
            <a:r>
              <a:rPr lang="pt-PT" sz="2400" u="sng" dirty="0">
                <a:cs typeface="Calibri"/>
              </a:rPr>
              <a:t>sempre que possível</a:t>
            </a:r>
            <a:r>
              <a:rPr lang="pt-PT" sz="2400" dirty="0">
                <a:cs typeface="Calibri"/>
              </a:rPr>
              <a:t>!"</a:t>
            </a:r>
          </a:p>
        </p:txBody>
      </p:sp>
    </p:spTree>
    <p:extLst>
      <p:ext uri="{BB962C8B-B14F-4D97-AF65-F5344CB8AC3E}">
        <p14:creationId xmlns:p14="http://schemas.microsoft.com/office/powerpoint/2010/main" val="200329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FB7E-C2CA-4483-9EEF-B85285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 </a:t>
            </a:r>
            <a:r>
              <a:rPr lang="en-US" err="1">
                <a:ea typeface="+mj-lt"/>
                <a:cs typeface="+mj-lt"/>
              </a:rPr>
              <a:t>Práticas</a:t>
            </a:r>
            <a:r>
              <a:rPr lang="en-US" dirty="0">
                <a:ea typeface="+mj-lt"/>
                <a:cs typeface="+mj-lt"/>
              </a:rPr>
              <a:t> de </a:t>
            </a:r>
            <a:r>
              <a:rPr lang="en-US">
                <a:ea typeface="+mj-lt"/>
                <a:cs typeface="+mj-lt"/>
              </a:rPr>
              <a:t>Modelação</a:t>
            </a:r>
            <a:r>
              <a:rPr lang="en-US" dirty="0">
                <a:ea typeface="+mj-lt"/>
                <a:cs typeface="+mj-lt"/>
              </a:rPr>
              <a:t> de </a:t>
            </a:r>
            <a:r>
              <a:rPr lang="en-US" err="1">
                <a:ea typeface="+mj-lt"/>
                <a:cs typeface="+mj-lt"/>
              </a:rPr>
              <a:t>Ameaças</a:t>
            </a:r>
            <a:r>
              <a:rPr lang="en-US" dirty="0">
                <a:ea typeface="+mj-lt"/>
                <a:cs typeface="+mj-lt"/>
              </a:rPr>
              <a:t> e </a:t>
            </a:r>
            <a:r>
              <a:rPr lang="en-US" err="1">
                <a:ea typeface="+mj-lt"/>
                <a:cs typeface="+mj-lt"/>
              </a:rPr>
              <a:t>Desenvolvimento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i="1" dirty="0">
                <a:ea typeface="+mj-lt"/>
                <a:cs typeface="+mj-lt"/>
              </a:rPr>
              <a:t>Agile</a:t>
            </a:r>
            <a:endParaRPr lang="pt-PT" i="1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088541-6624-424D-813A-97873145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cs typeface="Calibri"/>
              </a:rPr>
              <a:t> </a:t>
            </a:r>
            <a:r>
              <a:rPr lang="pt-PT" b="1">
                <a:cs typeface="Calibri"/>
              </a:rPr>
              <a:t>Modelação de ameaças e metodologia </a:t>
            </a:r>
            <a:r>
              <a:rPr lang="pt-PT" b="1" i="1">
                <a:cs typeface="Calibri"/>
              </a:rPr>
              <a:t>Agile</a:t>
            </a:r>
            <a:r>
              <a:rPr lang="pt-PT" i="1">
                <a:cs typeface="Calibri"/>
              </a:rPr>
              <a:t>:</a:t>
            </a:r>
          </a:p>
          <a:p>
            <a:pPr marL="543560" lvl="1" indent="-342900">
              <a:buAutoNum type="arabicPeriod"/>
            </a:pPr>
            <a:endParaRPr lang="pt-PT" i="1" dirty="0">
              <a:cs typeface="Calibri"/>
            </a:endParaRPr>
          </a:p>
          <a:p>
            <a:pPr marL="543560" lvl="1" indent="-342900">
              <a:buAutoNum type="arabicPeriod"/>
            </a:pPr>
            <a:r>
              <a:rPr lang="pt-PT" i="1">
                <a:cs typeface="Calibri"/>
              </a:rPr>
              <a:t>Sprint 0 </a:t>
            </a:r>
            <a:r>
              <a:rPr lang="pt-PT">
                <a:cs typeface="Calibri"/>
              </a:rPr>
              <a:t>- </a:t>
            </a:r>
            <a:r>
              <a:rPr lang="pt-PT">
                <a:ea typeface="+mn-lt"/>
                <a:cs typeface="+mn-lt"/>
              </a:rPr>
              <a:t>Iniciação e construção do modelo de ameaças com base no projeto geral;</a:t>
            </a:r>
          </a:p>
          <a:p>
            <a:pPr marL="543560" lvl="1" indent="-342900">
              <a:buAutoNum type="arabicPeriod"/>
            </a:pPr>
            <a:r>
              <a:rPr lang="pt-PT" i="1">
                <a:cs typeface="Calibri"/>
              </a:rPr>
              <a:t>Sprint 1 </a:t>
            </a:r>
            <a:r>
              <a:rPr lang="pt-PT">
                <a:cs typeface="Calibri"/>
              </a:rPr>
              <a:t>- </a:t>
            </a:r>
            <a:r>
              <a:rPr lang="pt-PT">
                <a:ea typeface="+mn-lt"/>
                <a:cs typeface="+mn-lt"/>
              </a:rPr>
              <a:t>Sempre que surja uma alteração ao código ou algo que invalide o modelo de ameaças, o mesmo deve ser alterado;</a:t>
            </a:r>
          </a:p>
          <a:p>
            <a:pPr marL="543560" lvl="1" indent="-342900">
              <a:buAutoNum type="arabicPeriod"/>
            </a:pPr>
            <a:r>
              <a:rPr lang="pt-PT" i="1">
                <a:cs typeface="Calibri"/>
              </a:rPr>
              <a:t>Release </a:t>
            </a:r>
            <a:r>
              <a:rPr lang="pt-PT">
                <a:cs typeface="Calibri"/>
              </a:rPr>
              <a:t>- F</a:t>
            </a:r>
            <a:r>
              <a:rPr lang="pt-PT">
                <a:ea typeface="+mn-lt"/>
                <a:cs typeface="+mn-lt"/>
              </a:rPr>
              <a:t>ase em que se verifica se o modelo de ameaças reflete a segurança a ser implementada naquele sistema.</a:t>
            </a:r>
          </a:p>
          <a:p>
            <a:pPr marL="543560" lvl="1" indent="-342900">
              <a:buAutoNum type="arabicPeriod"/>
            </a:pPr>
            <a:endParaRPr lang="pt-PT" dirty="0">
              <a:cs typeface="Calibri"/>
            </a:endParaRPr>
          </a:p>
          <a:p>
            <a:pPr>
              <a:buFont typeface="Arial,Sans-Serif"/>
              <a:buChar char="•"/>
            </a:pPr>
            <a:r>
              <a:rPr lang="pt-PT" b="1">
                <a:ea typeface="+mn-lt"/>
                <a:cs typeface="+mn-lt"/>
              </a:rPr>
              <a:t> Modelação de ameaças em ambiente </a:t>
            </a:r>
            <a:r>
              <a:rPr lang="pt-PT" b="1" i="1">
                <a:ea typeface="+mn-lt"/>
                <a:cs typeface="+mn-lt"/>
              </a:rPr>
              <a:t>DevOps: </a:t>
            </a:r>
            <a:r>
              <a:rPr lang="pt-PT">
                <a:ea typeface="+mn-lt"/>
                <a:cs typeface="+mn-lt"/>
              </a:rPr>
              <a:t>necessidade de ter cuidado com alguns sistemas automáticos que adicionam componentes ao </a:t>
            </a:r>
            <a:r>
              <a:rPr lang="pt-PT" i="1">
                <a:ea typeface="+mn-lt"/>
                <a:cs typeface="+mn-lt"/>
              </a:rPr>
              <a:t>software.</a:t>
            </a:r>
            <a:endParaRPr lang="pt-PT" b="1">
              <a:ea typeface="+mn-lt"/>
              <a:cs typeface="+mn-lt"/>
            </a:endParaRPr>
          </a:p>
          <a:p>
            <a:pPr marL="200660" lvl="1" indent="0">
              <a:buNone/>
            </a:pPr>
            <a:endParaRPr lang="pt-PT" dirty="0">
              <a:ea typeface="+mn-lt"/>
              <a:cs typeface="+mn-lt"/>
            </a:endParaRPr>
          </a:p>
          <a:p>
            <a:pPr marL="543560" lvl="1" indent="-342900">
              <a:buAutoNum type="arabicPeriod"/>
            </a:pPr>
            <a:endParaRPr lang="pt-PT" dirty="0">
              <a:cs typeface="Calibri"/>
            </a:endParaRPr>
          </a:p>
          <a:p>
            <a:pPr marL="543560" lvl="1" indent="-342900">
              <a:buAutoNum type="arabicPeriod"/>
            </a:pPr>
            <a:endParaRPr lang="pt-PT" dirty="0">
              <a:cs typeface="Calibri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3168846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FB7E-C2CA-4483-9EEF-B85285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Conclusão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088541-6624-424D-813A-97873145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t-PT">
                <a:cs typeface="Calibri"/>
              </a:rPr>
              <a:t> Devem ser tidas em conta </a:t>
            </a:r>
            <a:r>
              <a:rPr lang="pt-PT">
                <a:solidFill>
                  <a:srgbClr val="00B0F0"/>
                </a:solidFill>
                <a:cs typeface="Calibri"/>
              </a:rPr>
              <a:t>boas práticas</a:t>
            </a:r>
            <a:r>
              <a:rPr lang="pt-PT">
                <a:cs typeface="Calibri"/>
              </a:rPr>
              <a:t> para a construção de </a:t>
            </a:r>
            <a:r>
              <a:rPr lang="pt-PT" i="1">
                <a:cs typeface="Calibri"/>
              </a:rPr>
              <a:t>software;</a:t>
            </a:r>
            <a:r>
              <a:rPr lang="pt-PT" dirty="0">
                <a:cs typeface="Calibri"/>
              </a:rPr>
              <a:t> </a:t>
            </a: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cs typeface="Calibri"/>
              </a:rPr>
              <a:t> </a:t>
            </a:r>
            <a:r>
              <a:rPr lang="pt-PT" u="sng">
                <a:cs typeface="Calibri"/>
              </a:rPr>
              <a:t>Modelação de ameaças é fulcral</a:t>
            </a:r>
            <a:r>
              <a:rPr lang="pt-PT">
                <a:cs typeface="Calibri"/>
              </a:rPr>
              <a:t> para para garantir </a:t>
            </a:r>
            <a:r>
              <a:rPr lang="pt-PT" i="1">
                <a:cs typeface="Calibri"/>
              </a:rPr>
              <a:t>softwares</a:t>
            </a:r>
            <a:r>
              <a:rPr lang="pt-PT" dirty="0">
                <a:cs typeface="Calibri"/>
              </a:rPr>
              <a:t> </a:t>
            </a:r>
            <a:r>
              <a:rPr lang="pt-PT">
                <a:solidFill>
                  <a:srgbClr val="00B0F0"/>
                </a:solidFill>
                <a:cs typeface="Calibri"/>
              </a:rPr>
              <a:t>fidedignos</a:t>
            </a:r>
            <a:r>
              <a:rPr lang="pt-PT">
                <a:cs typeface="Calibri"/>
              </a:rPr>
              <a:t> e </a:t>
            </a:r>
            <a:r>
              <a:rPr lang="pt-PT">
                <a:solidFill>
                  <a:srgbClr val="00B0F0"/>
                </a:solidFill>
                <a:cs typeface="Calibri"/>
              </a:rPr>
              <a:t>funcionais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</a:t>
            </a:r>
            <a:r>
              <a:rPr lang="pt-PT" b="1">
                <a:solidFill>
                  <a:srgbClr val="404040"/>
                </a:solidFill>
                <a:ea typeface="+mn-lt"/>
                <a:cs typeface="+mn-lt"/>
              </a:rPr>
              <a:t>Não é</a:t>
            </a:r>
            <a:r>
              <a:rPr lang="pt-PT" b="1">
                <a:ea typeface="+mn-lt"/>
                <a:cs typeface="+mn-lt"/>
              </a:rPr>
              <a:t> uma "perda de tempo"</a:t>
            </a:r>
            <a:r>
              <a:rPr lang="pt-PT">
                <a:ea typeface="+mn-lt"/>
                <a:cs typeface="+mn-lt"/>
              </a:rPr>
              <a:t>!</a:t>
            </a: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PT">
                <a:ea typeface="+mn-lt"/>
                <a:cs typeface="+mn-lt"/>
              </a:rPr>
              <a:t> Os </a:t>
            </a:r>
            <a:r>
              <a:rPr lang="pt-PT" u="sng">
                <a:ea typeface="+mn-lt"/>
                <a:cs typeface="+mn-lt"/>
              </a:rPr>
              <a:t>resultados são sempre visíveis</a:t>
            </a:r>
            <a:r>
              <a:rPr lang="pt-PT">
                <a:ea typeface="+mn-lt"/>
                <a:cs typeface="+mn-lt"/>
              </a:rPr>
              <a:t> a longo prazo; </a:t>
            </a: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PT">
                <a:ea typeface="+mn-lt"/>
                <a:cs typeface="+mn-lt"/>
              </a:rPr>
              <a:t> Existem </a:t>
            </a:r>
            <a:r>
              <a:rPr lang="pt-PT">
                <a:solidFill>
                  <a:srgbClr val="00B0F0"/>
                </a:solidFill>
                <a:ea typeface="+mn-lt"/>
                <a:cs typeface="+mn-lt"/>
              </a:rPr>
              <a:t>atividades de formação</a:t>
            </a:r>
            <a:r>
              <a:rPr lang="pt-PT">
                <a:ea typeface="+mn-lt"/>
                <a:cs typeface="+mn-lt"/>
              </a:rPr>
              <a:t> e o </a:t>
            </a:r>
            <a:r>
              <a:rPr lang="pt-PT" u="sng">
                <a:ea typeface="+mn-lt"/>
                <a:cs typeface="+mn-lt"/>
              </a:rPr>
              <a:t>nº de interessados tem crescido.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1092077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199BE-CED7-4FEA-8182-330EB53A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57176"/>
            <a:ext cx="10058400" cy="1143000"/>
          </a:xfrm>
        </p:spPr>
        <p:txBody>
          <a:bodyPr/>
          <a:lstStyle/>
          <a:p>
            <a:pPr algn="ctr"/>
            <a:r>
              <a:rPr lang="pt-PT" dirty="0" err="1"/>
              <a:t>Tactical</a:t>
            </a:r>
            <a:r>
              <a:rPr lang="pt-PT" dirty="0"/>
              <a:t> </a:t>
            </a:r>
            <a:r>
              <a:rPr lang="pt-PT" dirty="0" err="1"/>
              <a:t>Threat</a:t>
            </a:r>
            <a:r>
              <a:rPr lang="pt-PT" dirty="0"/>
              <a:t> </a:t>
            </a:r>
            <a:r>
              <a:rPr lang="pt-PT" dirty="0" err="1"/>
              <a:t>Modeling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299A556-D769-476D-9C65-DD7E744C5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4998720" cy="1143000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Grupo 1:</a:t>
            </a:r>
          </a:p>
          <a:p>
            <a:r>
              <a:rPr lang="pt-PT" dirty="0"/>
              <a:t>Ricardo Pereira</a:t>
            </a:r>
          </a:p>
          <a:p>
            <a:r>
              <a:rPr lang="pt-PT" dirty="0"/>
              <a:t>Tiago </a:t>
            </a:r>
            <a:r>
              <a:rPr lang="pt-PT" dirty="0" err="1"/>
              <a:t>ramires</a:t>
            </a:r>
            <a:r>
              <a:rPr lang="pt-PT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0D569B-1528-4780-8A30-150616E6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75" y="0"/>
            <a:ext cx="2197050" cy="1988330"/>
          </a:xfrm>
          <a:prstGeom prst="rect">
            <a:avLst/>
          </a:prstGeom>
        </p:spPr>
      </p:pic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E924B28-90C5-45F7-A4BD-E3D5A431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10" name="Marcador de Posição do Texto 4">
            <a:extLst>
              <a:ext uri="{FF2B5EF4-FFF2-40B4-BE49-F238E27FC236}">
                <a16:creationId xmlns:a16="http://schemas.microsoft.com/office/drawing/2014/main" id="{DFB87CBC-6BDC-45E9-8DFF-28173838D0A7}"/>
              </a:ext>
            </a:extLst>
          </p:cNvPr>
          <p:cNvSpPr txBox="1">
            <a:spLocks/>
          </p:cNvSpPr>
          <p:nvPr/>
        </p:nvSpPr>
        <p:spPr>
          <a:xfrm>
            <a:off x="6096000" y="4453128"/>
            <a:ext cx="499872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Grupo 3:</a:t>
            </a:r>
          </a:p>
          <a:p>
            <a:r>
              <a:rPr lang="pt-PT" dirty="0"/>
              <a:t>Adriana Meireles </a:t>
            </a:r>
          </a:p>
          <a:p>
            <a:r>
              <a:rPr lang="pt-PT" dirty="0"/>
              <a:t>Carla cruz </a:t>
            </a:r>
          </a:p>
        </p:txBody>
      </p:sp>
    </p:spTree>
    <p:extLst>
      <p:ext uri="{BB962C8B-B14F-4D97-AF65-F5344CB8AC3E}">
        <p14:creationId xmlns:p14="http://schemas.microsoft.com/office/powerpoint/2010/main" val="299967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39455-5578-4FA8-AF02-DD698F0B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2. </a:t>
            </a:r>
            <a:r>
              <a:rPr lang="pt-PT">
                <a:ea typeface="+mj-lt"/>
                <a:cs typeface="+mj-lt"/>
              </a:rPr>
              <a:t>Porque fazer Modelação de </a:t>
            </a:r>
            <a:r>
              <a:rPr lang="pt-PT" dirty="0">
                <a:ea typeface="+mj-lt"/>
                <a:cs typeface="+mj-lt"/>
              </a:rPr>
              <a:t>Ameaças?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8E9B8F-5D50-4BF3-AE1C-AF31C27E6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cs typeface="Calibri" panose="020F0502020204030204"/>
              </a:rPr>
              <a:t> O que é modelação de ameaças?</a:t>
            </a:r>
          </a:p>
          <a:p>
            <a:pPr>
              <a:lnSpc>
                <a:spcPct val="200000"/>
              </a:lnSpc>
              <a:buFont typeface="Arial" panose="020F0502020204030204" pitchFamily="34" charset="0"/>
              <a:buChar char="•"/>
            </a:pPr>
            <a:r>
              <a:rPr lang="pt-PT" dirty="0">
                <a:cs typeface="Calibri" panose="020F0502020204030204"/>
              </a:rPr>
              <a:t> Objetivo principal</a:t>
            </a:r>
          </a:p>
          <a:p>
            <a:pPr>
              <a:lnSpc>
                <a:spcPct val="200000"/>
              </a:lnSpc>
              <a:buFont typeface="Arial" panose="020F0502020204030204" pitchFamily="34" charset="0"/>
              <a:buChar char="•"/>
            </a:pPr>
            <a:r>
              <a:rPr lang="pt-PT" dirty="0">
                <a:cs typeface="Calibri" panose="020F0502020204030204"/>
              </a:rPr>
              <a:t> Importância da modelação de ameaças</a:t>
            </a:r>
          </a:p>
          <a:p>
            <a:pPr>
              <a:lnSpc>
                <a:spcPct val="150000"/>
              </a:lnSpc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PT" dirty="0">
                <a:cs typeface="Calibri" panose="020F0502020204030204"/>
              </a:rPr>
              <a:t>Em que é que realmente se concentram estas modelações?</a:t>
            </a: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EBC9769-408D-471C-878F-8B702CAC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Cruz C., Meireles A., Pereira R., Ramires T.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4250FA0F-2832-453E-9614-8EC6F1424B33}"/>
              </a:ext>
            </a:extLst>
          </p:cNvPr>
          <p:cNvCxnSpPr/>
          <p:nvPr/>
        </p:nvCxnSpPr>
        <p:spPr>
          <a:xfrm flipV="1">
            <a:off x="7316027" y="4304471"/>
            <a:ext cx="605183" cy="4991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FB2838E6-085A-443B-A57C-9F83FF74DD49}"/>
              </a:ext>
            </a:extLst>
          </p:cNvPr>
          <p:cNvCxnSpPr>
            <a:cxnSpLocks/>
          </p:cNvCxnSpPr>
          <p:nvPr/>
        </p:nvCxnSpPr>
        <p:spPr>
          <a:xfrm>
            <a:off x="7316027" y="4770505"/>
            <a:ext cx="594140" cy="5499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2A3836-28AD-41C3-907E-A7EDD3CC60A2}"/>
              </a:ext>
            </a:extLst>
          </p:cNvPr>
          <p:cNvSpPr txBox="1"/>
          <p:nvPr/>
        </p:nvSpPr>
        <p:spPr>
          <a:xfrm>
            <a:off x="8068503" y="3938241"/>
            <a:ext cx="28315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cs typeface="Calibri"/>
              </a:rPr>
              <a:t>Identificação de ameaças e problemas de segurança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3296C8A-58E8-42A0-A67A-F2296DEE1DEA}"/>
              </a:ext>
            </a:extLst>
          </p:cNvPr>
          <p:cNvSpPr txBox="1"/>
          <p:nvPr/>
        </p:nvSpPr>
        <p:spPr>
          <a:xfrm>
            <a:off x="7957378" y="5041899"/>
            <a:ext cx="320702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Classificação das</a:t>
            </a:r>
            <a:r>
              <a:rPr lang="pt-PT" dirty="0">
                <a:ea typeface="+mn-lt"/>
                <a:cs typeface="+mn-lt"/>
              </a:rPr>
              <a:t> consequências e a probabilidade de ameaças. </a:t>
            </a:r>
            <a:endParaRPr lang="pt-PT" dirty="0"/>
          </a:p>
          <a:p>
            <a:pPr algn="l"/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683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95B2-DA46-45FF-AD32-0A75907E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>
                <a:ea typeface="+mj-lt"/>
                <a:cs typeface="+mj-lt"/>
              </a:rPr>
              <a:t>Quando fazer Modelação de Ameaças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C5FE19-00D4-4DE9-9EC7-17D480E4A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Idealmente, a </a:t>
            </a:r>
            <a:r>
              <a:rPr lang="pt-PT" dirty="0" err="1">
                <a:ea typeface="+mn-lt"/>
                <a:cs typeface="+mn-lt"/>
              </a:rPr>
              <a:t>modelação</a:t>
            </a:r>
            <a:r>
              <a:rPr lang="pt-PT" dirty="0">
                <a:ea typeface="+mn-lt"/>
                <a:cs typeface="+mn-lt"/>
              </a:rPr>
              <a:t> de </a:t>
            </a:r>
            <a:r>
              <a:rPr lang="pt-PT" dirty="0" err="1">
                <a:ea typeface="+mn-lt"/>
                <a:cs typeface="+mn-lt"/>
              </a:rPr>
              <a:t>ameaças</a:t>
            </a:r>
            <a:r>
              <a:rPr lang="pt-PT" dirty="0">
                <a:ea typeface="+mn-lt"/>
                <a:cs typeface="+mn-lt"/>
              </a:rPr>
              <a:t> é aplicada assim que uma arquitetura é estabelecida. </a:t>
            </a:r>
            <a:endParaRPr lang="pt-PT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Começar</a:t>
            </a:r>
            <a:r>
              <a:rPr lang="pt-PT" dirty="0">
                <a:ea typeface="+mn-lt"/>
                <a:cs typeface="+mn-lt"/>
              </a:rPr>
              <a:t> muito tempo mais tarde pode significar que </a:t>
            </a:r>
            <a:r>
              <a:rPr lang="pt-PT" dirty="0" err="1">
                <a:ea typeface="+mn-lt"/>
                <a:cs typeface="+mn-lt"/>
              </a:rPr>
              <a:t>mudanças</a:t>
            </a:r>
            <a:r>
              <a:rPr lang="pt-PT" dirty="0">
                <a:ea typeface="+mn-lt"/>
                <a:cs typeface="+mn-lt"/>
              </a:rPr>
              <a:t> estruturais significativas ou adicionais </a:t>
            </a:r>
            <a:r>
              <a:rPr lang="pt-PT" dirty="0" err="1">
                <a:ea typeface="+mn-lt"/>
                <a:cs typeface="+mn-lt"/>
              </a:rPr>
              <a:t>necessárias</a:t>
            </a:r>
            <a:r>
              <a:rPr lang="pt-PT" dirty="0">
                <a:ea typeface="+mn-lt"/>
                <a:cs typeface="+mn-lt"/>
              </a:rPr>
              <a:t> para </a:t>
            </a:r>
            <a:r>
              <a:rPr lang="pt-PT" dirty="0" err="1">
                <a:ea typeface="+mn-lt"/>
                <a:cs typeface="+mn-lt"/>
              </a:rPr>
              <a:t>segurança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A </a:t>
            </a:r>
            <a:r>
              <a:rPr lang="pt-PT" dirty="0" err="1">
                <a:ea typeface="+mn-lt"/>
                <a:cs typeface="+mn-lt"/>
              </a:rPr>
              <a:t>modelação</a:t>
            </a:r>
            <a:r>
              <a:rPr lang="pt-PT" dirty="0">
                <a:ea typeface="+mn-lt"/>
                <a:cs typeface="+mn-lt"/>
              </a:rPr>
              <a:t> de </a:t>
            </a:r>
            <a:r>
              <a:rPr lang="pt-PT" dirty="0" err="1">
                <a:ea typeface="+mn-lt"/>
                <a:cs typeface="+mn-lt"/>
              </a:rPr>
              <a:t>ameaças</a:t>
            </a:r>
            <a:r>
              <a:rPr lang="pt-PT" dirty="0">
                <a:ea typeface="+mn-lt"/>
                <a:cs typeface="+mn-lt"/>
              </a:rPr>
              <a:t> é um </a:t>
            </a:r>
            <a:r>
              <a:rPr lang="pt-PT" dirty="0" err="1">
                <a:ea typeface="+mn-lt"/>
                <a:cs typeface="+mn-lt"/>
              </a:rPr>
              <a:t>exercício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útil</a:t>
            </a:r>
            <a:r>
              <a:rPr lang="pt-PT" dirty="0">
                <a:ea typeface="+mn-lt"/>
                <a:cs typeface="+mn-lt"/>
              </a:rPr>
              <a:t>, independentemente de </a:t>
            </a:r>
            <a:r>
              <a:rPr lang="pt-PT" dirty="0" err="1">
                <a:ea typeface="+mn-lt"/>
                <a:cs typeface="+mn-lt"/>
              </a:rPr>
              <a:t>quão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próximo</a:t>
            </a:r>
            <a:r>
              <a:rPr lang="pt-PT" dirty="0">
                <a:ea typeface="+mn-lt"/>
                <a:cs typeface="+mn-lt"/>
              </a:rPr>
              <a:t> o sistema esteja da </a:t>
            </a:r>
            <a:r>
              <a:rPr lang="pt-PT" dirty="0" err="1">
                <a:ea typeface="+mn-lt"/>
                <a:cs typeface="+mn-lt"/>
              </a:rPr>
              <a:t>implementação</a:t>
            </a:r>
            <a:r>
              <a:rPr lang="pt-PT" dirty="0">
                <a:ea typeface="+mn-lt"/>
                <a:cs typeface="+mn-lt"/>
              </a:rPr>
              <a:t> ou de quanto tempo ele esteja em uso.</a:t>
            </a: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cs typeface="Calibri" panose="020F0502020204030204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FFD18B9-E8E5-4FD4-98E5-611DFA3B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330585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FB7E-C2CA-4483-9EEF-B85285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4. </a:t>
            </a:r>
            <a:r>
              <a:rPr lang="pt-PT">
                <a:ea typeface="+mj-lt"/>
                <a:cs typeface="+mj-lt"/>
              </a:rPr>
              <a:t>Atualização da Modelação de Ameaças 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088541-6624-424D-813A-97873145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PT" dirty="0">
                <a:cs typeface="Calibri"/>
              </a:rPr>
              <a:t>Lista parcial de revisão que poderá indicar a necessidade de atualização: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Alterações</a:t>
            </a:r>
            <a:r>
              <a:rPr lang="pt-PT" dirty="0">
                <a:ea typeface="+mn-lt"/>
                <a:cs typeface="+mn-lt"/>
              </a:rPr>
              <a:t> que afetam o processamento, a </a:t>
            </a:r>
            <a:r>
              <a:rPr lang="pt-PT" dirty="0" err="1">
                <a:ea typeface="+mn-lt"/>
                <a:cs typeface="+mn-lt"/>
              </a:rPr>
              <a:t>manipulação</a:t>
            </a:r>
            <a:r>
              <a:rPr lang="pt-PT" dirty="0">
                <a:ea typeface="+mn-lt"/>
                <a:cs typeface="+mn-lt"/>
              </a:rPr>
              <a:t> ou a </a:t>
            </a:r>
            <a:r>
              <a:rPr lang="pt-PT" dirty="0" err="1">
                <a:ea typeface="+mn-lt"/>
                <a:cs typeface="+mn-lt"/>
              </a:rPr>
              <a:t>classificação</a:t>
            </a:r>
            <a:r>
              <a:rPr lang="pt-PT" dirty="0">
                <a:ea typeface="+mn-lt"/>
                <a:cs typeface="+mn-lt"/>
              </a:rPr>
              <a:t> de dados pelo seu software.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cs typeface="Calibri"/>
              </a:rPr>
              <a:t> Adição de </a:t>
            </a:r>
            <a:r>
              <a:rPr lang="pt-PT" dirty="0">
                <a:ea typeface="+mn-lt"/>
                <a:cs typeface="+mn-lt"/>
              </a:rPr>
              <a:t>uma nova subcomponente, </a:t>
            </a:r>
            <a:r>
              <a:rPr lang="pt-PT" dirty="0" err="1">
                <a:ea typeface="+mn-lt"/>
                <a:cs typeface="+mn-lt"/>
              </a:rPr>
              <a:t>repositório</a:t>
            </a:r>
            <a:r>
              <a:rPr lang="pt-PT" dirty="0">
                <a:ea typeface="+mn-lt"/>
                <a:cs typeface="+mn-lt"/>
              </a:rPr>
              <a:t> de dados, mesmo que esta </a:t>
            </a:r>
            <a:r>
              <a:rPr lang="pt-PT" dirty="0" err="1">
                <a:ea typeface="+mn-lt"/>
                <a:cs typeface="+mn-lt"/>
              </a:rPr>
              <a:t>alteração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pareça</a:t>
            </a:r>
            <a:r>
              <a:rPr lang="pt-PT" dirty="0">
                <a:ea typeface="+mn-lt"/>
                <a:cs typeface="+mn-lt"/>
              </a:rPr>
              <a:t> pequena e </a:t>
            </a:r>
            <a:r>
              <a:rPr lang="pt-PT" dirty="0" err="1">
                <a:ea typeface="+mn-lt"/>
                <a:cs typeface="+mn-lt"/>
              </a:rPr>
              <a:t>não</a:t>
            </a:r>
            <a:r>
              <a:rPr lang="pt-PT" dirty="0">
                <a:ea typeface="+mn-lt"/>
                <a:cs typeface="+mn-lt"/>
              </a:rPr>
              <a:t> esteja diretamente relacionada à </a:t>
            </a:r>
            <a:r>
              <a:rPr lang="pt-PT" dirty="0" err="1">
                <a:ea typeface="+mn-lt"/>
                <a:cs typeface="+mn-lt"/>
              </a:rPr>
              <a:t>segurança</a:t>
            </a:r>
            <a:r>
              <a:rPr lang="pt-PT" dirty="0">
                <a:ea typeface="+mn-lt"/>
                <a:cs typeface="+mn-lt"/>
              </a:rPr>
              <a:t>.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Existem </a:t>
            </a:r>
            <a:r>
              <a:rPr lang="pt-PT" dirty="0" err="1">
                <a:ea typeface="+mn-lt"/>
                <a:cs typeface="+mn-lt"/>
              </a:rPr>
              <a:t>alterações</a:t>
            </a:r>
            <a:r>
              <a:rPr lang="pt-PT" dirty="0">
                <a:ea typeface="+mn-lt"/>
                <a:cs typeface="+mn-lt"/>
              </a:rPr>
              <a:t> adicionais nos controlos de </a:t>
            </a:r>
            <a:r>
              <a:rPr lang="pt-PT" dirty="0" err="1">
                <a:ea typeface="+mn-lt"/>
                <a:cs typeface="+mn-lt"/>
              </a:rPr>
              <a:t>segurança</a:t>
            </a:r>
            <a:r>
              <a:rPr lang="pt-PT" dirty="0">
                <a:ea typeface="+mn-lt"/>
                <a:cs typeface="+mn-lt"/>
              </a:rPr>
              <a:t> e funcionalidades: </a:t>
            </a:r>
            <a:endParaRPr lang="pt-PT" dirty="0">
              <a:cs typeface="Calibri"/>
            </a:endParaRPr>
          </a:p>
          <a:p>
            <a:pPr marL="0" indent="0">
              <a:buNone/>
            </a:pPr>
            <a:endParaRPr lang="pt-PT" dirty="0">
              <a:cs typeface="Calibri"/>
            </a:endParaRP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PT" dirty="0" err="1">
                <a:ea typeface="+mn-lt"/>
                <a:cs typeface="+mn-lt"/>
              </a:rPr>
              <a:t>Introdução</a:t>
            </a:r>
            <a:r>
              <a:rPr lang="pt-PT" dirty="0">
                <a:ea typeface="+mn-lt"/>
                <a:cs typeface="+mn-lt"/>
              </a:rPr>
              <a:t> ou </a:t>
            </a:r>
            <a:r>
              <a:rPr lang="pt-PT" dirty="0" err="1">
                <a:ea typeface="+mn-lt"/>
                <a:cs typeface="+mn-lt"/>
              </a:rPr>
              <a:t>alteração</a:t>
            </a:r>
            <a:r>
              <a:rPr lang="pt-PT" dirty="0">
                <a:ea typeface="+mn-lt"/>
                <a:cs typeface="+mn-lt"/>
              </a:rPr>
              <a:t> dos canais de </a:t>
            </a:r>
            <a:r>
              <a:rPr lang="pt-PT" dirty="0" err="1">
                <a:ea typeface="+mn-lt"/>
                <a:cs typeface="+mn-lt"/>
              </a:rPr>
              <a:t>comunicação</a:t>
            </a:r>
            <a:r>
              <a:rPr lang="pt-PT" dirty="0">
                <a:ea typeface="+mn-lt"/>
                <a:cs typeface="+mn-lt"/>
              </a:rPr>
              <a:t> entre as subcomponentes</a:t>
            </a:r>
            <a:endParaRPr lang="pt-PT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Cruz C., Meireles A., Pereira R., Ramires T.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494DA45-9DE3-4EC6-9650-8479961AB9F0}"/>
              </a:ext>
            </a:extLst>
          </p:cNvPr>
          <p:cNvSpPr/>
          <p:nvPr/>
        </p:nvSpPr>
        <p:spPr>
          <a:xfrm>
            <a:off x="1596887" y="4319104"/>
            <a:ext cx="1579217" cy="530087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cs typeface="Calibri"/>
              </a:rPr>
              <a:t>Autenticação</a:t>
            </a:r>
            <a:endParaRPr lang="pt-PT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A36A85E-9408-4E88-82E9-C5D135971CB4}"/>
              </a:ext>
            </a:extLst>
          </p:cNvPr>
          <p:cNvSpPr/>
          <p:nvPr/>
        </p:nvSpPr>
        <p:spPr>
          <a:xfrm>
            <a:off x="3673060" y="4319104"/>
            <a:ext cx="1579217" cy="530087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cs typeface="Calibri"/>
              </a:rPr>
              <a:t>Autorização</a:t>
            </a:r>
            <a:endParaRPr lang="pt-PT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F5B28B9-8C2A-4402-80F3-2F03B6B8F02D}"/>
              </a:ext>
            </a:extLst>
          </p:cNvPr>
          <p:cNvSpPr/>
          <p:nvPr/>
        </p:nvSpPr>
        <p:spPr>
          <a:xfrm>
            <a:off x="5705060" y="4319104"/>
            <a:ext cx="2528956" cy="519044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cs typeface="Calibri"/>
              </a:rPr>
              <a:t>Registo, monotorização e alerta</a:t>
            </a:r>
            <a:endParaRPr lang="pt-PT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8FE5C36-0EE4-431E-9EDE-38378322E31E}"/>
              </a:ext>
            </a:extLst>
          </p:cNvPr>
          <p:cNvSpPr/>
          <p:nvPr/>
        </p:nvSpPr>
        <p:spPr>
          <a:xfrm>
            <a:off x="8742017" y="4308060"/>
            <a:ext cx="1579217" cy="530087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cs typeface="Calibri"/>
              </a:rPr>
              <a:t>Criptografia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550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FB7E-C2CA-4483-9EEF-B85285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C</a:t>
            </a:r>
            <a:r>
              <a:rPr lang="en-US">
                <a:ea typeface="+mj-lt"/>
                <a:cs typeface="+mj-lt"/>
              </a:rPr>
              <a:t>omo fazer Modelação de Ameaças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088541-6624-424D-813A-97873145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O processo de </a:t>
            </a:r>
            <a:r>
              <a:rPr lang="pt-PT" dirty="0" err="1">
                <a:ea typeface="+mn-lt"/>
                <a:cs typeface="+mn-lt"/>
              </a:rPr>
              <a:t>modelação</a:t>
            </a:r>
            <a:r>
              <a:rPr lang="pt-PT" dirty="0">
                <a:ea typeface="+mn-lt"/>
                <a:cs typeface="+mn-lt"/>
              </a:rPr>
              <a:t> de </a:t>
            </a:r>
            <a:r>
              <a:rPr lang="pt-PT" dirty="0" err="1">
                <a:ea typeface="+mn-lt"/>
                <a:cs typeface="+mn-lt"/>
              </a:rPr>
              <a:t>ameaças</a:t>
            </a:r>
            <a:r>
              <a:rPr lang="pt-PT" dirty="0">
                <a:ea typeface="+mn-lt"/>
                <a:cs typeface="+mn-lt"/>
              </a:rPr>
              <a:t> geralmente envolve algumas, distintas mas relaciona- das, </a:t>
            </a:r>
            <a:r>
              <a:rPr lang="pt-PT" dirty="0" err="1">
                <a:ea typeface="+mn-lt"/>
                <a:cs typeface="+mn-lt"/>
              </a:rPr>
              <a:t>sub-atividades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Existem algumas maneiras populares de expressar esta </a:t>
            </a:r>
            <a:r>
              <a:rPr lang="pt-PT" dirty="0" err="1">
                <a:ea typeface="+mn-lt"/>
                <a:cs typeface="+mn-lt"/>
              </a:rPr>
              <a:t>descrição</a:t>
            </a:r>
            <a:r>
              <a:rPr lang="pt-PT" dirty="0">
                <a:ea typeface="+mn-lt"/>
                <a:cs typeface="+mn-lt"/>
              </a:rPr>
              <a:t> e </a:t>
            </a:r>
            <a:r>
              <a:rPr lang="pt-PT" dirty="0" err="1">
                <a:ea typeface="+mn-lt"/>
                <a:cs typeface="+mn-lt"/>
              </a:rPr>
              <a:t>identificação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O formato </a:t>
            </a:r>
            <a:r>
              <a:rPr lang="pt-PT" dirty="0" err="1">
                <a:ea typeface="+mn-lt"/>
                <a:cs typeface="+mn-lt"/>
              </a:rPr>
              <a:t>específico</a:t>
            </a:r>
            <a:r>
              <a:rPr lang="pt-PT" dirty="0">
                <a:ea typeface="+mn-lt"/>
                <a:cs typeface="+mn-lt"/>
              </a:rPr>
              <a:t> é menos importante do que a sua utilidade para os modeladores.</a:t>
            </a: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Existem muitas maneiras </a:t>
            </a:r>
            <a:r>
              <a:rPr lang="pt-PT" dirty="0" err="1">
                <a:ea typeface="+mn-lt"/>
                <a:cs typeface="+mn-lt"/>
              </a:rPr>
              <a:t>possíveis</a:t>
            </a:r>
            <a:r>
              <a:rPr lang="pt-PT" dirty="0">
                <a:ea typeface="+mn-lt"/>
                <a:cs typeface="+mn-lt"/>
              </a:rPr>
              <a:t> de criar a </a:t>
            </a:r>
            <a:r>
              <a:rPr lang="pt-PT" dirty="0" err="1">
                <a:ea typeface="+mn-lt"/>
                <a:cs typeface="+mn-lt"/>
              </a:rPr>
              <a:t>modelação</a:t>
            </a:r>
            <a:r>
              <a:rPr lang="pt-PT" dirty="0">
                <a:ea typeface="+mn-lt"/>
                <a:cs typeface="+mn-lt"/>
              </a:rPr>
              <a:t> de </a:t>
            </a:r>
            <a:r>
              <a:rPr lang="pt-PT" dirty="0" err="1">
                <a:ea typeface="+mn-lt"/>
                <a:cs typeface="+mn-lt"/>
              </a:rPr>
              <a:t>ameaças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154374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FB7E-C2CA-4483-9EEF-B85285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C</a:t>
            </a:r>
            <a:r>
              <a:rPr lang="en-US">
                <a:ea typeface="+mj-lt"/>
                <a:cs typeface="+mj-lt"/>
              </a:rPr>
              <a:t>omo fazer Modelação de Ameaças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088541-6624-424D-813A-97873145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150" y="1867821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 algn="ctr">
              <a:buNone/>
            </a:pPr>
            <a:r>
              <a:rPr lang="pt-PT" dirty="0">
                <a:ea typeface="+mn-lt"/>
                <a:cs typeface="+mn-lt"/>
              </a:rPr>
              <a:t>Os objetivos do sistema </a:t>
            </a:r>
            <a:r>
              <a:rPr lang="pt-PT" dirty="0" err="1">
                <a:ea typeface="+mn-lt"/>
                <a:cs typeface="+mn-lt"/>
              </a:rPr>
              <a:t>são</a:t>
            </a:r>
            <a:r>
              <a:rPr lang="pt-PT" dirty="0">
                <a:ea typeface="+mn-lt"/>
                <a:cs typeface="+mn-lt"/>
              </a:rPr>
              <a:t> definidos em duas categorias de requisitos</a:t>
            </a: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cs typeface="Calibri" panose="020F0502020204030204"/>
              </a:rPr>
              <a:t> Cada </a:t>
            </a:r>
            <a:r>
              <a:rPr lang="pt-PT" dirty="0">
                <a:ea typeface="+mn-lt"/>
                <a:cs typeface="+mn-lt"/>
              </a:rPr>
              <a:t>requisito de </a:t>
            </a:r>
            <a:r>
              <a:rPr lang="pt-PT" dirty="0" err="1">
                <a:ea typeface="+mn-lt"/>
                <a:cs typeface="+mn-lt"/>
              </a:rPr>
              <a:t>segurança</a:t>
            </a:r>
            <a:r>
              <a:rPr lang="pt-PT" dirty="0">
                <a:ea typeface="+mn-lt"/>
                <a:cs typeface="+mn-lt"/>
              </a:rPr>
              <a:t> é composto por 3 partes </a:t>
            </a:r>
            <a:endParaRPr lang="pt-PT" dirty="0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78CBF241-8223-4279-8533-7CEA4D302619}"/>
              </a:ext>
            </a:extLst>
          </p:cNvPr>
          <p:cNvCxnSpPr>
            <a:cxnSpLocks/>
          </p:cNvCxnSpPr>
          <p:nvPr/>
        </p:nvCxnSpPr>
        <p:spPr>
          <a:xfrm>
            <a:off x="6167505" y="2274679"/>
            <a:ext cx="594140" cy="5499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7F7138FF-9EC5-4208-91C5-85B5F9E4B2A1}"/>
              </a:ext>
            </a:extLst>
          </p:cNvPr>
          <p:cNvCxnSpPr>
            <a:cxnSpLocks/>
          </p:cNvCxnSpPr>
          <p:nvPr/>
        </p:nvCxnSpPr>
        <p:spPr>
          <a:xfrm flipH="1">
            <a:off x="5613125" y="2263635"/>
            <a:ext cx="565424" cy="5720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8723B2B-C217-47DB-BC1A-8E7E1E8F32DE}"/>
              </a:ext>
            </a:extLst>
          </p:cNvPr>
          <p:cNvSpPr/>
          <p:nvPr/>
        </p:nvSpPr>
        <p:spPr>
          <a:xfrm>
            <a:off x="4181061" y="3004930"/>
            <a:ext cx="1777999" cy="530087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cs typeface="Calibri"/>
              </a:rPr>
              <a:t>Funcionais</a:t>
            </a:r>
            <a:endParaRPr lang="pt-PT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85BA397-8F4E-4EA0-8348-652DE35237B0}"/>
              </a:ext>
            </a:extLst>
          </p:cNvPr>
          <p:cNvSpPr/>
          <p:nvPr/>
        </p:nvSpPr>
        <p:spPr>
          <a:xfrm>
            <a:off x="6467061" y="3004930"/>
            <a:ext cx="1844260" cy="530087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cs typeface="Calibri"/>
              </a:rPr>
              <a:t>Não Funcionais</a:t>
            </a:r>
            <a:endParaRPr lang="pt-PT" dirty="0"/>
          </a:p>
        </p:txBody>
      </p:sp>
      <p:sp>
        <p:nvSpPr>
          <p:cNvPr id="13" name="Chaveta à esquerda 12">
            <a:extLst>
              <a:ext uri="{FF2B5EF4-FFF2-40B4-BE49-F238E27FC236}">
                <a16:creationId xmlns:a16="http://schemas.microsoft.com/office/drawing/2014/main" id="{27075A16-FDA8-4321-B457-ACD0160D324C}"/>
              </a:ext>
            </a:extLst>
          </p:cNvPr>
          <p:cNvSpPr/>
          <p:nvPr/>
        </p:nvSpPr>
        <p:spPr>
          <a:xfrm>
            <a:off x="6813407" y="3789017"/>
            <a:ext cx="574259" cy="193260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7406A58-5460-4373-A0E3-C4B43AAFB0AB}"/>
              </a:ext>
            </a:extLst>
          </p:cNvPr>
          <p:cNvSpPr txBox="1"/>
          <p:nvPr/>
        </p:nvSpPr>
        <p:spPr>
          <a:xfrm>
            <a:off x="7385188" y="4016926"/>
            <a:ext cx="311867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dirty="0"/>
              <a:t>O problema</a:t>
            </a:r>
            <a:endParaRPr lang="pt-PT" b="1" dirty="0">
              <a:cs typeface="Calibri"/>
            </a:endParaRPr>
          </a:p>
          <a:p>
            <a:endParaRPr lang="pt-PT" b="1" dirty="0">
              <a:cs typeface="Calibri"/>
            </a:endParaRPr>
          </a:p>
          <a:p>
            <a:r>
              <a:rPr lang="pt-PT" b="1" dirty="0">
                <a:cs typeface="Calibri"/>
              </a:rPr>
              <a:t>O </a:t>
            </a:r>
            <a:r>
              <a:rPr lang="pt-PT" b="1" dirty="0" err="1">
                <a:cs typeface="Calibri"/>
              </a:rPr>
              <a:t>control</a:t>
            </a:r>
            <a:endParaRPr lang="pt-PT" b="1" dirty="0">
              <a:cs typeface="Calibri"/>
            </a:endParaRPr>
          </a:p>
          <a:p>
            <a:endParaRPr lang="pt-PT" b="1" dirty="0">
              <a:cs typeface="Calibri"/>
            </a:endParaRPr>
          </a:p>
          <a:p>
            <a:r>
              <a:rPr lang="pt-PT" b="1" dirty="0">
                <a:cs typeface="Calibri"/>
              </a:rPr>
              <a:t>Diretrizes de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414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FB7E-C2CA-4483-9EEF-B85285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6. </a:t>
            </a:r>
            <a:r>
              <a:rPr lang="pt-PT" dirty="0"/>
              <a:t>Falha na Modelação de ameaças</a:t>
            </a:r>
            <a:endParaRPr lang="pt-PT" dirty="0"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088541-6624-424D-813A-97873145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77377" cy="3996779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cs typeface="Calibri" panose="020F0502020204030204"/>
              </a:rPr>
              <a:t> </a:t>
            </a:r>
            <a:r>
              <a:rPr lang="pt-PT" dirty="0">
                <a:ea typeface="+mn-lt"/>
                <a:cs typeface="+mn-lt"/>
              </a:rPr>
              <a:t>São consideradas como "falhas de mentalidade" </a:t>
            </a:r>
            <a:r>
              <a:rPr lang="pt-PT" dirty="0">
                <a:cs typeface="Calibri" panose="020F0502020204030204"/>
              </a:rPr>
              <a:t>as seguintes:</a:t>
            </a: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sz="1600" dirty="0">
                <a:ea typeface="+mn-lt"/>
                <a:cs typeface="+mn-lt"/>
              </a:rPr>
              <a:t>O facto de se fazer testes de intrusão com ferramentas e pessoas;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pt-PT" sz="1600" dirty="0"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sz="1600" dirty="0">
                <a:ea typeface="+mn-lt"/>
                <a:cs typeface="+mn-lt"/>
              </a:rPr>
              <a:t>O facto de o sistema já estar construído e implementado;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pt-PT" sz="1600" dirty="0"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sz="1600" dirty="0">
                <a:ea typeface="+mn-lt"/>
                <a:cs typeface="+mn-lt"/>
              </a:rPr>
              <a:t>O facto de se ter criado um modelo de ameaças quando o sistema foi construído;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pt-PT" sz="1600" dirty="0"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sz="1600" dirty="0">
                <a:ea typeface="+mn-lt"/>
                <a:cs typeface="+mn-lt"/>
              </a:rPr>
              <a:t>O facto da modelação de ameaças ser um processo complicado;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pt-PT" sz="1600" dirty="0"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sz="1600" dirty="0">
                <a:ea typeface="+mn-lt"/>
                <a:cs typeface="+mn-lt"/>
              </a:rPr>
              <a:t>O facto de não possuir profissionais na área;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pt-PT" sz="1600" dirty="0"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sz="1600" dirty="0">
                <a:ea typeface="+mn-lt"/>
                <a:cs typeface="+mn-lt"/>
              </a:rPr>
              <a:t>O facto de se estar a fazer modelação de ameaças nos momentos certos;</a:t>
            </a:r>
          </a:p>
          <a:p>
            <a:pPr marL="200660" lvl="1" indent="0">
              <a:buNone/>
            </a:pP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dirty="0">
                <a:ea typeface="+mn-lt"/>
                <a:cs typeface="+mn-lt"/>
              </a:rPr>
              <a:t>  </a:t>
            </a:r>
            <a:endParaRPr lang="pt-PT">
              <a:cs typeface="Calibri" panose="020F0502020204030204"/>
            </a:endParaRPr>
          </a:p>
          <a:p>
            <a:pPr marL="726440" lvl="2" indent="-342900">
              <a:buFont typeface="Calibri" pitchFamily="34" charset="0"/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marL="543560" lvl="1">
              <a:buFont typeface="Arial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 marL="726440" lvl="2" indent="-342900">
              <a:buAutoNum type="arabicPeriod"/>
            </a:pPr>
            <a:endParaRPr lang="pt-PT" dirty="0">
              <a:cs typeface="Calibri" panose="020F0502020204030204"/>
            </a:endParaRPr>
          </a:p>
          <a:p>
            <a:pPr marL="383540" lvl="2" indent="0">
              <a:buNone/>
            </a:pPr>
            <a:endParaRPr lang="pt-PT" dirty="0">
              <a:cs typeface="Calibri" panose="020F0502020204030204"/>
            </a:endParaRPr>
          </a:p>
          <a:p>
            <a:pPr marL="726440" lvl="2" indent="-342900">
              <a:buAutoNum type="arabicPeriod"/>
            </a:pPr>
            <a:endParaRPr lang="pt-PT" dirty="0">
              <a:cs typeface="Calibri" panose="020F0502020204030204"/>
            </a:endParaRPr>
          </a:p>
          <a:p>
            <a:pPr marL="383540" lvl="2" indent="0">
              <a:buNone/>
            </a:pPr>
            <a:endParaRPr lang="pt-PT" dirty="0">
              <a:cs typeface="Calibri" panose="020F0502020204030204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5C5CD8-7188-44BB-BFAB-056FFAF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298980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CF8A6-B048-4644-B43E-BEE9E0A1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a typeface="+mj-lt"/>
                <a:cs typeface="+mj-lt"/>
              </a:rPr>
              <a:t>6.Falha na Modelação de ameaças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9F1D05-5D7C-4156-8E82-DB40771D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 marL="383540" lvl="1">
              <a:buFont typeface="Arial,Sans-Serif" panose="020F0502020204030204" pitchFamily="34" charset="0"/>
              <a:buChar char="•"/>
            </a:pPr>
            <a:r>
              <a:rPr lang="pt-PT" sz="1900" dirty="0">
                <a:ea typeface="+mn-lt"/>
                <a:cs typeface="+mn-lt"/>
              </a:rPr>
              <a:t>As falhas que se seguem são falhas práticas :</a:t>
            </a:r>
          </a:p>
          <a:p>
            <a:pPr marL="200660" lvl="1" indent="0">
              <a:buNone/>
            </a:pPr>
            <a:endParaRPr lang="pt-PT" sz="1900" dirty="0">
              <a:ea typeface="+mn-lt"/>
              <a:cs typeface="+mn-lt"/>
            </a:endParaRPr>
          </a:p>
          <a:p>
            <a:pPr marL="749300" lvl="3">
              <a:buFont typeface="Arial,Sans-Serif" panose="020F0502020204030204" pitchFamily="34" charset="0"/>
              <a:buChar char="•"/>
            </a:pPr>
            <a:r>
              <a:rPr lang="pt-PT" sz="1500" dirty="0">
                <a:ea typeface="+mn-lt"/>
                <a:cs typeface="+mn-lt"/>
              </a:rPr>
              <a:t>falha em controlar o alcance da análise;</a:t>
            </a:r>
          </a:p>
          <a:p>
            <a:pPr marL="749300" lvl="3">
              <a:buFont typeface="Arial,Sans-Serif" panose="020F0502020204030204" pitchFamily="34" charset="0"/>
              <a:buChar char="•"/>
            </a:pPr>
            <a:endParaRPr lang="pt-PT" sz="1500" dirty="0">
              <a:ea typeface="+mn-lt"/>
              <a:cs typeface="+mn-lt"/>
            </a:endParaRPr>
          </a:p>
          <a:p>
            <a:pPr marL="749300" lvl="3">
              <a:buFont typeface="Arial,Sans-Serif" panose="020F0502020204030204" pitchFamily="34" charset="0"/>
              <a:buChar char="•"/>
            </a:pPr>
            <a:r>
              <a:rPr lang="pt-PT" sz="1500" dirty="0">
                <a:ea typeface="+mn-lt"/>
                <a:cs typeface="+mn-lt"/>
              </a:rPr>
              <a:t>foco em áreas que já são bem conhecidas;</a:t>
            </a:r>
          </a:p>
          <a:p>
            <a:pPr marL="749300" lvl="3">
              <a:buFont typeface="Arial,Sans-Serif" panose="020F0502020204030204" pitchFamily="34" charset="0"/>
              <a:buChar char="•"/>
            </a:pPr>
            <a:endParaRPr lang="pt-PT" sz="1500" dirty="0">
              <a:ea typeface="+mn-lt"/>
              <a:cs typeface="+mn-lt"/>
            </a:endParaRPr>
          </a:p>
          <a:p>
            <a:pPr marL="749300" lvl="3">
              <a:buFont typeface="Arial,Sans-Serif" panose="020F0502020204030204" pitchFamily="34" charset="0"/>
              <a:buChar char="•"/>
            </a:pPr>
            <a:r>
              <a:rPr lang="pt-PT" sz="1500" dirty="0">
                <a:ea typeface="+mn-lt"/>
                <a:cs typeface="+mn-lt"/>
              </a:rPr>
              <a:t>Não definir o que é o "Sucesso";</a:t>
            </a:r>
          </a:p>
          <a:p>
            <a:pPr marL="749300" lvl="3">
              <a:buFont typeface="Arial,Sans-Serif" panose="020F0502020204030204" pitchFamily="34" charset="0"/>
              <a:buChar char="•"/>
            </a:pPr>
            <a:endParaRPr lang="pt-PT" sz="1500" dirty="0">
              <a:ea typeface="+mn-lt"/>
              <a:cs typeface="+mn-lt"/>
            </a:endParaRPr>
          </a:p>
          <a:p>
            <a:pPr marL="486410" lvl="1" indent="-285750">
              <a:buFont typeface="Arial,Sans-Serif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As p</a:t>
            </a:r>
            <a:r>
              <a:rPr lang="pt-PT" sz="1900" dirty="0">
                <a:ea typeface="+mn-lt"/>
                <a:cs typeface="+mn-lt"/>
              </a:rPr>
              <a:t>rincipais a</a:t>
            </a:r>
            <a:r>
              <a:rPr lang="pt-PT" dirty="0">
                <a:ea typeface="+mn-lt"/>
                <a:cs typeface="+mn-lt"/>
              </a:rPr>
              <a:t>rmadilhas :</a:t>
            </a:r>
          </a:p>
          <a:p>
            <a:pPr marL="200660" lvl="1" indent="0">
              <a:buNone/>
            </a:pPr>
            <a:endParaRPr lang="pt-PT" dirty="0">
              <a:ea typeface="+mn-lt"/>
              <a:cs typeface="+mn-lt"/>
            </a:endParaRPr>
          </a:p>
          <a:p>
            <a:pPr marL="909320" lvl="3">
              <a:buFont typeface="Arial,Sans-Serif" panose="020F0502020204030204" pitchFamily="34" charset="0"/>
              <a:buChar char="•"/>
            </a:pPr>
            <a:r>
              <a:rPr lang="pt-PT" sz="1500" dirty="0">
                <a:ea typeface="+mn-lt"/>
                <a:cs typeface="+mn-lt"/>
              </a:rPr>
              <a:t>Não incluir as partes interessadas no processo;</a:t>
            </a:r>
          </a:p>
          <a:p>
            <a:pPr marL="909320" lvl="3">
              <a:buFont typeface="Arial,Sans-Serif" panose="020F0502020204030204" pitchFamily="34" charset="0"/>
              <a:buChar char="•"/>
            </a:pPr>
            <a:endParaRPr lang="pt-PT" sz="1500" dirty="0">
              <a:ea typeface="+mn-lt"/>
              <a:cs typeface="+mn-lt"/>
            </a:endParaRPr>
          </a:p>
          <a:p>
            <a:pPr marL="909320" lvl="3">
              <a:buFont typeface="Arial,Sans-Serif" panose="020F0502020204030204" pitchFamily="34" charset="0"/>
              <a:buChar char="•"/>
            </a:pPr>
            <a:r>
              <a:rPr lang="pt-PT" sz="1500" dirty="0">
                <a:ea typeface="+mn-lt"/>
                <a:cs typeface="+mn-lt"/>
              </a:rPr>
              <a:t>Falta de comunicação por parte dos membros da equipa;</a:t>
            </a:r>
          </a:p>
          <a:p>
            <a:pPr marL="909320" lvl="3">
              <a:buFont typeface="Arial,Sans-Serif" panose="020F0502020204030204" pitchFamily="34" charset="0"/>
              <a:buChar char="•"/>
            </a:pPr>
            <a:endParaRPr lang="pt-PT" sz="1500" dirty="0">
              <a:ea typeface="+mn-lt"/>
              <a:cs typeface="+mn-lt"/>
            </a:endParaRPr>
          </a:p>
          <a:p>
            <a:pPr marL="909320" lvl="3">
              <a:buFont typeface="Arial,Sans-Serif" panose="020F0502020204030204" pitchFamily="34" charset="0"/>
              <a:buChar char="•"/>
            </a:pPr>
            <a:r>
              <a:rPr lang="pt-PT" sz="1500" dirty="0">
                <a:ea typeface="+mn-lt"/>
                <a:cs typeface="+mn-lt"/>
              </a:rPr>
              <a:t>As superfícies de ataque que podem ter sido derivadas de falhas na comunicação  ;</a:t>
            </a:r>
            <a:endParaRPr lang="pt-PT" sz="150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3BF1037-D77D-4032-975C-CB6288EA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34639990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TM02900769[[fn=Retrospetiva]]</Template>
  <TotalTime>48</TotalTime>
  <Words>268</Words>
  <Application>Microsoft Office PowerPoint</Application>
  <PresentationFormat>Ecrã Panorâmico</PresentationFormat>
  <Paragraphs>37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29" baseType="lpstr">
      <vt:lpstr>Retrospetiva</vt:lpstr>
      <vt:lpstr>Tactical Threat Modeling</vt:lpstr>
      <vt:lpstr>Introdução </vt:lpstr>
      <vt:lpstr>2. Porque fazer Modelação de Ameaças? </vt:lpstr>
      <vt:lpstr>3. Quando fazer Modelação de Ameaças </vt:lpstr>
      <vt:lpstr>4. Atualização da Modelação de Ameaças </vt:lpstr>
      <vt:lpstr>5. Como fazer Modelação de Ameaças </vt:lpstr>
      <vt:lpstr>5. Como fazer Modelação de Ameaças </vt:lpstr>
      <vt:lpstr>6. Falha na Modelação de ameaças</vt:lpstr>
      <vt:lpstr>6.Falha na Modelação de ameaças</vt:lpstr>
      <vt:lpstr>7. Construção de uma Boa Equipa</vt:lpstr>
      <vt:lpstr>8. Extensão da Modelação de Ameaças</vt:lpstr>
      <vt:lpstr>9. Metodologia</vt:lpstr>
      <vt:lpstr>10. Terminologia</vt:lpstr>
      <vt:lpstr>10. Terminologia</vt:lpstr>
      <vt:lpstr>11. Manuseamento de Sistemas Complexos</vt:lpstr>
      <vt:lpstr>11. Manuseamento de Sistemas Complexos</vt:lpstr>
      <vt:lpstr>12. Tecnologias/Ferramentas</vt:lpstr>
      <vt:lpstr>12. Tecnologias/Ferramentas</vt:lpstr>
      <vt:lpstr>12. Tecnologias/Ferramentas</vt:lpstr>
      <vt:lpstr>12. Tecnologias/Ferramentas</vt:lpstr>
      <vt:lpstr>13. Inclusão da modelação de ameaças no ciclo de vida do desenvolvimento</vt:lpstr>
      <vt:lpstr>13. Inclusão da modelação de ameaças no ciclo de vida do desenvolvimento</vt:lpstr>
      <vt:lpstr>14. Exemplos de Modelação de Ameaças</vt:lpstr>
      <vt:lpstr>Apresentação do PowerPoint</vt:lpstr>
      <vt:lpstr>14. Exemplos de Modelação de Ameaças</vt:lpstr>
      <vt:lpstr>15. Práticas de Modelação de Ameaças e Desenvolvimento Agile</vt:lpstr>
      <vt:lpstr>Conclusão</vt:lpstr>
      <vt:lpstr>Tactical Threat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</dc:creator>
  <cp:lastModifiedBy>Ricardo</cp:lastModifiedBy>
  <cp:revision>1299</cp:revision>
  <dcterms:created xsi:type="dcterms:W3CDTF">2020-03-12T15:04:59Z</dcterms:created>
  <dcterms:modified xsi:type="dcterms:W3CDTF">2020-03-30T17:55:12Z</dcterms:modified>
</cp:coreProperties>
</file>