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4" r:id="rId7"/>
    <p:sldId id="265" r:id="rId8"/>
    <p:sldId id="266" r:id="rId9"/>
    <p:sldId id="262" r:id="rId10"/>
    <p:sldId id="267" r:id="rId11"/>
  </p:sldIdLst>
  <p:sldSz cx="5143500" cy="91440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35" d="100"/>
          <a:sy n="35" d="100"/>
        </p:scale>
        <p:origin x="2572" y="388"/>
      </p:cViewPr>
      <p:guideLst>
        <p:guide orient="horz" pos="2880"/>
        <p:guide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9FB7A-FB1B-4AAF-8D3B-53B624308BD9}" type="datetimeFigureOut">
              <a:rPr lang="pt-BR" smtClean="0"/>
              <a:t>03/01/2025</a:t>
            </a:fld>
            <a:endParaRPr lang="pt-BR"/>
          </a:p>
        </p:txBody>
      </p:sp>
      <p:sp>
        <p:nvSpPr>
          <p:cNvPr id="4" name="Espaço Reservado para Imagem de Slide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BED91-3442-4D98-ABAC-01FC50E7C551}" type="slidenum">
              <a:rPr lang="pt-BR" smtClean="0"/>
              <a:t>‹nº›</a:t>
            </a:fld>
            <a:endParaRPr lang="pt-BR"/>
          </a:p>
        </p:txBody>
      </p:sp>
    </p:spTree>
    <p:extLst>
      <p:ext uri="{BB962C8B-B14F-4D97-AF65-F5344CB8AC3E}">
        <p14:creationId xmlns:p14="http://schemas.microsoft.com/office/powerpoint/2010/main" val="3636282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85763" y="1496484"/>
            <a:ext cx="4371975" cy="3183467"/>
          </a:xfrm>
        </p:spPr>
        <p:txBody>
          <a:bodyPr anchor="b"/>
          <a:lstStyle>
            <a:lvl1pPr algn="ctr">
              <a:defRPr sz="3375"/>
            </a:lvl1pPr>
          </a:lstStyle>
          <a:p>
            <a:r>
              <a:rPr lang="pt-BR"/>
              <a:t>Clique para editar o título Mestre</a:t>
            </a:r>
            <a:endParaRPr lang="en-US" dirty="0"/>
          </a:p>
        </p:txBody>
      </p:sp>
      <p:sp>
        <p:nvSpPr>
          <p:cNvPr id="3" name="Subtitle 2"/>
          <p:cNvSpPr>
            <a:spLocks noGrp="1"/>
          </p:cNvSpPr>
          <p:nvPr>
            <p:ph type="subTitle" idx="1"/>
          </p:nvPr>
        </p:nvSpPr>
        <p:spPr>
          <a:xfrm>
            <a:off x="642938" y="4802717"/>
            <a:ext cx="3857625" cy="2207683"/>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DBD6EE-070B-4A01-B56C-82AEF903B674}" type="datetime1">
              <a:rPr lang="pt-BR" smtClean="0"/>
              <a:t>03/01/2025</a:t>
            </a:fld>
            <a:endParaRPr lang="pt-BR"/>
          </a:p>
        </p:txBody>
      </p:sp>
      <p:sp>
        <p:nvSpPr>
          <p:cNvPr id="5" name="Footer Placeholder 4"/>
          <p:cNvSpPr>
            <a:spLocks noGrp="1"/>
          </p:cNvSpPr>
          <p:nvPr>
            <p:ph type="ftr" sz="quarter" idx="11"/>
          </p:nvPr>
        </p:nvSpPr>
        <p:spPr/>
        <p:txBody>
          <a:bodyPr/>
          <a:lstStyle/>
          <a:p>
            <a:r>
              <a:rPr lang="pt-BR"/>
              <a:t>ADRIANA REGES MARTINS</a:t>
            </a:r>
          </a:p>
        </p:txBody>
      </p:sp>
      <p:sp>
        <p:nvSpPr>
          <p:cNvPr id="6" name="Slide Number Placeholder 5"/>
          <p:cNvSpPr>
            <a:spLocks noGrp="1"/>
          </p:cNvSpPr>
          <p:nvPr>
            <p:ph type="sldNum" sz="quarter" idx="12"/>
          </p:nvPr>
        </p:nvSpPr>
        <p:spPr/>
        <p:txBody>
          <a:bodyPr/>
          <a:lstStyle/>
          <a:p>
            <a:fld id="{26D142AC-DC9B-4FF4-A896-0AA8E5499127}" type="slidenum">
              <a:rPr lang="pt-BR" smtClean="0"/>
              <a:t>‹nº›</a:t>
            </a:fld>
            <a:endParaRPr lang="pt-BR"/>
          </a:p>
        </p:txBody>
      </p:sp>
    </p:spTree>
    <p:extLst>
      <p:ext uri="{BB962C8B-B14F-4D97-AF65-F5344CB8AC3E}">
        <p14:creationId xmlns:p14="http://schemas.microsoft.com/office/powerpoint/2010/main" val="15645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9B68920-4531-42FB-8C70-360F09146D73}" type="datetime1">
              <a:rPr lang="pt-BR" smtClean="0"/>
              <a:t>03/01/2025</a:t>
            </a:fld>
            <a:endParaRPr lang="pt-BR"/>
          </a:p>
        </p:txBody>
      </p:sp>
      <p:sp>
        <p:nvSpPr>
          <p:cNvPr id="5" name="Footer Placeholder 4"/>
          <p:cNvSpPr>
            <a:spLocks noGrp="1"/>
          </p:cNvSpPr>
          <p:nvPr>
            <p:ph type="ftr" sz="quarter" idx="11"/>
          </p:nvPr>
        </p:nvSpPr>
        <p:spPr/>
        <p:txBody>
          <a:bodyPr/>
          <a:lstStyle/>
          <a:p>
            <a:r>
              <a:rPr lang="pt-BR"/>
              <a:t>ADRIANA REGES MARTINS</a:t>
            </a:r>
          </a:p>
        </p:txBody>
      </p:sp>
      <p:sp>
        <p:nvSpPr>
          <p:cNvPr id="6" name="Slide Number Placeholder 5"/>
          <p:cNvSpPr>
            <a:spLocks noGrp="1"/>
          </p:cNvSpPr>
          <p:nvPr>
            <p:ph type="sldNum" sz="quarter" idx="12"/>
          </p:nvPr>
        </p:nvSpPr>
        <p:spPr/>
        <p:txBody>
          <a:bodyPr/>
          <a:lstStyle/>
          <a:p>
            <a:fld id="{26D142AC-DC9B-4FF4-A896-0AA8E5499127}" type="slidenum">
              <a:rPr lang="pt-BR" smtClean="0"/>
              <a:t>‹nº›</a:t>
            </a:fld>
            <a:endParaRPr lang="pt-BR"/>
          </a:p>
        </p:txBody>
      </p:sp>
    </p:spTree>
    <p:extLst>
      <p:ext uri="{BB962C8B-B14F-4D97-AF65-F5344CB8AC3E}">
        <p14:creationId xmlns:p14="http://schemas.microsoft.com/office/powerpoint/2010/main" val="366450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80818" y="486834"/>
            <a:ext cx="1109067" cy="774911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353616" y="486834"/>
            <a:ext cx="3262908" cy="77491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F7506B1-971C-47B0-8037-EE4F11C31A33}" type="datetime1">
              <a:rPr lang="pt-BR" smtClean="0"/>
              <a:t>03/01/2025</a:t>
            </a:fld>
            <a:endParaRPr lang="pt-BR"/>
          </a:p>
        </p:txBody>
      </p:sp>
      <p:sp>
        <p:nvSpPr>
          <p:cNvPr id="5" name="Footer Placeholder 4"/>
          <p:cNvSpPr>
            <a:spLocks noGrp="1"/>
          </p:cNvSpPr>
          <p:nvPr>
            <p:ph type="ftr" sz="quarter" idx="11"/>
          </p:nvPr>
        </p:nvSpPr>
        <p:spPr/>
        <p:txBody>
          <a:bodyPr/>
          <a:lstStyle/>
          <a:p>
            <a:r>
              <a:rPr lang="pt-BR"/>
              <a:t>ADRIANA REGES MARTINS</a:t>
            </a:r>
          </a:p>
        </p:txBody>
      </p:sp>
      <p:sp>
        <p:nvSpPr>
          <p:cNvPr id="6" name="Slide Number Placeholder 5"/>
          <p:cNvSpPr>
            <a:spLocks noGrp="1"/>
          </p:cNvSpPr>
          <p:nvPr>
            <p:ph type="sldNum" sz="quarter" idx="12"/>
          </p:nvPr>
        </p:nvSpPr>
        <p:spPr/>
        <p:txBody>
          <a:bodyPr/>
          <a:lstStyle/>
          <a:p>
            <a:fld id="{26D142AC-DC9B-4FF4-A896-0AA8E5499127}" type="slidenum">
              <a:rPr lang="pt-BR" smtClean="0"/>
              <a:t>‹nº›</a:t>
            </a:fld>
            <a:endParaRPr lang="pt-BR"/>
          </a:p>
        </p:txBody>
      </p:sp>
    </p:spTree>
    <p:extLst>
      <p:ext uri="{BB962C8B-B14F-4D97-AF65-F5344CB8AC3E}">
        <p14:creationId xmlns:p14="http://schemas.microsoft.com/office/powerpoint/2010/main" val="3076096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6D6199-8D10-4C81-B2E1-9E29B813648F}" type="datetime1">
              <a:rPr lang="pt-BR" smtClean="0"/>
              <a:t>03/01/2025</a:t>
            </a:fld>
            <a:endParaRPr lang="pt-BR"/>
          </a:p>
        </p:txBody>
      </p:sp>
      <p:sp>
        <p:nvSpPr>
          <p:cNvPr id="5" name="Footer Placeholder 4"/>
          <p:cNvSpPr>
            <a:spLocks noGrp="1"/>
          </p:cNvSpPr>
          <p:nvPr>
            <p:ph type="ftr" sz="quarter" idx="11"/>
          </p:nvPr>
        </p:nvSpPr>
        <p:spPr/>
        <p:txBody>
          <a:bodyPr/>
          <a:lstStyle/>
          <a:p>
            <a:r>
              <a:rPr lang="pt-BR"/>
              <a:t>ADRIANA REGES MARTINS</a:t>
            </a:r>
          </a:p>
        </p:txBody>
      </p:sp>
      <p:sp>
        <p:nvSpPr>
          <p:cNvPr id="6" name="Slide Number Placeholder 5"/>
          <p:cNvSpPr>
            <a:spLocks noGrp="1"/>
          </p:cNvSpPr>
          <p:nvPr>
            <p:ph type="sldNum" sz="quarter" idx="12"/>
          </p:nvPr>
        </p:nvSpPr>
        <p:spPr/>
        <p:txBody>
          <a:bodyPr/>
          <a:lstStyle/>
          <a:p>
            <a:fld id="{26D142AC-DC9B-4FF4-A896-0AA8E5499127}" type="slidenum">
              <a:rPr lang="pt-BR" smtClean="0"/>
              <a:t>‹nº›</a:t>
            </a:fld>
            <a:endParaRPr lang="pt-BR"/>
          </a:p>
        </p:txBody>
      </p:sp>
    </p:spTree>
    <p:extLst>
      <p:ext uri="{BB962C8B-B14F-4D97-AF65-F5344CB8AC3E}">
        <p14:creationId xmlns:p14="http://schemas.microsoft.com/office/powerpoint/2010/main" val="279251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350937" y="2279653"/>
            <a:ext cx="4436269" cy="3803649"/>
          </a:xfrm>
        </p:spPr>
        <p:txBody>
          <a:bodyPr anchor="b"/>
          <a:lstStyle>
            <a:lvl1pPr>
              <a:defRPr sz="3375"/>
            </a:lvl1pPr>
          </a:lstStyle>
          <a:p>
            <a:r>
              <a:rPr lang="pt-BR"/>
              <a:t>Clique para editar o título Mestre</a:t>
            </a:r>
            <a:endParaRPr lang="en-US" dirty="0"/>
          </a:p>
        </p:txBody>
      </p:sp>
      <p:sp>
        <p:nvSpPr>
          <p:cNvPr id="3" name="Text Placeholder 2"/>
          <p:cNvSpPr>
            <a:spLocks noGrp="1"/>
          </p:cNvSpPr>
          <p:nvPr>
            <p:ph type="body" idx="1"/>
          </p:nvPr>
        </p:nvSpPr>
        <p:spPr>
          <a:xfrm>
            <a:off x="350937" y="6119286"/>
            <a:ext cx="4436269" cy="2000249"/>
          </a:xfrm>
        </p:spPr>
        <p:txBody>
          <a:bodyPr/>
          <a:lstStyle>
            <a:lvl1pPr marL="0" indent="0">
              <a:buNone/>
              <a:defRPr sz="135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2B26A73-0254-44B7-9BD4-4564DC3F5F98}" type="datetime1">
              <a:rPr lang="pt-BR" smtClean="0"/>
              <a:t>03/01/2025</a:t>
            </a:fld>
            <a:endParaRPr lang="pt-BR"/>
          </a:p>
        </p:txBody>
      </p:sp>
      <p:sp>
        <p:nvSpPr>
          <p:cNvPr id="5" name="Footer Placeholder 4"/>
          <p:cNvSpPr>
            <a:spLocks noGrp="1"/>
          </p:cNvSpPr>
          <p:nvPr>
            <p:ph type="ftr" sz="quarter" idx="11"/>
          </p:nvPr>
        </p:nvSpPr>
        <p:spPr/>
        <p:txBody>
          <a:bodyPr/>
          <a:lstStyle/>
          <a:p>
            <a:r>
              <a:rPr lang="pt-BR"/>
              <a:t>ADRIANA REGES MARTINS</a:t>
            </a:r>
          </a:p>
        </p:txBody>
      </p:sp>
      <p:sp>
        <p:nvSpPr>
          <p:cNvPr id="6" name="Slide Number Placeholder 5"/>
          <p:cNvSpPr>
            <a:spLocks noGrp="1"/>
          </p:cNvSpPr>
          <p:nvPr>
            <p:ph type="sldNum" sz="quarter" idx="12"/>
          </p:nvPr>
        </p:nvSpPr>
        <p:spPr/>
        <p:txBody>
          <a:bodyPr/>
          <a:lstStyle/>
          <a:p>
            <a:fld id="{26D142AC-DC9B-4FF4-A896-0AA8E5499127}" type="slidenum">
              <a:rPr lang="pt-BR" smtClean="0"/>
              <a:t>‹nº›</a:t>
            </a:fld>
            <a:endParaRPr lang="pt-BR"/>
          </a:p>
        </p:txBody>
      </p:sp>
    </p:spTree>
    <p:extLst>
      <p:ext uri="{BB962C8B-B14F-4D97-AF65-F5344CB8AC3E}">
        <p14:creationId xmlns:p14="http://schemas.microsoft.com/office/powerpoint/2010/main" val="2003830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353615" y="2434167"/>
            <a:ext cx="2185988" cy="580178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2603897" y="2434167"/>
            <a:ext cx="2185988" cy="580178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B2B22DE-105B-48AB-B855-7BA7FA44D3A8}" type="datetime1">
              <a:rPr lang="pt-BR" smtClean="0"/>
              <a:t>03/01/2025</a:t>
            </a:fld>
            <a:endParaRPr lang="pt-BR"/>
          </a:p>
        </p:txBody>
      </p:sp>
      <p:sp>
        <p:nvSpPr>
          <p:cNvPr id="6" name="Footer Placeholder 5"/>
          <p:cNvSpPr>
            <a:spLocks noGrp="1"/>
          </p:cNvSpPr>
          <p:nvPr>
            <p:ph type="ftr" sz="quarter" idx="11"/>
          </p:nvPr>
        </p:nvSpPr>
        <p:spPr/>
        <p:txBody>
          <a:bodyPr/>
          <a:lstStyle/>
          <a:p>
            <a:r>
              <a:rPr lang="pt-BR"/>
              <a:t>ADRIANA REGES MARTINS</a:t>
            </a:r>
          </a:p>
        </p:txBody>
      </p:sp>
      <p:sp>
        <p:nvSpPr>
          <p:cNvPr id="7" name="Slide Number Placeholder 6"/>
          <p:cNvSpPr>
            <a:spLocks noGrp="1"/>
          </p:cNvSpPr>
          <p:nvPr>
            <p:ph type="sldNum" sz="quarter" idx="12"/>
          </p:nvPr>
        </p:nvSpPr>
        <p:spPr/>
        <p:txBody>
          <a:bodyPr/>
          <a:lstStyle/>
          <a:p>
            <a:fld id="{26D142AC-DC9B-4FF4-A896-0AA8E5499127}" type="slidenum">
              <a:rPr lang="pt-BR" smtClean="0"/>
              <a:t>‹nº›</a:t>
            </a:fld>
            <a:endParaRPr lang="pt-BR"/>
          </a:p>
        </p:txBody>
      </p:sp>
    </p:spTree>
    <p:extLst>
      <p:ext uri="{BB962C8B-B14F-4D97-AF65-F5344CB8AC3E}">
        <p14:creationId xmlns:p14="http://schemas.microsoft.com/office/powerpoint/2010/main" val="3581860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354285" y="486836"/>
            <a:ext cx="4436269" cy="176741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354286" y="2241551"/>
            <a:ext cx="2175941"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pt-BR"/>
              <a:t>Clique para editar os estilos de texto Mestres</a:t>
            </a:r>
          </a:p>
        </p:txBody>
      </p:sp>
      <p:sp>
        <p:nvSpPr>
          <p:cNvPr id="4" name="Content Placeholder 3"/>
          <p:cNvSpPr>
            <a:spLocks noGrp="1"/>
          </p:cNvSpPr>
          <p:nvPr>
            <p:ph sz="half" idx="2"/>
          </p:nvPr>
        </p:nvSpPr>
        <p:spPr>
          <a:xfrm>
            <a:off x="354286" y="3340100"/>
            <a:ext cx="2175941" cy="491278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2603897" y="2241551"/>
            <a:ext cx="2186657" cy="1098549"/>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pt-BR"/>
              <a:t>Clique para editar os estilos de texto Mestres</a:t>
            </a:r>
          </a:p>
        </p:txBody>
      </p:sp>
      <p:sp>
        <p:nvSpPr>
          <p:cNvPr id="6" name="Content Placeholder 5"/>
          <p:cNvSpPr>
            <a:spLocks noGrp="1"/>
          </p:cNvSpPr>
          <p:nvPr>
            <p:ph sz="quarter" idx="4"/>
          </p:nvPr>
        </p:nvSpPr>
        <p:spPr>
          <a:xfrm>
            <a:off x="2603897" y="3340100"/>
            <a:ext cx="2186657" cy="491278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0FC2F9A-9760-4492-97D8-A7D82F2A3275}" type="datetime1">
              <a:rPr lang="pt-BR" smtClean="0"/>
              <a:t>03/01/2025</a:t>
            </a:fld>
            <a:endParaRPr lang="pt-BR"/>
          </a:p>
        </p:txBody>
      </p:sp>
      <p:sp>
        <p:nvSpPr>
          <p:cNvPr id="8" name="Footer Placeholder 7"/>
          <p:cNvSpPr>
            <a:spLocks noGrp="1"/>
          </p:cNvSpPr>
          <p:nvPr>
            <p:ph type="ftr" sz="quarter" idx="11"/>
          </p:nvPr>
        </p:nvSpPr>
        <p:spPr/>
        <p:txBody>
          <a:bodyPr/>
          <a:lstStyle/>
          <a:p>
            <a:r>
              <a:rPr lang="pt-BR"/>
              <a:t>ADRIANA REGES MARTINS</a:t>
            </a:r>
          </a:p>
        </p:txBody>
      </p:sp>
      <p:sp>
        <p:nvSpPr>
          <p:cNvPr id="9" name="Slide Number Placeholder 8"/>
          <p:cNvSpPr>
            <a:spLocks noGrp="1"/>
          </p:cNvSpPr>
          <p:nvPr>
            <p:ph type="sldNum" sz="quarter" idx="12"/>
          </p:nvPr>
        </p:nvSpPr>
        <p:spPr/>
        <p:txBody>
          <a:bodyPr/>
          <a:lstStyle/>
          <a:p>
            <a:fld id="{26D142AC-DC9B-4FF4-A896-0AA8E5499127}" type="slidenum">
              <a:rPr lang="pt-BR" smtClean="0"/>
              <a:t>‹nº›</a:t>
            </a:fld>
            <a:endParaRPr lang="pt-BR"/>
          </a:p>
        </p:txBody>
      </p:sp>
    </p:spTree>
    <p:extLst>
      <p:ext uri="{BB962C8B-B14F-4D97-AF65-F5344CB8AC3E}">
        <p14:creationId xmlns:p14="http://schemas.microsoft.com/office/powerpoint/2010/main" val="262014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63CAD19-E83E-45A5-BF4E-F9C951DB3480}" type="datetime1">
              <a:rPr lang="pt-BR" smtClean="0"/>
              <a:t>03/01/2025</a:t>
            </a:fld>
            <a:endParaRPr lang="pt-BR"/>
          </a:p>
        </p:txBody>
      </p:sp>
      <p:sp>
        <p:nvSpPr>
          <p:cNvPr id="4" name="Footer Placeholder 3"/>
          <p:cNvSpPr>
            <a:spLocks noGrp="1"/>
          </p:cNvSpPr>
          <p:nvPr>
            <p:ph type="ftr" sz="quarter" idx="11"/>
          </p:nvPr>
        </p:nvSpPr>
        <p:spPr/>
        <p:txBody>
          <a:bodyPr/>
          <a:lstStyle/>
          <a:p>
            <a:r>
              <a:rPr lang="pt-BR"/>
              <a:t>ADRIANA REGES MARTINS</a:t>
            </a:r>
          </a:p>
        </p:txBody>
      </p:sp>
      <p:sp>
        <p:nvSpPr>
          <p:cNvPr id="5" name="Slide Number Placeholder 4"/>
          <p:cNvSpPr>
            <a:spLocks noGrp="1"/>
          </p:cNvSpPr>
          <p:nvPr>
            <p:ph type="sldNum" sz="quarter" idx="12"/>
          </p:nvPr>
        </p:nvSpPr>
        <p:spPr/>
        <p:txBody>
          <a:bodyPr/>
          <a:lstStyle/>
          <a:p>
            <a:fld id="{26D142AC-DC9B-4FF4-A896-0AA8E5499127}" type="slidenum">
              <a:rPr lang="pt-BR" smtClean="0"/>
              <a:t>‹nº›</a:t>
            </a:fld>
            <a:endParaRPr lang="pt-BR"/>
          </a:p>
        </p:txBody>
      </p:sp>
    </p:spTree>
    <p:extLst>
      <p:ext uri="{BB962C8B-B14F-4D97-AF65-F5344CB8AC3E}">
        <p14:creationId xmlns:p14="http://schemas.microsoft.com/office/powerpoint/2010/main" val="1097617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4E821-6B9C-40A8-8656-70DFBAB69C50}" type="datetime1">
              <a:rPr lang="pt-BR" smtClean="0"/>
              <a:t>03/01/2025</a:t>
            </a:fld>
            <a:endParaRPr lang="pt-BR"/>
          </a:p>
        </p:txBody>
      </p:sp>
      <p:sp>
        <p:nvSpPr>
          <p:cNvPr id="3" name="Footer Placeholder 2"/>
          <p:cNvSpPr>
            <a:spLocks noGrp="1"/>
          </p:cNvSpPr>
          <p:nvPr>
            <p:ph type="ftr" sz="quarter" idx="11"/>
          </p:nvPr>
        </p:nvSpPr>
        <p:spPr/>
        <p:txBody>
          <a:bodyPr/>
          <a:lstStyle/>
          <a:p>
            <a:r>
              <a:rPr lang="pt-BR"/>
              <a:t>ADRIANA REGES MARTINS</a:t>
            </a:r>
          </a:p>
        </p:txBody>
      </p:sp>
      <p:sp>
        <p:nvSpPr>
          <p:cNvPr id="4" name="Slide Number Placeholder 3"/>
          <p:cNvSpPr>
            <a:spLocks noGrp="1"/>
          </p:cNvSpPr>
          <p:nvPr>
            <p:ph type="sldNum" sz="quarter" idx="12"/>
          </p:nvPr>
        </p:nvSpPr>
        <p:spPr/>
        <p:txBody>
          <a:bodyPr/>
          <a:lstStyle/>
          <a:p>
            <a:fld id="{26D142AC-DC9B-4FF4-A896-0AA8E5499127}" type="slidenum">
              <a:rPr lang="pt-BR" smtClean="0"/>
              <a:t>‹nº›</a:t>
            </a:fld>
            <a:endParaRPr lang="pt-BR"/>
          </a:p>
        </p:txBody>
      </p:sp>
    </p:spTree>
    <p:extLst>
      <p:ext uri="{BB962C8B-B14F-4D97-AF65-F5344CB8AC3E}">
        <p14:creationId xmlns:p14="http://schemas.microsoft.com/office/powerpoint/2010/main" val="2500880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54285" y="609600"/>
            <a:ext cx="1658913" cy="2133600"/>
          </a:xfrm>
        </p:spPr>
        <p:txBody>
          <a:bodyPr anchor="b"/>
          <a:lstStyle>
            <a:lvl1pPr>
              <a:defRPr sz="1800"/>
            </a:lvl1pPr>
          </a:lstStyle>
          <a:p>
            <a:r>
              <a:rPr lang="pt-BR"/>
              <a:t>Clique para editar o título Mestre</a:t>
            </a:r>
            <a:endParaRPr lang="en-US" dirty="0"/>
          </a:p>
        </p:txBody>
      </p:sp>
      <p:sp>
        <p:nvSpPr>
          <p:cNvPr id="3" name="Content Placeholder 2"/>
          <p:cNvSpPr>
            <a:spLocks noGrp="1"/>
          </p:cNvSpPr>
          <p:nvPr>
            <p:ph idx="1"/>
          </p:nvPr>
        </p:nvSpPr>
        <p:spPr>
          <a:xfrm>
            <a:off x="2186657" y="1316569"/>
            <a:ext cx="2603897" cy="6498167"/>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354285" y="2743200"/>
            <a:ext cx="165891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BB2EA4C-EB83-4D68-8D06-6F9C5F8D1FD5}" type="datetime1">
              <a:rPr lang="pt-BR" smtClean="0"/>
              <a:t>03/01/2025</a:t>
            </a:fld>
            <a:endParaRPr lang="pt-BR"/>
          </a:p>
        </p:txBody>
      </p:sp>
      <p:sp>
        <p:nvSpPr>
          <p:cNvPr id="6" name="Footer Placeholder 5"/>
          <p:cNvSpPr>
            <a:spLocks noGrp="1"/>
          </p:cNvSpPr>
          <p:nvPr>
            <p:ph type="ftr" sz="quarter" idx="11"/>
          </p:nvPr>
        </p:nvSpPr>
        <p:spPr/>
        <p:txBody>
          <a:bodyPr/>
          <a:lstStyle/>
          <a:p>
            <a:r>
              <a:rPr lang="pt-BR"/>
              <a:t>ADRIANA REGES MARTINS</a:t>
            </a:r>
          </a:p>
        </p:txBody>
      </p:sp>
      <p:sp>
        <p:nvSpPr>
          <p:cNvPr id="7" name="Slide Number Placeholder 6"/>
          <p:cNvSpPr>
            <a:spLocks noGrp="1"/>
          </p:cNvSpPr>
          <p:nvPr>
            <p:ph type="sldNum" sz="quarter" idx="12"/>
          </p:nvPr>
        </p:nvSpPr>
        <p:spPr/>
        <p:txBody>
          <a:bodyPr/>
          <a:lstStyle/>
          <a:p>
            <a:fld id="{26D142AC-DC9B-4FF4-A896-0AA8E5499127}" type="slidenum">
              <a:rPr lang="pt-BR" smtClean="0"/>
              <a:t>‹nº›</a:t>
            </a:fld>
            <a:endParaRPr lang="pt-BR"/>
          </a:p>
        </p:txBody>
      </p:sp>
    </p:spTree>
    <p:extLst>
      <p:ext uri="{BB962C8B-B14F-4D97-AF65-F5344CB8AC3E}">
        <p14:creationId xmlns:p14="http://schemas.microsoft.com/office/powerpoint/2010/main" val="169760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354285" y="609600"/>
            <a:ext cx="1658913" cy="2133600"/>
          </a:xfrm>
        </p:spPr>
        <p:txBody>
          <a:bodyPr anchor="b"/>
          <a:lstStyle>
            <a:lvl1pPr>
              <a:defRPr sz="18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186657" y="1316569"/>
            <a:ext cx="2603897" cy="6498167"/>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pt-BR"/>
              <a:t>Clique no ícone para adicionar uma imagem</a:t>
            </a:r>
            <a:endParaRPr lang="en-US" dirty="0"/>
          </a:p>
        </p:txBody>
      </p:sp>
      <p:sp>
        <p:nvSpPr>
          <p:cNvPr id="4" name="Text Placeholder 3"/>
          <p:cNvSpPr>
            <a:spLocks noGrp="1"/>
          </p:cNvSpPr>
          <p:nvPr>
            <p:ph type="body" sz="half" idx="2"/>
          </p:nvPr>
        </p:nvSpPr>
        <p:spPr>
          <a:xfrm>
            <a:off x="354285" y="2743200"/>
            <a:ext cx="1658913" cy="508211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324AE01-2D16-45B6-B1D4-96F466C21378}" type="datetime1">
              <a:rPr lang="pt-BR" smtClean="0"/>
              <a:t>03/01/2025</a:t>
            </a:fld>
            <a:endParaRPr lang="pt-BR"/>
          </a:p>
        </p:txBody>
      </p:sp>
      <p:sp>
        <p:nvSpPr>
          <p:cNvPr id="6" name="Footer Placeholder 5"/>
          <p:cNvSpPr>
            <a:spLocks noGrp="1"/>
          </p:cNvSpPr>
          <p:nvPr>
            <p:ph type="ftr" sz="quarter" idx="11"/>
          </p:nvPr>
        </p:nvSpPr>
        <p:spPr/>
        <p:txBody>
          <a:bodyPr/>
          <a:lstStyle/>
          <a:p>
            <a:r>
              <a:rPr lang="pt-BR"/>
              <a:t>ADRIANA REGES MARTINS</a:t>
            </a:r>
          </a:p>
        </p:txBody>
      </p:sp>
      <p:sp>
        <p:nvSpPr>
          <p:cNvPr id="7" name="Slide Number Placeholder 6"/>
          <p:cNvSpPr>
            <a:spLocks noGrp="1"/>
          </p:cNvSpPr>
          <p:nvPr>
            <p:ph type="sldNum" sz="quarter" idx="12"/>
          </p:nvPr>
        </p:nvSpPr>
        <p:spPr/>
        <p:txBody>
          <a:bodyPr/>
          <a:lstStyle/>
          <a:p>
            <a:fld id="{26D142AC-DC9B-4FF4-A896-0AA8E5499127}" type="slidenum">
              <a:rPr lang="pt-BR" smtClean="0"/>
              <a:t>‹nº›</a:t>
            </a:fld>
            <a:endParaRPr lang="pt-BR"/>
          </a:p>
        </p:txBody>
      </p:sp>
    </p:spTree>
    <p:extLst>
      <p:ext uri="{BB962C8B-B14F-4D97-AF65-F5344CB8AC3E}">
        <p14:creationId xmlns:p14="http://schemas.microsoft.com/office/powerpoint/2010/main" val="276810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3616" y="486836"/>
            <a:ext cx="4436269" cy="1767417"/>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353616" y="2434167"/>
            <a:ext cx="4436269" cy="580178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353615" y="8475136"/>
            <a:ext cx="1157288" cy="486833"/>
          </a:xfrm>
          <a:prstGeom prst="rect">
            <a:avLst/>
          </a:prstGeom>
        </p:spPr>
        <p:txBody>
          <a:bodyPr vert="horz" lIns="91440" tIns="45720" rIns="91440" bIns="45720" rtlCol="0" anchor="ctr"/>
          <a:lstStyle>
            <a:lvl1pPr algn="l">
              <a:defRPr sz="675">
                <a:solidFill>
                  <a:schemeClr val="tx1">
                    <a:tint val="75000"/>
                  </a:schemeClr>
                </a:solidFill>
              </a:defRPr>
            </a:lvl1pPr>
          </a:lstStyle>
          <a:p>
            <a:fld id="{828C8B4C-EA19-4024-A5EB-D956D4B638C7}" type="datetime1">
              <a:rPr lang="pt-BR" smtClean="0"/>
              <a:t>03/01/2025</a:t>
            </a:fld>
            <a:endParaRPr lang="pt-BR"/>
          </a:p>
        </p:txBody>
      </p:sp>
      <p:sp>
        <p:nvSpPr>
          <p:cNvPr id="5" name="Footer Placeholder 4"/>
          <p:cNvSpPr>
            <a:spLocks noGrp="1"/>
          </p:cNvSpPr>
          <p:nvPr>
            <p:ph type="ftr" sz="quarter" idx="3"/>
          </p:nvPr>
        </p:nvSpPr>
        <p:spPr>
          <a:xfrm>
            <a:off x="1703785" y="8475136"/>
            <a:ext cx="1735931" cy="486833"/>
          </a:xfrm>
          <a:prstGeom prst="rect">
            <a:avLst/>
          </a:prstGeom>
        </p:spPr>
        <p:txBody>
          <a:bodyPr vert="horz" lIns="91440" tIns="45720" rIns="91440" bIns="45720" rtlCol="0" anchor="ctr"/>
          <a:lstStyle>
            <a:lvl1pPr algn="ctr">
              <a:defRPr sz="675">
                <a:solidFill>
                  <a:schemeClr val="tx1">
                    <a:tint val="75000"/>
                  </a:schemeClr>
                </a:solidFill>
              </a:defRPr>
            </a:lvl1pPr>
          </a:lstStyle>
          <a:p>
            <a:r>
              <a:rPr lang="pt-BR"/>
              <a:t>ADRIANA REGES MARTINS</a:t>
            </a:r>
          </a:p>
        </p:txBody>
      </p:sp>
      <p:sp>
        <p:nvSpPr>
          <p:cNvPr id="6" name="Slide Number Placeholder 5"/>
          <p:cNvSpPr>
            <a:spLocks noGrp="1"/>
          </p:cNvSpPr>
          <p:nvPr>
            <p:ph type="sldNum" sz="quarter" idx="4"/>
          </p:nvPr>
        </p:nvSpPr>
        <p:spPr>
          <a:xfrm>
            <a:off x="3632597" y="8475136"/>
            <a:ext cx="1157288" cy="486833"/>
          </a:xfrm>
          <a:prstGeom prst="rect">
            <a:avLst/>
          </a:prstGeom>
        </p:spPr>
        <p:txBody>
          <a:bodyPr vert="horz" lIns="91440" tIns="45720" rIns="91440" bIns="45720" rtlCol="0" anchor="ctr"/>
          <a:lstStyle>
            <a:lvl1pPr algn="r">
              <a:defRPr sz="675">
                <a:solidFill>
                  <a:schemeClr val="tx1">
                    <a:tint val="75000"/>
                  </a:schemeClr>
                </a:solidFill>
              </a:defRPr>
            </a:lvl1pPr>
          </a:lstStyle>
          <a:p>
            <a:fld id="{26D142AC-DC9B-4FF4-A896-0AA8E5499127}" type="slidenum">
              <a:rPr lang="pt-BR" smtClean="0"/>
              <a:t>‹nº›</a:t>
            </a:fld>
            <a:endParaRPr lang="pt-BR"/>
          </a:p>
        </p:txBody>
      </p:sp>
    </p:spTree>
    <p:extLst>
      <p:ext uri="{BB962C8B-B14F-4D97-AF65-F5344CB8AC3E}">
        <p14:creationId xmlns:p14="http://schemas.microsoft.com/office/powerpoint/2010/main" val="645638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3qzcPcQjbMI&amp;t=360s" TargetMode="External"/><Relationship Id="rId2" Type="http://schemas.openxmlformats.org/officeDocument/2006/relationships/hyperlink" Target="https://www.youtube.com/watch?v=DgAsthY2KNA" TargetMode="External"/><Relationship Id="rId1" Type="http://schemas.openxmlformats.org/officeDocument/2006/relationships/slideLayout" Target="../slideLayouts/slideLayout2.xml"/><Relationship Id="rId4" Type="http://schemas.openxmlformats.org/officeDocument/2006/relationships/hyperlink" Target="https://online.pucrs.br/formacao-gratuita/comunicacao-nao-violenta-empatia-e-cooperaca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ângulo 11">
            <a:extLst>
              <a:ext uri="{FF2B5EF4-FFF2-40B4-BE49-F238E27FC236}">
                <a16:creationId xmlns:a16="http://schemas.microsoft.com/office/drawing/2014/main" id="{A99A3B30-AF36-43E9-8A4E-47130BADB7C7}"/>
              </a:ext>
            </a:extLst>
          </p:cNvPr>
          <p:cNvSpPr/>
          <p:nvPr/>
        </p:nvSpPr>
        <p:spPr>
          <a:xfrm>
            <a:off x="-35797" y="6817296"/>
            <a:ext cx="5200052" cy="1645920"/>
          </a:xfrm>
          <a:prstGeom prst="rect">
            <a:avLst/>
          </a:prstGeom>
          <a:gradFill flip="none" rotWithShape="1">
            <a:gsLst>
              <a:gs pos="0">
                <a:srgbClr val="99FF33">
                  <a:tint val="66000"/>
                  <a:satMod val="160000"/>
                </a:srgbClr>
              </a:gs>
              <a:gs pos="50000">
                <a:srgbClr val="99FF33">
                  <a:tint val="44500"/>
                  <a:satMod val="160000"/>
                </a:srgbClr>
              </a:gs>
              <a:gs pos="100000">
                <a:srgbClr val="99FF33">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A5736A9C-9714-3CE8-8321-5424DA0927FB}"/>
              </a:ext>
            </a:extLst>
          </p:cNvPr>
          <p:cNvSpPr/>
          <p:nvPr/>
        </p:nvSpPr>
        <p:spPr>
          <a:xfrm>
            <a:off x="0" y="264160"/>
            <a:ext cx="5143500" cy="1645920"/>
          </a:xfrm>
          <a:prstGeom prst="rect">
            <a:avLst/>
          </a:prstGeom>
          <a:gradFill flip="none" rotWithShape="1">
            <a:gsLst>
              <a:gs pos="0">
                <a:srgbClr val="99FF33">
                  <a:tint val="66000"/>
                  <a:satMod val="160000"/>
                </a:srgbClr>
              </a:gs>
              <a:gs pos="50000">
                <a:srgbClr val="99FF33">
                  <a:tint val="44500"/>
                  <a:satMod val="160000"/>
                </a:srgbClr>
              </a:gs>
              <a:gs pos="100000">
                <a:srgbClr val="99FF33">
                  <a:tint val="23500"/>
                  <a:satMod val="160000"/>
                </a:srgb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descr="Pessoas olhando para a câmera&#10;&#10;Descrição gerada automaticamente">
            <a:extLst>
              <a:ext uri="{FF2B5EF4-FFF2-40B4-BE49-F238E27FC236}">
                <a16:creationId xmlns:a16="http://schemas.microsoft.com/office/drawing/2014/main" id="{B1CD3201-DD3D-CDC7-F2D0-8A2E8BB41D3C}"/>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35797" y="0"/>
            <a:ext cx="5200053" cy="9144000"/>
          </a:xfrm>
          <a:prstGeom prst="rect">
            <a:avLst/>
          </a:prstGeom>
          <a:ln>
            <a:noFill/>
          </a:ln>
        </p:spPr>
      </p:pic>
      <p:sp>
        <p:nvSpPr>
          <p:cNvPr id="7" name="CaixaDeTexto 6">
            <a:extLst>
              <a:ext uri="{FF2B5EF4-FFF2-40B4-BE49-F238E27FC236}">
                <a16:creationId xmlns:a16="http://schemas.microsoft.com/office/drawing/2014/main" id="{C4D84448-3734-73A4-63B9-DE3A7D990929}"/>
              </a:ext>
            </a:extLst>
          </p:cNvPr>
          <p:cNvSpPr txBox="1"/>
          <p:nvPr/>
        </p:nvSpPr>
        <p:spPr>
          <a:xfrm>
            <a:off x="0" y="548511"/>
            <a:ext cx="5122744" cy="1077218"/>
          </a:xfrm>
          <a:prstGeom prst="rect">
            <a:avLst/>
          </a:prstGeom>
          <a:noFill/>
        </p:spPr>
        <p:txBody>
          <a:bodyPr wrap="square" rtlCol="0">
            <a:spAutoFit/>
          </a:bodyPr>
          <a:lstStyle/>
          <a:p>
            <a:pPr algn="ctr"/>
            <a:r>
              <a:rPr lang="pt-BR" sz="3200" dirty="0">
                <a:latin typeface="Abadi" panose="020B0604020104020204" pitchFamily="34" charset="0"/>
              </a:rPr>
              <a:t>Princípios Básicos da Comunicação Não Violenta</a:t>
            </a:r>
          </a:p>
        </p:txBody>
      </p:sp>
      <p:sp>
        <p:nvSpPr>
          <p:cNvPr id="8" name="CaixaDeTexto 7">
            <a:extLst>
              <a:ext uri="{FF2B5EF4-FFF2-40B4-BE49-F238E27FC236}">
                <a16:creationId xmlns:a16="http://schemas.microsoft.com/office/drawing/2014/main" id="{5F9C42D4-0ABD-0436-0C21-F2ED01163BF9}"/>
              </a:ext>
            </a:extLst>
          </p:cNvPr>
          <p:cNvSpPr txBox="1"/>
          <p:nvPr/>
        </p:nvSpPr>
        <p:spPr>
          <a:xfrm>
            <a:off x="341630" y="7224757"/>
            <a:ext cx="4460240" cy="830997"/>
          </a:xfrm>
          <a:prstGeom prst="rect">
            <a:avLst/>
          </a:prstGeom>
          <a:noFill/>
        </p:spPr>
        <p:txBody>
          <a:bodyPr wrap="square" rtlCol="0">
            <a:spAutoFit/>
          </a:bodyPr>
          <a:lstStyle/>
          <a:p>
            <a:pPr algn="ctr"/>
            <a:r>
              <a:rPr lang="pt-BR" sz="2400" dirty="0">
                <a:latin typeface="Abadi" panose="020B0604020104020204" pitchFamily="34" charset="0"/>
              </a:rPr>
              <a:t>Fortalecendo a Colaboração e a Empatia</a:t>
            </a:r>
          </a:p>
        </p:txBody>
      </p:sp>
    </p:spTree>
    <p:extLst>
      <p:ext uri="{BB962C8B-B14F-4D97-AF65-F5344CB8AC3E}">
        <p14:creationId xmlns:p14="http://schemas.microsoft.com/office/powerpoint/2010/main" val="64671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01E823-8D19-6C2D-C84A-14085FE87147}"/>
              </a:ext>
            </a:extLst>
          </p:cNvPr>
          <p:cNvSpPr>
            <a:spLocks noGrp="1"/>
          </p:cNvSpPr>
          <p:nvPr>
            <p:ph idx="1"/>
          </p:nvPr>
        </p:nvSpPr>
        <p:spPr>
          <a:xfrm>
            <a:off x="451048" y="527867"/>
            <a:ext cx="4436269" cy="455359"/>
          </a:xfrm>
        </p:spPr>
        <p:txBody>
          <a:bodyPr>
            <a:normAutofit/>
          </a:bodyPr>
          <a:lstStyle/>
          <a:p>
            <a:pPr marL="0" indent="0">
              <a:buNone/>
            </a:pPr>
            <a:r>
              <a:rPr lang="pt-BR" sz="2400" b="1" dirty="0">
                <a:latin typeface="Abadi" panose="020B0604020104020204" pitchFamily="34" charset="0"/>
              </a:rPr>
              <a:t>Conclusão</a:t>
            </a:r>
          </a:p>
        </p:txBody>
      </p:sp>
      <p:sp>
        <p:nvSpPr>
          <p:cNvPr id="4" name="Espaço Reservado para Conteúdo 2">
            <a:extLst>
              <a:ext uri="{FF2B5EF4-FFF2-40B4-BE49-F238E27FC236}">
                <a16:creationId xmlns:a16="http://schemas.microsoft.com/office/drawing/2014/main" id="{12B6BCC4-2F3B-6647-0044-16CB2F9FDB85}"/>
              </a:ext>
            </a:extLst>
          </p:cNvPr>
          <p:cNvSpPr txBox="1">
            <a:spLocks/>
          </p:cNvSpPr>
          <p:nvPr/>
        </p:nvSpPr>
        <p:spPr>
          <a:xfrm>
            <a:off x="451047" y="1097869"/>
            <a:ext cx="4436269" cy="1706125"/>
          </a:xfrm>
          <a:prstGeom prst="rect">
            <a:avLst/>
          </a:prstGeom>
        </p:spPr>
        <p:txBody>
          <a:bodyPr vert="horz" lIns="91440" tIns="45720" rIns="91440" bIns="45720" rtlCol="0">
            <a:no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buNone/>
            </a:pPr>
            <a:r>
              <a:rPr lang="pt-BR" sz="1800" dirty="0">
                <a:latin typeface="Abadi" panose="020B0604020104020204" pitchFamily="34" charset="0"/>
              </a:rPr>
              <a:t>- E-book gerado por IA – </a:t>
            </a:r>
            <a:r>
              <a:rPr lang="pt-BR" sz="1800" dirty="0" err="1">
                <a:latin typeface="Abadi" panose="020B0604020104020204" pitchFamily="34" charset="0"/>
              </a:rPr>
              <a:t>ChatGTP</a:t>
            </a:r>
            <a:r>
              <a:rPr lang="pt-BR" sz="1800" dirty="0">
                <a:latin typeface="Abadi" panose="020B0604020104020204" pitchFamily="34" charset="0"/>
              </a:rPr>
              <a:t> e diagramado por mim</a:t>
            </a:r>
          </a:p>
          <a:p>
            <a:pPr marL="0" indent="0">
              <a:buNone/>
            </a:pPr>
            <a:r>
              <a:rPr lang="pt-BR" sz="1800" dirty="0">
                <a:latin typeface="Abadi" panose="020B0604020104020204" pitchFamily="34" charset="0"/>
              </a:rPr>
              <a:t>- Elaborado como Desafio de Projeto dentro do </a:t>
            </a:r>
            <a:r>
              <a:rPr lang="pt-BR" sz="1800" dirty="0" err="1">
                <a:latin typeface="Abadi" panose="020B0604020104020204" pitchFamily="34" charset="0"/>
              </a:rPr>
              <a:t>BootCamp</a:t>
            </a:r>
            <a:r>
              <a:rPr lang="pt-BR" sz="1800" dirty="0">
                <a:latin typeface="Abadi" panose="020B0604020104020204" pitchFamily="34" charset="0"/>
              </a:rPr>
              <a:t> CAIXA - IA Generativa com Microsoft </a:t>
            </a:r>
            <a:r>
              <a:rPr lang="pt-BR" sz="1800" dirty="0" err="1">
                <a:latin typeface="Abadi" panose="020B0604020104020204" pitchFamily="34" charset="0"/>
              </a:rPr>
              <a:t>Copilot</a:t>
            </a:r>
            <a:r>
              <a:rPr lang="pt-BR" sz="1800" dirty="0">
                <a:latin typeface="Abadi" panose="020B0604020104020204" pitchFamily="34" charset="0"/>
              </a:rPr>
              <a:t> em Janeiro/2025.</a:t>
            </a:r>
          </a:p>
          <a:p>
            <a:pPr marL="0" indent="0">
              <a:buNone/>
            </a:pPr>
            <a:endParaRPr lang="pt-BR" sz="1800" dirty="0">
              <a:latin typeface="Abadi" panose="020B0604020104020204" pitchFamily="34" charset="0"/>
            </a:endParaRPr>
          </a:p>
          <a:p>
            <a:pPr marL="0" indent="0">
              <a:buNone/>
            </a:pPr>
            <a:endParaRPr lang="pt-BR" sz="1800" dirty="0">
              <a:latin typeface="Abadi" panose="020B0604020104020204" pitchFamily="34" charset="0"/>
            </a:endParaRPr>
          </a:p>
        </p:txBody>
      </p:sp>
      <p:sp>
        <p:nvSpPr>
          <p:cNvPr id="2" name="Espaço Reservado para Rodapé 1">
            <a:extLst>
              <a:ext uri="{FF2B5EF4-FFF2-40B4-BE49-F238E27FC236}">
                <a16:creationId xmlns:a16="http://schemas.microsoft.com/office/drawing/2014/main" id="{C11950DF-6EC0-C95D-7F63-FA6BD5BA6C86}"/>
              </a:ext>
            </a:extLst>
          </p:cNvPr>
          <p:cNvSpPr>
            <a:spLocks noGrp="1"/>
          </p:cNvSpPr>
          <p:nvPr>
            <p:ph type="ftr" sz="quarter" idx="11"/>
          </p:nvPr>
        </p:nvSpPr>
        <p:spPr/>
        <p:txBody>
          <a:bodyPr/>
          <a:lstStyle/>
          <a:p>
            <a:r>
              <a:rPr lang="pt-BR" dirty="0"/>
              <a:t>ADRIANA REGES MARTINS</a:t>
            </a:r>
          </a:p>
        </p:txBody>
      </p:sp>
      <p:sp>
        <p:nvSpPr>
          <p:cNvPr id="5" name="Espaço Reservado para Número de Slide 4">
            <a:extLst>
              <a:ext uri="{FF2B5EF4-FFF2-40B4-BE49-F238E27FC236}">
                <a16:creationId xmlns:a16="http://schemas.microsoft.com/office/drawing/2014/main" id="{73429E58-AF77-CEA4-766F-2ACCA3424849}"/>
              </a:ext>
            </a:extLst>
          </p:cNvPr>
          <p:cNvSpPr>
            <a:spLocks noGrp="1"/>
          </p:cNvSpPr>
          <p:nvPr>
            <p:ph type="sldNum" sz="quarter" idx="12"/>
          </p:nvPr>
        </p:nvSpPr>
        <p:spPr/>
        <p:txBody>
          <a:bodyPr/>
          <a:lstStyle/>
          <a:p>
            <a:fld id="{26D142AC-DC9B-4FF4-A896-0AA8E5499127}" type="slidenum">
              <a:rPr lang="pt-BR" smtClean="0"/>
              <a:t>10</a:t>
            </a:fld>
            <a:endParaRPr lang="pt-BR"/>
          </a:p>
        </p:txBody>
      </p:sp>
      <p:sp>
        <p:nvSpPr>
          <p:cNvPr id="6" name="Seta: Pentágono 5">
            <a:extLst>
              <a:ext uri="{FF2B5EF4-FFF2-40B4-BE49-F238E27FC236}">
                <a16:creationId xmlns:a16="http://schemas.microsoft.com/office/drawing/2014/main" id="{5681FC76-1BC8-1186-CFE1-C2ABF3047F4B}"/>
              </a:ext>
            </a:extLst>
          </p:cNvPr>
          <p:cNvSpPr/>
          <p:nvPr/>
        </p:nvSpPr>
        <p:spPr>
          <a:xfrm rot="2323929">
            <a:off x="-335867" y="-40979"/>
            <a:ext cx="830094" cy="347354"/>
          </a:xfrm>
          <a:prstGeom prst="homePlate">
            <a:avLst/>
          </a:prstGeom>
          <a:solidFill>
            <a:srgbClr val="92D050"/>
          </a:solidFill>
          <a:ln>
            <a:no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Conteúdo 2">
            <a:extLst>
              <a:ext uri="{FF2B5EF4-FFF2-40B4-BE49-F238E27FC236}">
                <a16:creationId xmlns:a16="http://schemas.microsoft.com/office/drawing/2014/main" id="{59289A57-2411-C20F-A935-7B8F041B5BD9}"/>
              </a:ext>
            </a:extLst>
          </p:cNvPr>
          <p:cNvSpPr txBox="1">
            <a:spLocks/>
          </p:cNvSpPr>
          <p:nvPr/>
        </p:nvSpPr>
        <p:spPr>
          <a:xfrm>
            <a:off x="451047" y="3092147"/>
            <a:ext cx="4436269" cy="4812987"/>
          </a:xfrm>
          <a:prstGeom prst="rect">
            <a:avLst/>
          </a:prstGeom>
        </p:spPr>
        <p:txBody>
          <a:bodyPr vert="horz" lIns="91440" tIns="45720" rIns="91440" bIns="45720" rtlCol="0">
            <a:no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buNone/>
            </a:pPr>
            <a:r>
              <a:rPr lang="pt-BR" sz="1800" dirty="0">
                <a:latin typeface="Abadi" panose="020B0604020104020204" pitchFamily="34" charset="0"/>
              </a:rPr>
              <a:t>Sugestão de vídeo:</a:t>
            </a:r>
          </a:p>
          <a:p>
            <a:pPr marL="0" indent="0">
              <a:buNone/>
            </a:pPr>
            <a:r>
              <a:rPr lang="pt-BR" sz="1800" dirty="0">
                <a:latin typeface="Abadi" panose="020B0604020104020204" pitchFamily="34" charset="0"/>
              </a:rPr>
              <a:t>Introdução à Comunicação Não-Violenta - Workshop por Marshall Rosenberg: </a:t>
            </a:r>
            <a:r>
              <a:rPr lang="pt-BR" sz="1800" dirty="0">
                <a:latin typeface="Abadi" panose="020B0604020104020204" pitchFamily="34" charset="0"/>
                <a:hlinkClick r:id="rId2"/>
              </a:rPr>
              <a:t>https://www.youtube.com/watch?v=DgAsthY2KNA </a:t>
            </a:r>
            <a:endParaRPr lang="pt-BR" sz="1800" dirty="0">
              <a:latin typeface="Abadi" panose="020B0604020104020204" pitchFamily="34" charset="0"/>
            </a:endParaRPr>
          </a:p>
          <a:p>
            <a:pPr marL="0" indent="0">
              <a:buNone/>
            </a:pPr>
            <a:endParaRPr lang="pt-BR" sz="1800" dirty="0">
              <a:latin typeface="Abadi" panose="020B0604020104020204" pitchFamily="34" charset="0"/>
            </a:endParaRPr>
          </a:p>
          <a:p>
            <a:pPr marL="0" indent="0">
              <a:buNone/>
            </a:pPr>
            <a:r>
              <a:rPr lang="pt-BR" sz="1800" dirty="0">
                <a:latin typeface="Abadi" panose="020B0604020104020204" pitchFamily="34" charset="0"/>
              </a:rPr>
              <a:t>Sugestão de vídeo:</a:t>
            </a:r>
          </a:p>
          <a:p>
            <a:pPr marL="0" indent="0">
              <a:buNone/>
            </a:pPr>
            <a:r>
              <a:rPr lang="pt-BR" sz="1800" dirty="0">
                <a:latin typeface="Abadi" panose="020B0604020104020204" pitchFamily="34" charset="0"/>
              </a:rPr>
              <a:t>Para Início de Conversa - Carolina </a:t>
            </a:r>
            <a:r>
              <a:rPr lang="pt-BR" sz="1800" dirty="0" err="1">
                <a:latin typeface="Abadi" panose="020B0604020104020204" pitchFamily="34" charset="0"/>
              </a:rPr>
              <a:t>Nalon</a:t>
            </a:r>
            <a:r>
              <a:rPr lang="pt-BR" sz="1800" dirty="0">
                <a:latin typeface="Abadi" panose="020B0604020104020204" pitchFamily="34" charset="0"/>
              </a:rPr>
              <a:t>: </a:t>
            </a:r>
            <a:r>
              <a:rPr lang="pt-BR" sz="1800" dirty="0">
                <a:latin typeface="Abadi" panose="020B0604020104020204" pitchFamily="34" charset="0"/>
                <a:hlinkClick r:id="rId3"/>
              </a:rPr>
              <a:t>https://www.youtube.com/watch?v=3qzcPcQjbMI&amp;t=360s </a:t>
            </a:r>
            <a:endParaRPr lang="pt-BR" sz="1800" dirty="0">
              <a:latin typeface="Abadi" panose="020B0604020104020204" pitchFamily="34" charset="0"/>
            </a:endParaRPr>
          </a:p>
          <a:p>
            <a:pPr marL="0" indent="0">
              <a:buNone/>
            </a:pPr>
            <a:endParaRPr lang="pt-BR" sz="1800" dirty="0">
              <a:latin typeface="Abadi" panose="020B0604020104020204" pitchFamily="34" charset="0"/>
            </a:endParaRPr>
          </a:p>
          <a:p>
            <a:pPr marL="0" indent="0">
              <a:buNone/>
            </a:pPr>
            <a:r>
              <a:rPr lang="pt-BR" sz="1800" dirty="0">
                <a:latin typeface="Abadi" panose="020B0604020104020204" pitchFamily="34" charset="0"/>
              </a:rPr>
              <a:t>Sugestão de Curso:</a:t>
            </a:r>
            <a:br>
              <a:rPr lang="pt-BR" sz="1800" dirty="0">
                <a:latin typeface="Abadi" panose="020B0604020104020204" pitchFamily="34" charset="0"/>
              </a:rPr>
            </a:br>
            <a:r>
              <a:rPr lang="pt-BR" sz="1800" dirty="0">
                <a:latin typeface="Abadi" panose="020B0604020104020204" pitchFamily="34" charset="0"/>
                <a:hlinkClick r:id="rId4"/>
              </a:rPr>
              <a:t>https://online.pucrs.br/formacao-gratuita/comunicacao-nao-violenta-empatia-e-cooperacao </a:t>
            </a:r>
            <a:br>
              <a:rPr lang="pt-BR" sz="1800" dirty="0">
                <a:latin typeface="Abadi" panose="020B0604020104020204" pitchFamily="34" charset="0"/>
              </a:rPr>
            </a:br>
            <a:endParaRPr lang="pt-BR" sz="1800" dirty="0">
              <a:latin typeface="Abadi" panose="020B0604020104020204" pitchFamily="34" charset="0"/>
            </a:endParaRPr>
          </a:p>
          <a:p>
            <a:pPr marL="0" indent="0">
              <a:buNone/>
            </a:pPr>
            <a:endParaRPr lang="pt-BR" sz="1800" dirty="0">
              <a:latin typeface="Abadi" panose="020B0604020104020204" pitchFamily="34" charset="0"/>
            </a:endParaRPr>
          </a:p>
          <a:p>
            <a:pPr marL="0" indent="0">
              <a:buNone/>
            </a:pPr>
            <a:endParaRPr lang="pt-BR" sz="1800" dirty="0">
              <a:latin typeface="Abadi" panose="020B0604020104020204" pitchFamily="34" charset="0"/>
            </a:endParaRPr>
          </a:p>
        </p:txBody>
      </p:sp>
    </p:spTree>
    <p:extLst>
      <p:ext uri="{BB962C8B-B14F-4D97-AF65-F5344CB8AC3E}">
        <p14:creationId xmlns:p14="http://schemas.microsoft.com/office/powerpoint/2010/main" val="342985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01E823-8D19-6C2D-C84A-14085FE87147}"/>
              </a:ext>
            </a:extLst>
          </p:cNvPr>
          <p:cNvSpPr>
            <a:spLocks noGrp="1"/>
          </p:cNvSpPr>
          <p:nvPr>
            <p:ph idx="1"/>
          </p:nvPr>
        </p:nvSpPr>
        <p:spPr>
          <a:xfrm>
            <a:off x="353614" y="594784"/>
            <a:ext cx="4436269" cy="786152"/>
          </a:xfrm>
        </p:spPr>
        <p:txBody>
          <a:bodyPr>
            <a:normAutofit/>
          </a:bodyPr>
          <a:lstStyle/>
          <a:p>
            <a:pPr marL="0" indent="0">
              <a:buNone/>
            </a:pPr>
            <a:r>
              <a:rPr lang="pt-BR" sz="2400" b="1" dirty="0">
                <a:latin typeface="Abadi" panose="020B0604020104020204" pitchFamily="34" charset="0"/>
              </a:rPr>
              <a:t>O que é Comunicação Não Violenta (CNV)?</a:t>
            </a:r>
          </a:p>
        </p:txBody>
      </p:sp>
      <p:sp>
        <p:nvSpPr>
          <p:cNvPr id="4" name="Espaço Reservado para Conteúdo 2">
            <a:extLst>
              <a:ext uri="{FF2B5EF4-FFF2-40B4-BE49-F238E27FC236}">
                <a16:creationId xmlns:a16="http://schemas.microsoft.com/office/drawing/2014/main" id="{12B6BCC4-2F3B-6647-0044-16CB2F9FDB85}"/>
              </a:ext>
            </a:extLst>
          </p:cNvPr>
          <p:cNvSpPr txBox="1">
            <a:spLocks/>
          </p:cNvSpPr>
          <p:nvPr/>
        </p:nvSpPr>
        <p:spPr>
          <a:xfrm>
            <a:off x="353615" y="1699477"/>
            <a:ext cx="4436269" cy="5855672"/>
          </a:xfrm>
          <a:prstGeom prst="rect">
            <a:avLst/>
          </a:prstGeom>
        </p:spPr>
        <p:txBody>
          <a:bodyPr vert="horz" lIns="91440" tIns="45720" rIns="91440" bIns="45720" rtlCol="0">
            <a:no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buFont typeface="Arial" panose="020B0604020202020204" pitchFamily="34" charset="0"/>
              <a:buNone/>
            </a:pPr>
            <a:r>
              <a:rPr lang="pt-BR" sz="2000" dirty="0">
                <a:latin typeface="Abadi" panose="020B0604020104020204" pitchFamily="34" charset="0"/>
              </a:rPr>
              <a:t>A Comunicação Não Violenta (CNV) é uma abordagem de comunicação desenvolvida por Marshall Rosenberg que promove a conexão empática entre as pessoas. Baseia-se em quatro componentes principais: observação sem julgamento, identificação de sentimentos, reconhecimento de necessidades e formulação de pedidos claros e específicos. </a:t>
            </a:r>
          </a:p>
          <a:p>
            <a:pPr marL="0" indent="0">
              <a:buFont typeface="Arial" panose="020B0604020202020204" pitchFamily="34" charset="0"/>
              <a:buNone/>
            </a:pPr>
            <a:endParaRPr lang="pt-BR" sz="2000" dirty="0">
              <a:latin typeface="Abadi" panose="020B0604020104020204" pitchFamily="34" charset="0"/>
            </a:endParaRPr>
          </a:p>
          <a:p>
            <a:pPr marL="0" indent="0">
              <a:buFont typeface="Arial" panose="020B0604020202020204" pitchFamily="34" charset="0"/>
              <a:buNone/>
            </a:pPr>
            <a:r>
              <a:rPr lang="pt-BR" sz="2000" dirty="0">
                <a:latin typeface="Abadi" panose="020B0604020104020204" pitchFamily="34" charset="0"/>
              </a:rPr>
              <a:t>A CNV busca transformar padrões de comunicação que geram conflitos em interações que promovem compreensão mútua e colaboração. No ambiente de trabalho, a CNV pode melhorar significativamente a comunicação, reduzir conflitos e fortalecer os relacionamentos interpessoais.</a:t>
            </a:r>
          </a:p>
        </p:txBody>
      </p:sp>
      <p:sp>
        <p:nvSpPr>
          <p:cNvPr id="7" name="Espaço Reservado para Rodapé 6">
            <a:extLst>
              <a:ext uri="{FF2B5EF4-FFF2-40B4-BE49-F238E27FC236}">
                <a16:creationId xmlns:a16="http://schemas.microsoft.com/office/drawing/2014/main" id="{1A53985B-D9FB-6ECB-614F-9F39C3DD1C0F}"/>
              </a:ext>
            </a:extLst>
          </p:cNvPr>
          <p:cNvSpPr>
            <a:spLocks noGrp="1"/>
          </p:cNvSpPr>
          <p:nvPr>
            <p:ph type="ftr" sz="quarter" idx="11"/>
          </p:nvPr>
        </p:nvSpPr>
        <p:spPr/>
        <p:txBody>
          <a:bodyPr/>
          <a:lstStyle/>
          <a:p>
            <a:r>
              <a:rPr lang="pt-BR"/>
              <a:t>ADRIANA REGES MARTINS</a:t>
            </a:r>
          </a:p>
        </p:txBody>
      </p:sp>
      <p:sp>
        <p:nvSpPr>
          <p:cNvPr id="8" name="Espaço Reservado para Número de Slide 7">
            <a:extLst>
              <a:ext uri="{FF2B5EF4-FFF2-40B4-BE49-F238E27FC236}">
                <a16:creationId xmlns:a16="http://schemas.microsoft.com/office/drawing/2014/main" id="{B1A52759-9EEA-9B83-4803-20107318B5DD}"/>
              </a:ext>
            </a:extLst>
          </p:cNvPr>
          <p:cNvSpPr>
            <a:spLocks noGrp="1"/>
          </p:cNvSpPr>
          <p:nvPr>
            <p:ph type="sldNum" sz="quarter" idx="12"/>
          </p:nvPr>
        </p:nvSpPr>
        <p:spPr/>
        <p:txBody>
          <a:bodyPr/>
          <a:lstStyle/>
          <a:p>
            <a:fld id="{26D142AC-DC9B-4FF4-A896-0AA8E5499127}" type="slidenum">
              <a:rPr lang="pt-BR" smtClean="0"/>
              <a:t>2</a:t>
            </a:fld>
            <a:endParaRPr lang="pt-BR"/>
          </a:p>
        </p:txBody>
      </p:sp>
      <p:sp>
        <p:nvSpPr>
          <p:cNvPr id="2" name="Seta: Pentágono 1">
            <a:extLst>
              <a:ext uri="{FF2B5EF4-FFF2-40B4-BE49-F238E27FC236}">
                <a16:creationId xmlns:a16="http://schemas.microsoft.com/office/drawing/2014/main" id="{4B3C1F58-7724-21D9-DA91-E290DBDD2334}"/>
              </a:ext>
            </a:extLst>
          </p:cNvPr>
          <p:cNvSpPr/>
          <p:nvPr/>
        </p:nvSpPr>
        <p:spPr>
          <a:xfrm rot="2323929">
            <a:off x="-335867" y="-40979"/>
            <a:ext cx="830094" cy="347354"/>
          </a:xfrm>
          <a:prstGeom prst="homePlate">
            <a:avLst/>
          </a:prstGeom>
          <a:solidFill>
            <a:srgbClr val="92D050"/>
          </a:solidFill>
          <a:ln>
            <a:no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5470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01E823-8D19-6C2D-C84A-14085FE87147}"/>
              </a:ext>
            </a:extLst>
          </p:cNvPr>
          <p:cNvSpPr>
            <a:spLocks noGrp="1"/>
          </p:cNvSpPr>
          <p:nvPr>
            <p:ph idx="1"/>
          </p:nvPr>
        </p:nvSpPr>
        <p:spPr>
          <a:xfrm>
            <a:off x="353615" y="520360"/>
            <a:ext cx="4436269" cy="786152"/>
          </a:xfrm>
        </p:spPr>
        <p:txBody>
          <a:bodyPr>
            <a:normAutofit/>
          </a:bodyPr>
          <a:lstStyle/>
          <a:p>
            <a:pPr marL="0" indent="0">
              <a:buNone/>
            </a:pPr>
            <a:r>
              <a:rPr lang="pt-BR" sz="2400" b="1" dirty="0">
                <a:latin typeface="Abadi" panose="020B0604020104020204" pitchFamily="34" charset="0"/>
              </a:rPr>
              <a:t>Marshall Rosenberg – o criador</a:t>
            </a:r>
          </a:p>
        </p:txBody>
      </p:sp>
      <p:sp>
        <p:nvSpPr>
          <p:cNvPr id="4" name="Espaço Reservado para Conteúdo 2">
            <a:extLst>
              <a:ext uri="{FF2B5EF4-FFF2-40B4-BE49-F238E27FC236}">
                <a16:creationId xmlns:a16="http://schemas.microsoft.com/office/drawing/2014/main" id="{12B6BCC4-2F3B-6647-0044-16CB2F9FDB85}"/>
              </a:ext>
            </a:extLst>
          </p:cNvPr>
          <p:cNvSpPr txBox="1">
            <a:spLocks/>
          </p:cNvSpPr>
          <p:nvPr/>
        </p:nvSpPr>
        <p:spPr>
          <a:xfrm>
            <a:off x="353615" y="1054432"/>
            <a:ext cx="4436269" cy="7569207"/>
          </a:xfrm>
          <a:prstGeom prst="rect">
            <a:avLst/>
          </a:prstGeom>
        </p:spPr>
        <p:txBody>
          <a:bodyPr vert="horz" lIns="91440" tIns="45720" rIns="91440" bIns="45720" rtlCol="0">
            <a:no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buFont typeface="Arial" panose="020B0604020202020204" pitchFamily="34" charset="0"/>
              <a:buNone/>
            </a:pPr>
            <a:r>
              <a:rPr lang="pt-BR" sz="2000" dirty="0">
                <a:latin typeface="Abadi" panose="020B0604020104020204" pitchFamily="34" charset="0"/>
              </a:rPr>
              <a:t>Marshall Bertram Rosenberg (1934-2015) foi um psicólogo, mediador, autor e professor americano. Ele é mais conhecido por desenvolver a Comunicação Não Violenta (CNV), um processo que promove a parceria e a resolução de conflitos de maneira pacífica. Crescendo em um bairro violento de Detroit, Michigan, Rosenberg foi exposto a várias formas de violência, o que despertou seu interesse em entender as causas da violência e como reduzi-la.</a:t>
            </a:r>
          </a:p>
          <a:p>
            <a:pPr marL="0" indent="0">
              <a:buFont typeface="Arial" panose="020B0604020202020204" pitchFamily="34" charset="0"/>
              <a:buNone/>
            </a:pPr>
            <a:r>
              <a:rPr lang="pt-BR" sz="2000" dirty="0">
                <a:latin typeface="Abadi" panose="020B0604020104020204" pitchFamily="34" charset="0"/>
              </a:rPr>
              <a:t>Ele obteve seu doutorado em Psicologia Clínica pela Universidade de Wisconsin em 1961 e, em 1984, fundou o Centro para Comunicação Não Violenta, onde atuou como Diretor de Serviços Educacionais. Rosenberg trabalhou como pacificador em diversas partes do mundo, oferecendo treinamentos de CNV para educadores, gestores, profissionais de saúde, militares, prisioneiros e muitos outros grupos, sempre com o objetivo de promover a reconciliação e a resolução pacífica de conflitos</a:t>
            </a:r>
          </a:p>
          <a:p>
            <a:pPr marL="0" indent="0">
              <a:buFont typeface="Arial" panose="020B0604020202020204" pitchFamily="34" charset="0"/>
              <a:buNone/>
            </a:pPr>
            <a:endParaRPr lang="pt-BR" sz="2000" dirty="0">
              <a:latin typeface="Abadi" panose="020B0604020104020204" pitchFamily="34" charset="0"/>
            </a:endParaRPr>
          </a:p>
        </p:txBody>
      </p:sp>
      <p:sp>
        <p:nvSpPr>
          <p:cNvPr id="2" name="Espaço Reservado para Rodapé 1">
            <a:extLst>
              <a:ext uri="{FF2B5EF4-FFF2-40B4-BE49-F238E27FC236}">
                <a16:creationId xmlns:a16="http://schemas.microsoft.com/office/drawing/2014/main" id="{4802FE3C-2A90-0D6C-2F7C-A89224645D23}"/>
              </a:ext>
            </a:extLst>
          </p:cNvPr>
          <p:cNvSpPr>
            <a:spLocks noGrp="1"/>
          </p:cNvSpPr>
          <p:nvPr>
            <p:ph type="ftr" sz="quarter" idx="11"/>
          </p:nvPr>
        </p:nvSpPr>
        <p:spPr/>
        <p:txBody>
          <a:bodyPr/>
          <a:lstStyle/>
          <a:p>
            <a:r>
              <a:rPr lang="pt-BR"/>
              <a:t>ADRIANA REGES MARTINS</a:t>
            </a:r>
          </a:p>
        </p:txBody>
      </p:sp>
      <p:sp>
        <p:nvSpPr>
          <p:cNvPr id="5" name="Espaço Reservado para Número de Slide 4">
            <a:extLst>
              <a:ext uri="{FF2B5EF4-FFF2-40B4-BE49-F238E27FC236}">
                <a16:creationId xmlns:a16="http://schemas.microsoft.com/office/drawing/2014/main" id="{7842BFC0-F45C-9321-9456-B0B522046E3E}"/>
              </a:ext>
            </a:extLst>
          </p:cNvPr>
          <p:cNvSpPr>
            <a:spLocks noGrp="1"/>
          </p:cNvSpPr>
          <p:nvPr>
            <p:ph type="sldNum" sz="quarter" idx="12"/>
          </p:nvPr>
        </p:nvSpPr>
        <p:spPr/>
        <p:txBody>
          <a:bodyPr/>
          <a:lstStyle/>
          <a:p>
            <a:fld id="{26D142AC-DC9B-4FF4-A896-0AA8E5499127}" type="slidenum">
              <a:rPr lang="pt-BR" smtClean="0"/>
              <a:t>3</a:t>
            </a:fld>
            <a:endParaRPr lang="pt-BR"/>
          </a:p>
        </p:txBody>
      </p:sp>
      <p:sp>
        <p:nvSpPr>
          <p:cNvPr id="6" name="Seta: Pentágono 5">
            <a:extLst>
              <a:ext uri="{FF2B5EF4-FFF2-40B4-BE49-F238E27FC236}">
                <a16:creationId xmlns:a16="http://schemas.microsoft.com/office/drawing/2014/main" id="{59A55154-F804-26B5-8534-BB9D9B0D443A}"/>
              </a:ext>
            </a:extLst>
          </p:cNvPr>
          <p:cNvSpPr/>
          <p:nvPr/>
        </p:nvSpPr>
        <p:spPr>
          <a:xfrm rot="2323929">
            <a:off x="-335867" y="-40979"/>
            <a:ext cx="830094" cy="347354"/>
          </a:xfrm>
          <a:prstGeom prst="homePlate">
            <a:avLst/>
          </a:prstGeom>
          <a:solidFill>
            <a:srgbClr val="92D050"/>
          </a:solidFill>
          <a:ln>
            <a:no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6601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01E823-8D19-6C2D-C84A-14085FE87147}"/>
              </a:ext>
            </a:extLst>
          </p:cNvPr>
          <p:cNvSpPr>
            <a:spLocks noGrp="1"/>
          </p:cNvSpPr>
          <p:nvPr>
            <p:ph idx="1"/>
          </p:nvPr>
        </p:nvSpPr>
        <p:spPr>
          <a:xfrm>
            <a:off x="353614" y="894980"/>
            <a:ext cx="4436269" cy="786152"/>
          </a:xfrm>
        </p:spPr>
        <p:txBody>
          <a:bodyPr>
            <a:normAutofit/>
          </a:bodyPr>
          <a:lstStyle/>
          <a:p>
            <a:pPr marL="0" indent="0">
              <a:buNone/>
            </a:pPr>
            <a:r>
              <a:rPr lang="pt-BR" sz="2400" b="1" dirty="0">
                <a:latin typeface="Abadi" panose="020B0604020104020204" pitchFamily="34" charset="0"/>
              </a:rPr>
              <a:t>Os Quatro Componentes da CNV</a:t>
            </a:r>
          </a:p>
        </p:txBody>
      </p:sp>
      <p:sp>
        <p:nvSpPr>
          <p:cNvPr id="4" name="Espaço Reservado para Conteúdo 2">
            <a:extLst>
              <a:ext uri="{FF2B5EF4-FFF2-40B4-BE49-F238E27FC236}">
                <a16:creationId xmlns:a16="http://schemas.microsoft.com/office/drawing/2014/main" id="{12B6BCC4-2F3B-6647-0044-16CB2F9FDB85}"/>
              </a:ext>
            </a:extLst>
          </p:cNvPr>
          <p:cNvSpPr txBox="1">
            <a:spLocks/>
          </p:cNvSpPr>
          <p:nvPr/>
        </p:nvSpPr>
        <p:spPr>
          <a:xfrm>
            <a:off x="353614" y="1982200"/>
            <a:ext cx="4436269" cy="3466099"/>
          </a:xfrm>
          <a:prstGeom prst="rect">
            <a:avLst/>
          </a:prstGeom>
        </p:spPr>
        <p:txBody>
          <a:bodyPr vert="horz" lIns="91440" tIns="45720" rIns="91440" bIns="45720" rtlCol="0">
            <a:no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pt-BR" sz="2400" dirty="0">
                <a:latin typeface="Abadi" panose="020B0604020104020204" pitchFamily="34" charset="0"/>
              </a:rPr>
              <a:t>Observação sem julgamento</a:t>
            </a:r>
          </a:p>
          <a:p>
            <a:pPr marL="457200" indent="-457200">
              <a:buFont typeface="Arial" panose="020B0604020202020204" pitchFamily="34" charset="0"/>
              <a:buAutoNum type="arabicPeriod"/>
            </a:pPr>
            <a:endParaRPr lang="pt-BR" sz="2400" dirty="0">
              <a:latin typeface="Abadi" panose="020B0604020104020204" pitchFamily="34" charset="0"/>
            </a:endParaRPr>
          </a:p>
          <a:p>
            <a:pPr marL="457200" indent="-457200">
              <a:buFont typeface="Arial" panose="020B0604020202020204" pitchFamily="34" charset="0"/>
              <a:buAutoNum type="arabicPeriod"/>
            </a:pPr>
            <a:r>
              <a:rPr lang="pt-BR" sz="2400" dirty="0">
                <a:latin typeface="Abadi" panose="020B0604020104020204" pitchFamily="34" charset="0"/>
              </a:rPr>
              <a:t>Identificação de sentimentos</a:t>
            </a:r>
          </a:p>
          <a:p>
            <a:pPr marL="457200" indent="-457200">
              <a:buFont typeface="Arial" panose="020B0604020202020204" pitchFamily="34" charset="0"/>
              <a:buAutoNum type="arabicPeriod"/>
            </a:pPr>
            <a:endParaRPr lang="pt-BR" sz="2400" dirty="0">
              <a:latin typeface="Abadi" panose="020B0604020104020204" pitchFamily="34" charset="0"/>
            </a:endParaRPr>
          </a:p>
          <a:p>
            <a:pPr marL="457200" indent="-457200">
              <a:buFont typeface="Arial" panose="020B0604020202020204" pitchFamily="34" charset="0"/>
              <a:buAutoNum type="arabicPeriod"/>
            </a:pPr>
            <a:r>
              <a:rPr lang="pt-BR" sz="2400" dirty="0">
                <a:latin typeface="Abadi" panose="020B0604020104020204" pitchFamily="34" charset="0"/>
              </a:rPr>
              <a:t>Reconhecimento de necessidades</a:t>
            </a:r>
          </a:p>
          <a:p>
            <a:pPr marL="457200" indent="-457200">
              <a:buFont typeface="Arial" panose="020B0604020202020204" pitchFamily="34" charset="0"/>
              <a:buAutoNum type="arabicPeriod"/>
            </a:pPr>
            <a:endParaRPr lang="pt-BR" sz="2400" dirty="0">
              <a:latin typeface="Abadi" panose="020B0604020104020204" pitchFamily="34" charset="0"/>
            </a:endParaRPr>
          </a:p>
          <a:p>
            <a:pPr marL="457200" indent="-457200">
              <a:buFont typeface="Arial" panose="020B0604020202020204" pitchFamily="34" charset="0"/>
              <a:buAutoNum type="arabicPeriod"/>
            </a:pPr>
            <a:r>
              <a:rPr lang="pt-BR" sz="2400" dirty="0">
                <a:latin typeface="Abadi" panose="020B0604020104020204" pitchFamily="34" charset="0"/>
              </a:rPr>
              <a:t>Pedido claro e específico</a:t>
            </a:r>
          </a:p>
        </p:txBody>
      </p:sp>
      <p:sp>
        <p:nvSpPr>
          <p:cNvPr id="2" name="Espaço Reservado para Rodapé 1">
            <a:extLst>
              <a:ext uri="{FF2B5EF4-FFF2-40B4-BE49-F238E27FC236}">
                <a16:creationId xmlns:a16="http://schemas.microsoft.com/office/drawing/2014/main" id="{1006714C-41F7-D1CF-D214-2DFC14DDCD3E}"/>
              </a:ext>
            </a:extLst>
          </p:cNvPr>
          <p:cNvSpPr>
            <a:spLocks noGrp="1"/>
          </p:cNvSpPr>
          <p:nvPr>
            <p:ph type="ftr" sz="quarter" idx="11"/>
          </p:nvPr>
        </p:nvSpPr>
        <p:spPr/>
        <p:txBody>
          <a:bodyPr/>
          <a:lstStyle/>
          <a:p>
            <a:r>
              <a:rPr lang="pt-BR"/>
              <a:t>ADRIANA REGES MARTINS</a:t>
            </a:r>
          </a:p>
        </p:txBody>
      </p:sp>
      <p:sp>
        <p:nvSpPr>
          <p:cNvPr id="5" name="Espaço Reservado para Número de Slide 4">
            <a:extLst>
              <a:ext uri="{FF2B5EF4-FFF2-40B4-BE49-F238E27FC236}">
                <a16:creationId xmlns:a16="http://schemas.microsoft.com/office/drawing/2014/main" id="{5C294B34-8F15-055D-E7CC-4E461877D06B}"/>
              </a:ext>
            </a:extLst>
          </p:cNvPr>
          <p:cNvSpPr>
            <a:spLocks noGrp="1"/>
          </p:cNvSpPr>
          <p:nvPr>
            <p:ph type="sldNum" sz="quarter" idx="12"/>
          </p:nvPr>
        </p:nvSpPr>
        <p:spPr/>
        <p:txBody>
          <a:bodyPr/>
          <a:lstStyle/>
          <a:p>
            <a:fld id="{26D142AC-DC9B-4FF4-A896-0AA8E5499127}" type="slidenum">
              <a:rPr lang="pt-BR" smtClean="0"/>
              <a:t>4</a:t>
            </a:fld>
            <a:endParaRPr lang="pt-BR"/>
          </a:p>
        </p:txBody>
      </p:sp>
      <p:sp>
        <p:nvSpPr>
          <p:cNvPr id="6" name="Seta: Pentágono 5">
            <a:extLst>
              <a:ext uri="{FF2B5EF4-FFF2-40B4-BE49-F238E27FC236}">
                <a16:creationId xmlns:a16="http://schemas.microsoft.com/office/drawing/2014/main" id="{BA6B0898-04EE-A3BE-9CBD-26163E50ABEF}"/>
              </a:ext>
            </a:extLst>
          </p:cNvPr>
          <p:cNvSpPr/>
          <p:nvPr/>
        </p:nvSpPr>
        <p:spPr>
          <a:xfrm rot="2323929">
            <a:off x="-335867" y="-40979"/>
            <a:ext cx="830094" cy="347354"/>
          </a:xfrm>
          <a:prstGeom prst="homePlate">
            <a:avLst/>
          </a:prstGeom>
          <a:solidFill>
            <a:srgbClr val="92D050"/>
          </a:solidFill>
          <a:ln>
            <a:no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993681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01E823-8D19-6C2D-C84A-14085FE87147}"/>
              </a:ext>
            </a:extLst>
          </p:cNvPr>
          <p:cNvSpPr>
            <a:spLocks noGrp="1"/>
          </p:cNvSpPr>
          <p:nvPr>
            <p:ph idx="1"/>
          </p:nvPr>
        </p:nvSpPr>
        <p:spPr>
          <a:xfrm>
            <a:off x="353615" y="600063"/>
            <a:ext cx="4436269" cy="611092"/>
          </a:xfrm>
        </p:spPr>
        <p:txBody>
          <a:bodyPr>
            <a:noAutofit/>
          </a:bodyPr>
          <a:lstStyle/>
          <a:p>
            <a:pPr marL="0" indent="0">
              <a:buNone/>
            </a:pPr>
            <a:r>
              <a:rPr lang="pt-BR" sz="2400" b="1" dirty="0">
                <a:latin typeface="Abadi" panose="020B0604020104020204" pitchFamily="34" charset="0"/>
              </a:rPr>
              <a:t>Observação sem julgamento</a:t>
            </a:r>
          </a:p>
        </p:txBody>
      </p:sp>
      <p:sp>
        <p:nvSpPr>
          <p:cNvPr id="4" name="Espaço Reservado para Conteúdo 2">
            <a:extLst>
              <a:ext uri="{FF2B5EF4-FFF2-40B4-BE49-F238E27FC236}">
                <a16:creationId xmlns:a16="http://schemas.microsoft.com/office/drawing/2014/main" id="{12B6BCC4-2F3B-6647-0044-16CB2F9FDB85}"/>
              </a:ext>
            </a:extLst>
          </p:cNvPr>
          <p:cNvSpPr txBox="1">
            <a:spLocks/>
          </p:cNvSpPr>
          <p:nvPr/>
        </p:nvSpPr>
        <p:spPr>
          <a:xfrm>
            <a:off x="405496" y="1288183"/>
            <a:ext cx="4436269" cy="6052957"/>
          </a:xfrm>
          <a:prstGeom prst="rect">
            <a:avLst/>
          </a:prstGeom>
        </p:spPr>
        <p:txBody>
          <a:bodyPr vert="horz" lIns="91440" tIns="45720" rIns="91440" bIns="45720" rtlCol="0">
            <a:no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buNone/>
            </a:pPr>
            <a:r>
              <a:rPr lang="pt-BR" sz="2000" dirty="0">
                <a:latin typeface="Abadi" panose="020B0604020104020204" pitchFamily="34" charset="0"/>
              </a:rPr>
              <a:t>A observação sem julgamento é o primeiro componente da Comunicação Não Violenta (CNV). Consiste em observar o que está acontecendo em uma situação específica de maneira objetiva, sem adicionar interpretações, avaliações ou julgamentos. A ideia é descrever os fatos de forma neutra, sem incluir opiniões pessoais.</a:t>
            </a:r>
          </a:p>
          <a:p>
            <a:pPr marL="457200" indent="-457200">
              <a:buFont typeface="Arial" panose="020B0604020202020204" pitchFamily="34" charset="0"/>
              <a:buAutoNum type="arabicPeriod"/>
            </a:pPr>
            <a:endParaRPr lang="pt-BR" sz="2000" dirty="0">
              <a:latin typeface="Abadi" panose="020B0604020104020204" pitchFamily="34" charset="0"/>
            </a:endParaRPr>
          </a:p>
          <a:p>
            <a:pPr marL="0" indent="0">
              <a:buNone/>
            </a:pPr>
            <a:r>
              <a:rPr lang="pt-BR" sz="2000" dirty="0">
                <a:latin typeface="Abadi" panose="020B0604020104020204" pitchFamily="34" charset="0"/>
              </a:rPr>
              <a:t>Por exemplo, em vez de dizer "Você está sempre atrasado", uma observação sem julgamento seria "Você chegou 15 minutos depois do horário combinado nas últimas três reuniões". Essa abordagem ajuda a evitar mal-entendidos e conflitos, criando uma base mais sólida para a comunicação empática e a resolução de problemas.</a:t>
            </a:r>
          </a:p>
        </p:txBody>
      </p:sp>
      <p:sp>
        <p:nvSpPr>
          <p:cNvPr id="2" name="Espaço Reservado para Rodapé 1">
            <a:extLst>
              <a:ext uri="{FF2B5EF4-FFF2-40B4-BE49-F238E27FC236}">
                <a16:creationId xmlns:a16="http://schemas.microsoft.com/office/drawing/2014/main" id="{CBCE43ED-FF8F-01CD-1E10-2B2C013295EB}"/>
              </a:ext>
            </a:extLst>
          </p:cNvPr>
          <p:cNvSpPr>
            <a:spLocks noGrp="1"/>
          </p:cNvSpPr>
          <p:nvPr>
            <p:ph type="ftr" sz="quarter" idx="11"/>
          </p:nvPr>
        </p:nvSpPr>
        <p:spPr/>
        <p:txBody>
          <a:bodyPr/>
          <a:lstStyle/>
          <a:p>
            <a:r>
              <a:rPr lang="pt-BR"/>
              <a:t>ADRIANA REGES MARTINS</a:t>
            </a:r>
          </a:p>
        </p:txBody>
      </p:sp>
      <p:sp>
        <p:nvSpPr>
          <p:cNvPr id="5" name="Espaço Reservado para Número de Slide 4">
            <a:extLst>
              <a:ext uri="{FF2B5EF4-FFF2-40B4-BE49-F238E27FC236}">
                <a16:creationId xmlns:a16="http://schemas.microsoft.com/office/drawing/2014/main" id="{63591BCC-57BB-86EE-B6D5-06BA6925CB4B}"/>
              </a:ext>
            </a:extLst>
          </p:cNvPr>
          <p:cNvSpPr>
            <a:spLocks noGrp="1"/>
          </p:cNvSpPr>
          <p:nvPr>
            <p:ph type="sldNum" sz="quarter" idx="12"/>
          </p:nvPr>
        </p:nvSpPr>
        <p:spPr/>
        <p:txBody>
          <a:bodyPr/>
          <a:lstStyle/>
          <a:p>
            <a:fld id="{26D142AC-DC9B-4FF4-A896-0AA8E5499127}" type="slidenum">
              <a:rPr lang="pt-BR" smtClean="0"/>
              <a:t>5</a:t>
            </a:fld>
            <a:endParaRPr lang="pt-BR"/>
          </a:p>
        </p:txBody>
      </p:sp>
      <p:sp>
        <p:nvSpPr>
          <p:cNvPr id="6" name="Seta: Pentágono 5">
            <a:extLst>
              <a:ext uri="{FF2B5EF4-FFF2-40B4-BE49-F238E27FC236}">
                <a16:creationId xmlns:a16="http://schemas.microsoft.com/office/drawing/2014/main" id="{06CB55BD-6B60-1396-563E-1E8663FFFF33}"/>
              </a:ext>
            </a:extLst>
          </p:cNvPr>
          <p:cNvSpPr/>
          <p:nvPr/>
        </p:nvSpPr>
        <p:spPr>
          <a:xfrm rot="2323929">
            <a:off x="-335867" y="-40979"/>
            <a:ext cx="830094" cy="347354"/>
          </a:xfrm>
          <a:prstGeom prst="homePlate">
            <a:avLst/>
          </a:prstGeom>
          <a:solidFill>
            <a:srgbClr val="92D050"/>
          </a:solidFill>
          <a:ln>
            <a:no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777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01E823-8D19-6C2D-C84A-14085FE87147}"/>
              </a:ext>
            </a:extLst>
          </p:cNvPr>
          <p:cNvSpPr>
            <a:spLocks noGrp="1"/>
          </p:cNvSpPr>
          <p:nvPr>
            <p:ph idx="1"/>
          </p:nvPr>
        </p:nvSpPr>
        <p:spPr>
          <a:xfrm>
            <a:off x="350779" y="637222"/>
            <a:ext cx="4436269" cy="611092"/>
          </a:xfrm>
        </p:spPr>
        <p:txBody>
          <a:bodyPr>
            <a:noAutofit/>
          </a:bodyPr>
          <a:lstStyle/>
          <a:p>
            <a:pPr marL="0" indent="0">
              <a:buNone/>
            </a:pPr>
            <a:r>
              <a:rPr lang="pt-BR" sz="2400" b="1" dirty="0">
                <a:latin typeface="Abadi" panose="020B0604020104020204" pitchFamily="34" charset="0"/>
              </a:rPr>
              <a:t>Identificação de sentimentos</a:t>
            </a:r>
          </a:p>
        </p:txBody>
      </p:sp>
      <p:sp>
        <p:nvSpPr>
          <p:cNvPr id="4" name="Espaço Reservado para Conteúdo 2">
            <a:extLst>
              <a:ext uri="{FF2B5EF4-FFF2-40B4-BE49-F238E27FC236}">
                <a16:creationId xmlns:a16="http://schemas.microsoft.com/office/drawing/2014/main" id="{12B6BCC4-2F3B-6647-0044-16CB2F9FDB85}"/>
              </a:ext>
            </a:extLst>
          </p:cNvPr>
          <p:cNvSpPr txBox="1">
            <a:spLocks/>
          </p:cNvSpPr>
          <p:nvPr/>
        </p:nvSpPr>
        <p:spPr>
          <a:xfrm>
            <a:off x="390560" y="1418772"/>
            <a:ext cx="4396488" cy="6420729"/>
          </a:xfrm>
          <a:prstGeom prst="rect">
            <a:avLst/>
          </a:prstGeom>
        </p:spPr>
        <p:txBody>
          <a:bodyPr vert="horz" lIns="91440" tIns="45720" rIns="91440" bIns="45720" rtlCol="0">
            <a:no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buNone/>
            </a:pPr>
            <a:r>
              <a:rPr lang="pt-BR" sz="2000" dirty="0">
                <a:latin typeface="Abadi" panose="020B0604020104020204" pitchFamily="34" charset="0"/>
              </a:rPr>
              <a:t>A identificação de sentimentos é o segundo componente da Comunicação Não Violenta (CNV). Envolve reconhecer e expressar os sentimentos que surgem em resposta às situações que observamos. Isso requer um vocabulário emocional rico e a capacidade de introspecção para entender o que estamos realmente sentindo.</a:t>
            </a:r>
          </a:p>
          <a:p>
            <a:pPr marL="0" indent="0">
              <a:buNone/>
            </a:pPr>
            <a:endParaRPr lang="pt-BR" sz="2000" dirty="0">
              <a:latin typeface="Abadi" panose="020B0604020104020204" pitchFamily="34" charset="0"/>
            </a:endParaRPr>
          </a:p>
          <a:p>
            <a:pPr marL="0" indent="0">
              <a:buNone/>
            </a:pPr>
            <a:r>
              <a:rPr lang="pt-BR" sz="2000" dirty="0">
                <a:latin typeface="Abadi" panose="020B0604020104020204" pitchFamily="34" charset="0"/>
              </a:rPr>
              <a:t>Por exemplo, em vez de dizer "Você me irrita", podemos identificar e expressar nossos sentimentos de forma mais precisa, dizendo "Sinto frustração quando você chega atrasado às reuniões". Ao identificar e comunicar nossos sentimentos de maneira clara, facilitamos a empatia e a compreensão mútua, criando um ambiente mais aberto e colaborativo.</a:t>
            </a:r>
          </a:p>
        </p:txBody>
      </p:sp>
      <p:sp>
        <p:nvSpPr>
          <p:cNvPr id="2" name="Espaço Reservado para Rodapé 1">
            <a:extLst>
              <a:ext uri="{FF2B5EF4-FFF2-40B4-BE49-F238E27FC236}">
                <a16:creationId xmlns:a16="http://schemas.microsoft.com/office/drawing/2014/main" id="{2B0C0B7B-790E-52A5-FDED-9B5742DC957A}"/>
              </a:ext>
            </a:extLst>
          </p:cNvPr>
          <p:cNvSpPr>
            <a:spLocks noGrp="1"/>
          </p:cNvSpPr>
          <p:nvPr>
            <p:ph type="ftr" sz="quarter" idx="11"/>
          </p:nvPr>
        </p:nvSpPr>
        <p:spPr/>
        <p:txBody>
          <a:bodyPr/>
          <a:lstStyle/>
          <a:p>
            <a:r>
              <a:rPr lang="pt-BR" dirty="0"/>
              <a:t>ADRIANA REGES MARTINS</a:t>
            </a:r>
          </a:p>
        </p:txBody>
      </p:sp>
      <p:sp>
        <p:nvSpPr>
          <p:cNvPr id="5" name="Espaço Reservado para Número de Slide 4">
            <a:extLst>
              <a:ext uri="{FF2B5EF4-FFF2-40B4-BE49-F238E27FC236}">
                <a16:creationId xmlns:a16="http://schemas.microsoft.com/office/drawing/2014/main" id="{8D45749B-7BE6-66B7-7911-7A4BB58AAA6C}"/>
              </a:ext>
            </a:extLst>
          </p:cNvPr>
          <p:cNvSpPr>
            <a:spLocks noGrp="1"/>
          </p:cNvSpPr>
          <p:nvPr>
            <p:ph type="sldNum" sz="quarter" idx="12"/>
          </p:nvPr>
        </p:nvSpPr>
        <p:spPr/>
        <p:txBody>
          <a:bodyPr/>
          <a:lstStyle/>
          <a:p>
            <a:fld id="{26D142AC-DC9B-4FF4-A896-0AA8E5499127}" type="slidenum">
              <a:rPr lang="pt-BR" smtClean="0"/>
              <a:t>6</a:t>
            </a:fld>
            <a:endParaRPr lang="pt-BR"/>
          </a:p>
        </p:txBody>
      </p:sp>
      <p:sp>
        <p:nvSpPr>
          <p:cNvPr id="6" name="Seta: Pentágono 5">
            <a:extLst>
              <a:ext uri="{FF2B5EF4-FFF2-40B4-BE49-F238E27FC236}">
                <a16:creationId xmlns:a16="http://schemas.microsoft.com/office/drawing/2014/main" id="{96E59BF4-E738-78A2-3CD3-717F67CDB47C}"/>
              </a:ext>
            </a:extLst>
          </p:cNvPr>
          <p:cNvSpPr/>
          <p:nvPr/>
        </p:nvSpPr>
        <p:spPr>
          <a:xfrm rot="2323929">
            <a:off x="-335867" y="-40979"/>
            <a:ext cx="830094" cy="347354"/>
          </a:xfrm>
          <a:prstGeom prst="homePlate">
            <a:avLst/>
          </a:prstGeom>
          <a:solidFill>
            <a:srgbClr val="92D050"/>
          </a:solidFill>
          <a:ln>
            <a:no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07115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01E823-8D19-6C2D-C84A-14085FE87147}"/>
              </a:ext>
            </a:extLst>
          </p:cNvPr>
          <p:cNvSpPr>
            <a:spLocks noGrp="1"/>
          </p:cNvSpPr>
          <p:nvPr>
            <p:ph idx="1"/>
          </p:nvPr>
        </p:nvSpPr>
        <p:spPr>
          <a:xfrm>
            <a:off x="389028" y="661644"/>
            <a:ext cx="4580010" cy="611092"/>
          </a:xfrm>
        </p:spPr>
        <p:txBody>
          <a:bodyPr>
            <a:noAutofit/>
          </a:bodyPr>
          <a:lstStyle/>
          <a:p>
            <a:pPr marL="0" indent="0">
              <a:buNone/>
            </a:pPr>
            <a:r>
              <a:rPr lang="pt-BR" sz="2400" b="1" dirty="0">
                <a:latin typeface="Abadi" panose="020B0604020104020204" pitchFamily="34" charset="0"/>
              </a:rPr>
              <a:t>Reconhecimento de necessidades</a:t>
            </a:r>
          </a:p>
        </p:txBody>
      </p:sp>
      <p:sp>
        <p:nvSpPr>
          <p:cNvPr id="4" name="Espaço Reservado para Conteúdo 2">
            <a:extLst>
              <a:ext uri="{FF2B5EF4-FFF2-40B4-BE49-F238E27FC236}">
                <a16:creationId xmlns:a16="http://schemas.microsoft.com/office/drawing/2014/main" id="{12B6BCC4-2F3B-6647-0044-16CB2F9FDB85}"/>
              </a:ext>
            </a:extLst>
          </p:cNvPr>
          <p:cNvSpPr txBox="1">
            <a:spLocks/>
          </p:cNvSpPr>
          <p:nvPr/>
        </p:nvSpPr>
        <p:spPr>
          <a:xfrm>
            <a:off x="389028" y="1272736"/>
            <a:ext cx="4365444" cy="7209620"/>
          </a:xfrm>
          <a:prstGeom prst="rect">
            <a:avLst/>
          </a:prstGeom>
        </p:spPr>
        <p:txBody>
          <a:bodyPr vert="horz" lIns="91440" tIns="45720" rIns="91440" bIns="45720" rtlCol="0">
            <a:no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buNone/>
            </a:pPr>
            <a:r>
              <a:rPr lang="pt-BR" sz="2000" dirty="0">
                <a:latin typeface="Abadi" panose="020B0604020104020204" pitchFamily="34" charset="0"/>
              </a:rPr>
              <a:t>O reconhecimento de necessidades é o terceiro componente da Comunicação Não Violenta (CNV). Trata-se de identificar as necessidades subjacentes que estão por trás dos sentimentos que experimentamos. Cada sentimento que temos está ligado a uma necessidade satisfeita ou não satisfeita. Ao reconhecer e expressar essas necessidades, podemos comunicar de forma mais clara e eficaz o que é importante para nós.</a:t>
            </a:r>
          </a:p>
          <a:p>
            <a:pPr marL="0" indent="0">
              <a:buNone/>
            </a:pPr>
            <a:endParaRPr lang="pt-BR" sz="2000" dirty="0">
              <a:latin typeface="Abadi" panose="020B0604020104020204" pitchFamily="34" charset="0"/>
            </a:endParaRPr>
          </a:p>
          <a:p>
            <a:pPr marL="0" indent="0">
              <a:buNone/>
            </a:pPr>
            <a:r>
              <a:rPr lang="pt-BR" sz="2000" dirty="0">
                <a:latin typeface="Abadi" panose="020B0604020104020204" pitchFamily="34" charset="0"/>
              </a:rPr>
              <a:t>Por exemplo, ao invés de dizer "Estou frustrado porque você está atrasado", podemos dizer "Sinto frustração porque tenho a necessidade de pontualidade e respeito pelo tempo". Esse reconhecimento ajuda a criar um entendimento mais profundo entre as pessoas e facilita a busca por soluções que atendam às necessidades de todos os envolvidos.</a:t>
            </a:r>
          </a:p>
        </p:txBody>
      </p:sp>
      <p:sp>
        <p:nvSpPr>
          <p:cNvPr id="2" name="Espaço Reservado para Rodapé 1">
            <a:extLst>
              <a:ext uri="{FF2B5EF4-FFF2-40B4-BE49-F238E27FC236}">
                <a16:creationId xmlns:a16="http://schemas.microsoft.com/office/drawing/2014/main" id="{759EA2F9-6A27-832E-9870-CF7E8E69E0EA}"/>
              </a:ext>
            </a:extLst>
          </p:cNvPr>
          <p:cNvSpPr>
            <a:spLocks noGrp="1"/>
          </p:cNvSpPr>
          <p:nvPr>
            <p:ph type="ftr" sz="quarter" idx="11"/>
          </p:nvPr>
        </p:nvSpPr>
        <p:spPr/>
        <p:txBody>
          <a:bodyPr/>
          <a:lstStyle/>
          <a:p>
            <a:r>
              <a:rPr lang="pt-BR"/>
              <a:t>ADRIANA REGES MARTINS</a:t>
            </a:r>
          </a:p>
        </p:txBody>
      </p:sp>
      <p:sp>
        <p:nvSpPr>
          <p:cNvPr id="5" name="Espaço Reservado para Número de Slide 4">
            <a:extLst>
              <a:ext uri="{FF2B5EF4-FFF2-40B4-BE49-F238E27FC236}">
                <a16:creationId xmlns:a16="http://schemas.microsoft.com/office/drawing/2014/main" id="{DC76D33B-4DE7-1574-9901-B5AED9EF92D5}"/>
              </a:ext>
            </a:extLst>
          </p:cNvPr>
          <p:cNvSpPr>
            <a:spLocks noGrp="1"/>
          </p:cNvSpPr>
          <p:nvPr>
            <p:ph type="sldNum" sz="quarter" idx="12"/>
          </p:nvPr>
        </p:nvSpPr>
        <p:spPr/>
        <p:txBody>
          <a:bodyPr/>
          <a:lstStyle/>
          <a:p>
            <a:fld id="{26D142AC-DC9B-4FF4-A896-0AA8E5499127}" type="slidenum">
              <a:rPr lang="pt-BR" smtClean="0"/>
              <a:t>7</a:t>
            </a:fld>
            <a:endParaRPr lang="pt-BR"/>
          </a:p>
        </p:txBody>
      </p:sp>
      <p:sp>
        <p:nvSpPr>
          <p:cNvPr id="6" name="Seta: Pentágono 5">
            <a:extLst>
              <a:ext uri="{FF2B5EF4-FFF2-40B4-BE49-F238E27FC236}">
                <a16:creationId xmlns:a16="http://schemas.microsoft.com/office/drawing/2014/main" id="{032BF5B8-01B5-3E37-D975-DA2471CB1127}"/>
              </a:ext>
            </a:extLst>
          </p:cNvPr>
          <p:cNvSpPr/>
          <p:nvPr/>
        </p:nvSpPr>
        <p:spPr>
          <a:xfrm rot="2323929">
            <a:off x="-335867" y="-40979"/>
            <a:ext cx="830094" cy="347354"/>
          </a:xfrm>
          <a:prstGeom prst="homePlate">
            <a:avLst/>
          </a:prstGeom>
          <a:solidFill>
            <a:srgbClr val="92D050"/>
          </a:solidFill>
          <a:ln>
            <a:no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08528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01E823-8D19-6C2D-C84A-14085FE87147}"/>
              </a:ext>
            </a:extLst>
          </p:cNvPr>
          <p:cNvSpPr>
            <a:spLocks noGrp="1"/>
          </p:cNvSpPr>
          <p:nvPr>
            <p:ph idx="1"/>
          </p:nvPr>
        </p:nvSpPr>
        <p:spPr>
          <a:xfrm>
            <a:off x="338346" y="646204"/>
            <a:ext cx="4076338" cy="611092"/>
          </a:xfrm>
        </p:spPr>
        <p:txBody>
          <a:bodyPr>
            <a:noAutofit/>
          </a:bodyPr>
          <a:lstStyle/>
          <a:p>
            <a:pPr marL="0" indent="0">
              <a:buNone/>
            </a:pPr>
            <a:r>
              <a:rPr lang="pt-BR" sz="2400" b="1" dirty="0">
                <a:latin typeface="Abadi" panose="020B0604020104020204" pitchFamily="34" charset="0"/>
              </a:rPr>
              <a:t>Pedido claro e específico</a:t>
            </a:r>
          </a:p>
        </p:txBody>
      </p:sp>
      <p:sp>
        <p:nvSpPr>
          <p:cNvPr id="4" name="Espaço Reservado para Conteúdo 2">
            <a:extLst>
              <a:ext uri="{FF2B5EF4-FFF2-40B4-BE49-F238E27FC236}">
                <a16:creationId xmlns:a16="http://schemas.microsoft.com/office/drawing/2014/main" id="{12B6BCC4-2F3B-6647-0044-16CB2F9FDB85}"/>
              </a:ext>
            </a:extLst>
          </p:cNvPr>
          <p:cNvSpPr txBox="1">
            <a:spLocks/>
          </p:cNvSpPr>
          <p:nvPr/>
        </p:nvSpPr>
        <p:spPr>
          <a:xfrm>
            <a:off x="432619" y="1169768"/>
            <a:ext cx="4237011" cy="7087350"/>
          </a:xfrm>
          <a:prstGeom prst="rect">
            <a:avLst/>
          </a:prstGeom>
        </p:spPr>
        <p:txBody>
          <a:bodyPr vert="horz" lIns="91440" tIns="45720" rIns="91440" bIns="45720" rtlCol="0">
            <a:no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buNone/>
            </a:pPr>
            <a:r>
              <a:rPr lang="pt-BR" sz="2000" dirty="0">
                <a:latin typeface="Abadi" panose="020B0604020104020204" pitchFamily="34" charset="0"/>
              </a:rPr>
              <a:t>O pedido claro e específico é o quarto componente da Comunicação Não Violenta (CNV). Após observar sem julgamento, identificar sentimentos e reconhecer necessidades, o próximo passo é fazer um pedido que seja claro e específico para atender às nossas necessidades. Um pedido eficaz deve ser formulado de maneira positiva, concreta e realizável, evitando exigências ou ordens.</a:t>
            </a:r>
          </a:p>
          <a:p>
            <a:pPr marL="0" indent="0">
              <a:buNone/>
            </a:pPr>
            <a:endParaRPr lang="pt-BR" sz="2000" dirty="0">
              <a:latin typeface="Abadi" panose="020B0604020104020204" pitchFamily="34" charset="0"/>
            </a:endParaRPr>
          </a:p>
          <a:p>
            <a:pPr marL="0" indent="0">
              <a:buNone/>
            </a:pPr>
            <a:r>
              <a:rPr lang="pt-BR" sz="2000" dirty="0">
                <a:latin typeface="Abadi" panose="020B0604020104020204" pitchFamily="34" charset="0"/>
              </a:rPr>
              <a:t>Por exemplo, em vez de dizer "Você precisa ser mais responsável", um pedido claro e específico seria "Você poderia, por favor, me avisar com pelo menos 30 minutos de antecedência se você vai se atrasar para a reunião?". Esse tipo de pedido aumenta as chances de compreensão e cooperação, promovendo uma comunicação mais eficaz e harmoniosa.</a:t>
            </a:r>
          </a:p>
        </p:txBody>
      </p:sp>
      <p:sp>
        <p:nvSpPr>
          <p:cNvPr id="2" name="Espaço Reservado para Rodapé 1">
            <a:extLst>
              <a:ext uri="{FF2B5EF4-FFF2-40B4-BE49-F238E27FC236}">
                <a16:creationId xmlns:a16="http://schemas.microsoft.com/office/drawing/2014/main" id="{9525E07A-2331-A854-BEA4-C7D5B1CD498E}"/>
              </a:ext>
            </a:extLst>
          </p:cNvPr>
          <p:cNvSpPr>
            <a:spLocks noGrp="1"/>
          </p:cNvSpPr>
          <p:nvPr>
            <p:ph type="ftr" sz="quarter" idx="11"/>
          </p:nvPr>
        </p:nvSpPr>
        <p:spPr/>
        <p:txBody>
          <a:bodyPr/>
          <a:lstStyle/>
          <a:p>
            <a:r>
              <a:rPr lang="pt-BR"/>
              <a:t>ADRIANA REGES MARTINS</a:t>
            </a:r>
          </a:p>
        </p:txBody>
      </p:sp>
      <p:sp>
        <p:nvSpPr>
          <p:cNvPr id="5" name="Espaço Reservado para Número de Slide 4">
            <a:extLst>
              <a:ext uri="{FF2B5EF4-FFF2-40B4-BE49-F238E27FC236}">
                <a16:creationId xmlns:a16="http://schemas.microsoft.com/office/drawing/2014/main" id="{A2F9B747-43D2-02E5-0F99-57C5F9B2BFB3}"/>
              </a:ext>
            </a:extLst>
          </p:cNvPr>
          <p:cNvSpPr>
            <a:spLocks noGrp="1"/>
          </p:cNvSpPr>
          <p:nvPr>
            <p:ph type="sldNum" sz="quarter" idx="12"/>
          </p:nvPr>
        </p:nvSpPr>
        <p:spPr/>
        <p:txBody>
          <a:bodyPr/>
          <a:lstStyle/>
          <a:p>
            <a:fld id="{26D142AC-DC9B-4FF4-A896-0AA8E5499127}" type="slidenum">
              <a:rPr lang="pt-BR" smtClean="0"/>
              <a:t>8</a:t>
            </a:fld>
            <a:endParaRPr lang="pt-BR"/>
          </a:p>
        </p:txBody>
      </p:sp>
      <p:sp>
        <p:nvSpPr>
          <p:cNvPr id="6" name="Seta: Pentágono 5">
            <a:extLst>
              <a:ext uri="{FF2B5EF4-FFF2-40B4-BE49-F238E27FC236}">
                <a16:creationId xmlns:a16="http://schemas.microsoft.com/office/drawing/2014/main" id="{4938F4AC-A5EF-0ED9-14CB-806193FB53A4}"/>
              </a:ext>
            </a:extLst>
          </p:cNvPr>
          <p:cNvSpPr/>
          <p:nvPr/>
        </p:nvSpPr>
        <p:spPr>
          <a:xfrm rot="2323929">
            <a:off x="-335867" y="-40979"/>
            <a:ext cx="830094" cy="347354"/>
          </a:xfrm>
          <a:prstGeom prst="homePlate">
            <a:avLst/>
          </a:prstGeom>
          <a:solidFill>
            <a:srgbClr val="92D050"/>
          </a:solidFill>
          <a:ln>
            <a:no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51494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01E823-8D19-6C2D-C84A-14085FE87147}"/>
              </a:ext>
            </a:extLst>
          </p:cNvPr>
          <p:cNvSpPr>
            <a:spLocks noGrp="1"/>
          </p:cNvSpPr>
          <p:nvPr>
            <p:ph idx="1"/>
          </p:nvPr>
        </p:nvSpPr>
        <p:spPr>
          <a:xfrm>
            <a:off x="451048" y="640331"/>
            <a:ext cx="4436269" cy="786152"/>
          </a:xfrm>
        </p:spPr>
        <p:txBody>
          <a:bodyPr>
            <a:normAutofit/>
          </a:bodyPr>
          <a:lstStyle/>
          <a:p>
            <a:pPr marL="0" indent="0">
              <a:buNone/>
            </a:pPr>
            <a:r>
              <a:rPr lang="pt-BR" sz="2400" b="1" dirty="0">
                <a:latin typeface="Abadi" panose="020B0604020104020204" pitchFamily="34" charset="0"/>
              </a:rPr>
              <a:t>Benefícios da CNV no Ambiente de Trabalho</a:t>
            </a:r>
          </a:p>
        </p:txBody>
      </p:sp>
      <p:sp>
        <p:nvSpPr>
          <p:cNvPr id="4" name="Espaço Reservado para Conteúdo 2">
            <a:extLst>
              <a:ext uri="{FF2B5EF4-FFF2-40B4-BE49-F238E27FC236}">
                <a16:creationId xmlns:a16="http://schemas.microsoft.com/office/drawing/2014/main" id="{12B6BCC4-2F3B-6647-0044-16CB2F9FDB85}"/>
              </a:ext>
            </a:extLst>
          </p:cNvPr>
          <p:cNvSpPr txBox="1">
            <a:spLocks/>
          </p:cNvSpPr>
          <p:nvPr/>
        </p:nvSpPr>
        <p:spPr>
          <a:xfrm>
            <a:off x="353616" y="1754829"/>
            <a:ext cx="4436269" cy="2731809"/>
          </a:xfrm>
          <a:prstGeom prst="rect">
            <a:avLst/>
          </a:prstGeom>
        </p:spPr>
        <p:txBody>
          <a:bodyPr vert="horz" lIns="91440" tIns="45720" rIns="91440" bIns="45720" rtlCol="0">
            <a:noAutofit/>
          </a:bodyPr>
          <a:lst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buNone/>
            </a:pPr>
            <a:r>
              <a:rPr lang="pt-BR" sz="2400" dirty="0">
                <a:latin typeface="Abadi" panose="020B0604020104020204" pitchFamily="34" charset="0"/>
              </a:rPr>
              <a:t>- Melhora na comunicação</a:t>
            </a:r>
          </a:p>
          <a:p>
            <a:pPr marL="0" indent="0">
              <a:buNone/>
            </a:pPr>
            <a:r>
              <a:rPr lang="pt-BR" sz="2400" dirty="0">
                <a:latin typeface="Abadi" panose="020B0604020104020204" pitchFamily="34" charset="0"/>
              </a:rPr>
              <a:t>- Redução de conflitos</a:t>
            </a:r>
          </a:p>
          <a:p>
            <a:pPr marL="0" indent="0">
              <a:buNone/>
            </a:pPr>
            <a:r>
              <a:rPr lang="pt-BR" sz="2400" dirty="0">
                <a:latin typeface="Abadi" panose="020B0604020104020204" pitchFamily="34" charset="0"/>
              </a:rPr>
              <a:t>- Aumento da colaboração e empatia</a:t>
            </a:r>
          </a:p>
          <a:p>
            <a:pPr marL="0" indent="0">
              <a:buNone/>
            </a:pPr>
            <a:r>
              <a:rPr lang="pt-BR" sz="2400" dirty="0">
                <a:latin typeface="Abadi" panose="020B0604020104020204" pitchFamily="34" charset="0"/>
              </a:rPr>
              <a:t>- Prática da escuta ativa e do respeito mútuo</a:t>
            </a:r>
          </a:p>
        </p:txBody>
      </p:sp>
      <p:sp>
        <p:nvSpPr>
          <p:cNvPr id="2" name="Espaço Reservado para Rodapé 1">
            <a:extLst>
              <a:ext uri="{FF2B5EF4-FFF2-40B4-BE49-F238E27FC236}">
                <a16:creationId xmlns:a16="http://schemas.microsoft.com/office/drawing/2014/main" id="{C11950DF-6EC0-C95D-7F63-FA6BD5BA6C86}"/>
              </a:ext>
            </a:extLst>
          </p:cNvPr>
          <p:cNvSpPr>
            <a:spLocks noGrp="1"/>
          </p:cNvSpPr>
          <p:nvPr>
            <p:ph type="ftr" sz="quarter" idx="11"/>
          </p:nvPr>
        </p:nvSpPr>
        <p:spPr/>
        <p:txBody>
          <a:bodyPr/>
          <a:lstStyle/>
          <a:p>
            <a:r>
              <a:rPr lang="pt-BR" dirty="0"/>
              <a:t>ADRIANA REGES MARTINS</a:t>
            </a:r>
          </a:p>
        </p:txBody>
      </p:sp>
      <p:sp>
        <p:nvSpPr>
          <p:cNvPr id="5" name="Espaço Reservado para Número de Slide 4">
            <a:extLst>
              <a:ext uri="{FF2B5EF4-FFF2-40B4-BE49-F238E27FC236}">
                <a16:creationId xmlns:a16="http://schemas.microsoft.com/office/drawing/2014/main" id="{73429E58-AF77-CEA4-766F-2ACCA3424849}"/>
              </a:ext>
            </a:extLst>
          </p:cNvPr>
          <p:cNvSpPr>
            <a:spLocks noGrp="1"/>
          </p:cNvSpPr>
          <p:nvPr>
            <p:ph type="sldNum" sz="quarter" idx="12"/>
          </p:nvPr>
        </p:nvSpPr>
        <p:spPr/>
        <p:txBody>
          <a:bodyPr/>
          <a:lstStyle/>
          <a:p>
            <a:fld id="{26D142AC-DC9B-4FF4-A896-0AA8E5499127}" type="slidenum">
              <a:rPr lang="pt-BR" smtClean="0"/>
              <a:t>9</a:t>
            </a:fld>
            <a:endParaRPr lang="pt-BR"/>
          </a:p>
        </p:txBody>
      </p:sp>
      <p:sp>
        <p:nvSpPr>
          <p:cNvPr id="6" name="Seta: Pentágono 5">
            <a:extLst>
              <a:ext uri="{FF2B5EF4-FFF2-40B4-BE49-F238E27FC236}">
                <a16:creationId xmlns:a16="http://schemas.microsoft.com/office/drawing/2014/main" id="{5681FC76-1BC8-1186-CFE1-C2ABF3047F4B}"/>
              </a:ext>
            </a:extLst>
          </p:cNvPr>
          <p:cNvSpPr/>
          <p:nvPr/>
        </p:nvSpPr>
        <p:spPr>
          <a:xfrm rot="2323929">
            <a:off x="-335867" y="-40979"/>
            <a:ext cx="830094" cy="347354"/>
          </a:xfrm>
          <a:prstGeom prst="homePlate">
            <a:avLst/>
          </a:prstGeom>
          <a:solidFill>
            <a:srgbClr val="92D050"/>
          </a:solidFill>
          <a:ln>
            <a:noFill/>
          </a:ln>
          <a:effectLst>
            <a:glow rad="1397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8610042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131</TotalTime>
  <Words>948</Words>
  <Application>Microsoft Office PowerPoint</Application>
  <PresentationFormat>Apresentação na tela (16:9)</PresentationFormat>
  <Paragraphs>66</Paragraphs>
  <Slides>10</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Abadi</vt: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Caixa Economica Federal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Adriana Reges da Silva Martins</dc:creator>
  <cp:lastModifiedBy>Adriana Reges da Silva Martins</cp:lastModifiedBy>
  <cp:revision>23</cp:revision>
  <dcterms:created xsi:type="dcterms:W3CDTF">2025-01-03T12:53:16Z</dcterms:created>
  <dcterms:modified xsi:type="dcterms:W3CDTF">2025-01-03T19:07:20Z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de7aacd-7cc4-4c31-9e6f-7ef306428f09_Enabled">
    <vt:lpwstr>true</vt:lpwstr>
  </property>
  <property fmtid="{D5CDD505-2E9C-101B-9397-08002B2CF9AE}" pid="3" name="MSIP_Label_fde7aacd-7cc4-4c31-9e6f-7ef306428f09_SetDate">
    <vt:lpwstr>2025-01-03T12:55:25Z</vt:lpwstr>
  </property>
  <property fmtid="{D5CDD505-2E9C-101B-9397-08002B2CF9AE}" pid="4" name="MSIP_Label_fde7aacd-7cc4-4c31-9e6f-7ef306428f09_Method">
    <vt:lpwstr>Privileged</vt:lpwstr>
  </property>
  <property fmtid="{D5CDD505-2E9C-101B-9397-08002B2CF9AE}" pid="5" name="MSIP_Label_fde7aacd-7cc4-4c31-9e6f-7ef306428f09_Name">
    <vt:lpwstr>_PUBLICO</vt:lpwstr>
  </property>
  <property fmtid="{D5CDD505-2E9C-101B-9397-08002B2CF9AE}" pid="6" name="MSIP_Label_fde7aacd-7cc4-4c31-9e6f-7ef306428f09_SiteId">
    <vt:lpwstr>ab9bba98-684a-43fb-add8-9c2bebede229</vt:lpwstr>
  </property>
  <property fmtid="{D5CDD505-2E9C-101B-9397-08002B2CF9AE}" pid="7" name="MSIP_Label_fde7aacd-7cc4-4c31-9e6f-7ef306428f09_ActionId">
    <vt:lpwstr>92d12a58-a756-42dd-b9d0-3c5ba5db5320</vt:lpwstr>
  </property>
  <property fmtid="{D5CDD505-2E9C-101B-9397-08002B2CF9AE}" pid="8" name="MSIP_Label_fde7aacd-7cc4-4c31-9e6f-7ef306428f09_ContentBits">
    <vt:lpwstr>1</vt:lpwstr>
  </property>
</Properties>
</file>