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9" r:id="rId3"/>
    <p:sldId id="278" r:id="rId4"/>
    <p:sldId id="260" r:id="rId5"/>
    <p:sldId id="271" r:id="rId6"/>
    <p:sldId id="279" r:id="rId7"/>
    <p:sldId id="261" r:id="rId8"/>
    <p:sldId id="270" r:id="rId9"/>
    <p:sldId id="280" r:id="rId10"/>
    <p:sldId id="262" r:id="rId11"/>
    <p:sldId id="272" r:id="rId12"/>
    <p:sldId id="281" r:id="rId13"/>
    <p:sldId id="277" r:id="rId14"/>
  </p:sldIdLst>
  <p:sldSz cx="9906000" cy="6858000" type="A4"/>
  <p:notesSz cx="6797675" cy="9926638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CC071E"/>
    <a:srgbClr val="CFD1D2"/>
    <a:srgbClr val="9C9E9F"/>
    <a:srgbClr val="646567"/>
    <a:srgbClr val="000000"/>
    <a:srgbClr val="C7DDF2"/>
    <a:srgbClr val="8EBAE5"/>
    <a:srgbClr val="407FB7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86" autoAdjust="0"/>
  </p:normalViewPr>
  <p:slideViewPr>
    <p:cSldViewPr>
      <p:cViewPr varScale="1">
        <p:scale>
          <a:sx n="86" d="100"/>
          <a:sy n="86" d="100"/>
        </p:scale>
        <p:origin x="-102" y="-2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69B06-EB19-4199-BB7D-35FC05A70CAA}" type="datetimeFigureOut">
              <a:rPr lang="de-DE" smtClean="0"/>
              <a:t>08.07.2016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22F3-89C5-4639-8535-CBC3C272C0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1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822F3-89C5-4639-8535-CBC3C272C05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4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0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0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570056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think-cell Folie" r:id="rId9" imgW="270" imgH="270" progId="TCLayout.ActiveDocument.1">
                  <p:embed/>
                </p:oleObj>
              </mc:Choice>
              <mc:Fallback>
                <p:oleObj name="think-cell Foli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5.xml"/><Relationship Id="rId12" Type="http://schemas.openxmlformats.org/officeDocument/2006/relationships/image" Target="../media/image26.em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11" Type="http://schemas.openxmlformats.org/officeDocument/2006/relationships/image" Target="../media/image32.png"/><Relationship Id="rId5" Type="http://schemas.openxmlformats.org/officeDocument/2006/relationships/image" Target="../media/image1.emf"/><Relationship Id="rId10" Type="http://schemas.openxmlformats.org/officeDocument/2006/relationships/image" Target="../media/image25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5.xml"/><Relationship Id="rId12" Type="http://schemas.openxmlformats.org/officeDocument/2006/relationships/image" Target="../media/image13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11" Type="http://schemas.openxmlformats.org/officeDocument/2006/relationships/image" Target="../media/image17.png"/><Relationship Id="rId5" Type="http://schemas.openxmlformats.org/officeDocument/2006/relationships/image" Target="../media/image1.e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5.e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5.xml"/><Relationship Id="rId12" Type="http://schemas.openxmlformats.org/officeDocument/2006/relationships/image" Target="../media/image20.e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11" Type="http://schemas.openxmlformats.org/officeDocument/2006/relationships/image" Target="../media/image25.png"/><Relationship Id="rId5" Type="http://schemas.openxmlformats.org/officeDocument/2006/relationships/image" Target="../media/image1.emf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1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84413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/>
        </p:nvGrpSpPr>
        <p:grpSpPr>
          <a:xfrm>
            <a:off x="4381053" y="1238225"/>
            <a:ext cx="5324475" cy="3990975"/>
            <a:chOff x="4953000" y="1052735"/>
            <a:chExt cx="5324475" cy="3990975"/>
          </a:xfrm>
        </p:grpSpPr>
        <p:pic>
          <p:nvPicPr>
            <p:cNvPr id="30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052735"/>
              <a:ext cx="5324475" cy="399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</p:pic>
        <p:sp>
          <p:nvSpPr>
            <p:cNvPr id="31" name="Rechteck 11"/>
            <p:cNvSpPr/>
            <p:nvPr/>
          </p:nvSpPr>
          <p:spPr bwMode="auto">
            <a:xfrm>
              <a:off x="4953000" y="1052735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VP41 </a:t>
            </a:r>
            <a:r>
              <a:rPr lang="en-US" dirty="0"/>
              <a:t>(</a:t>
            </a:r>
            <a:r>
              <a:rPr lang="en-US" dirty="0" err="1"/>
              <a:t>lc</a:t>
            </a:r>
            <a:r>
              <a:rPr lang="en-US" dirty="0"/>
              <a:t> = </a:t>
            </a:r>
            <a:r>
              <a:rPr lang="en-US" dirty="0" smtClean="0"/>
              <a:t>1.5 </a:t>
            </a:r>
            <a:r>
              <a:rPr lang="en-US" dirty="0"/>
              <a:t>mm/</a:t>
            </a:r>
            <a:r>
              <a:rPr lang="en-US" dirty="0" err="1"/>
              <a:t>hsp</a:t>
            </a:r>
            <a:r>
              <a:rPr lang="en-US" dirty="0"/>
              <a:t> = </a:t>
            </a:r>
            <a:r>
              <a:rPr lang="en-US" dirty="0" smtClean="0"/>
              <a:t>200µm/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100m/min)</a:t>
            </a:r>
            <a:br>
              <a:rPr lang="en-US" dirty="0" smtClean="0"/>
            </a:br>
            <a:r>
              <a:rPr lang="en-US" dirty="0" smtClean="0"/>
              <a:t>Position 200 mm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𝑚𝑒𝑎𝑠𝑢𝑟𝑒𝑑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=195,47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6285148" y="5569495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|Error| = 1.37%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49144" y="4869160"/>
                <a:ext cx="2304256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=198,15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144" y="4869160"/>
                <a:ext cx="2304256" cy="315984"/>
              </a:xfrm>
              <a:prstGeom prst="rect">
                <a:avLst/>
              </a:prstGeom>
              <a:blipFill rotWithShape="1"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 bwMode="auto">
          <a:xfrm>
            <a:off x="8337376" y="502715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Gerade Verbindung 5"/>
          <p:cNvCxnSpPr/>
          <p:nvPr/>
        </p:nvCxnSpPr>
        <p:spPr bwMode="auto">
          <a:xfrm>
            <a:off x="8337376" y="538719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4193" name="Picture 9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" y="128915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Exponential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−0.4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2∙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0.25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+0.2∙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𝑞𝑚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b="0" i="1" smtClean="0">
                          <a:latin typeface="Cambria Math"/>
                        </a:rPr>
                        <m:t>=50 </m:t>
                      </m:r>
                      <m:r>
                        <a:rPr lang="en-US" sz="1400" b="0" i="1" smtClean="0">
                          <a:latin typeface="Cambria Math"/>
                        </a:rPr>
                        <m:t>𝑀𝑊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=0.4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=0.25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=1.5 </m:t>
                      </m:r>
                      <m:r>
                        <a:rPr lang="en-US" sz="1400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blipFill rotWithShape="1">
                <a:blip r:embed="rId12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776536" y="90872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Heat source distribution</a:t>
            </a:r>
            <a:endParaRPr lang="en-US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4304928" y="908720"/>
            <a:ext cx="560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Temperature distribution [°C] – Regression and simulation</a:t>
            </a:r>
            <a:endParaRPr lang="en-US" sz="1600" dirty="0"/>
          </a:p>
        </p:txBody>
      </p:sp>
      <p:pic>
        <p:nvPicPr>
          <p:cNvPr id="4201" name="Picture 10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53" y="124727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7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95620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uppieren 25"/>
          <p:cNvGrpSpPr/>
          <p:nvPr/>
        </p:nvGrpSpPr>
        <p:grpSpPr>
          <a:xfrm>
            <a:off x="4381053" y="1238225"/>
            <a:ext cx="5324475" cy="3990975"/>
            <a:chOff x="-1383704" y="1268760"/>
            <a:chExt cx="5324475" cy="3990975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83704" y="1268760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Rechteck 11"/>
            <p:cNvSpPr/>
            <p:nvPr/>
          </p:nvSpPr>
          <p:spPr bwMode="auto">
            <a:xfrm>
              <a:off x="-1383704" y="1268760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VP46 </a:t>
            </a:r>
            <a:r>
              <a:rPr lang="en-US" dirty="0"/>
              <a:t>(</a:t>
            </a:r>
            <a:r>
              <a:rPr lang="en-US" dirty="0" err="1"/>
              <a:t>lc</a:t>
            </a:r>
            <a:r>
              <a:rPr lang="en-US" dirty="0"/>
              <a:t> = </a:t>
            </a:r>
            <a:r>
              <a:rPr lang="en-US" dirty="0" smtClean="0"/>
              <a:t>2 </a:t>
            </a:r>
            <a:r>
              <a:rPr lang="en-US" dirty="0"/>
              <a:t>mm/</a:t>
            </a:r>
            <a:r>
              <a:rPr lang="en-US" dirty="0" err="1"/>
              <a:t>hsp</a:t>
            </a:r>
            <a:r>
              <a:rPr lang="en-US" dirty="0"/>
              <a:t> = 300µm/</a:t>
            </a:r>
            <a:r>
              <a:rPr lang="en-US" dirty="0" err="1"/>
              <a:t>vc</a:t>
            </a:r>
            <a:r>
              <a:rPr lang="en-US" dirty="0"/>
              <a:t> = </a:t>
            </a:r>
            <a:r>
              <a:rPr lang="en-US" dirty="0" smtClean="0"/>
              <a:t>150m/min</a:t>
            </a:r>
            <a:r>
              <a:rPr lang="en-US" dirty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𝑚𝑒𝑎𝑠𝑢𝑟𝑒𝑑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=293,61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6285148" y="558821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|Error| = 6.35%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177136" y="486916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=274,95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869160"/>
                <a:ext cx="2448272" cy="315984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 bwMode="auto">
          <a:xfrm>
            <a:off x="8337376" y="502715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Gerade Verbindung 17"/>
          <p:cNvCxnSpPr/>
          <p:nvPr/>
        </p:nvCxnSpPr>
        <p:spPr bwMode="auto">
          <a:xfrm>
            <a:off x="8337376" y="538719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2310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1238225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Exponential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−0.5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2∙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0.</m:t>
                                      </m:r>
                                      <m:r>
                                        <a:rPr lang="de-DE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35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𝑞𝑚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b="0" i="1" smtClean="0">
                          <a:latin typeface="Cambria Math"/>
                        </a:rPr>
                        <m:t>=55 </m:t>
                      </m:r>
                      <m:r>
                        <a:rPr lang="en-US" sz="1400" b="0" i="1" smtClean="0">
                          <a:latin typeface="Cambria Math"/>
                        </a:rPr>
                        <m:t>𝑀𝑊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5</m:t>
                      </m:r>
                    </m:oMath>
                  </m:oMathPara>
                </a14:m>
                <a:endParaRPr lang="de-DE" sz="1400" b="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35</m:t>
                      </m:r>
                    </m:oMath>
                  </m:oMathPara>
                </a14:m>
                <a:endParaRPr lang="de-DE" sz="1400" b="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 </m:t>
                      </m:r>
                      <m:r>
                        <a:rPr lang="de-DE" sz="1400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blipFill rotWithShape="1">
                <a:blip r:embed="rId11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776536" y="90872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Heat source </a:t>
            </a:r>
            <a:r>
              <a:rPr lang="en-US" sz="1600" dirty="0"/>
              <a:t>distribution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543072" y="908720"/>
            <a:ext cx="500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Temperature distribution – Regression and simulation</a:t>
            </a:r>
            <a:endParaRPr lang="en-US" sz="1600" dirty="0"/>
          </a:p>
        </p:txBody>
      </p:sp>
      <p:pic>
        <p:nvPicPr>
          <p:cNvPr id="12318" name="Picture 30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53" y="124727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8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72614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uppieren 11"/>
          <p:cNvGrpSpPr/>
          <p:nvPr/>
        </p:nvGrpSpPr>
        <p:grpSpPr>
          <a:xfrm>
            <a:off x="4381053" y="1238225"/>
            <a:ext cx="5324475" cy="3990975"/>
            <a:chOff x="4556743" y="1394685"/>
            <a:chExt cx="5324475" cy="399097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743" y="139468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hteck 11"/>
            <p:cNvSpPr/>
            <p:nvPr/>
          </p:nvSpPr>
          <p:spPr bwMode="auto">
            <a:xfrm>
              <a:off x="4556743" y="1394685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 124 mm - </a:t>
            </a:r>
            <a:r>
              <a:rPr lang="en-US" dirty="0"/>
              <a:t>VP46</a:t>
            </a:r>
            <a:endParaRPr lang="de-DE" dirty="0"/>
          </a:p>
        </p:txBody>
      </p:sp>
      <p:pic>
        <p:nvPicPr>
          <p:cNvPr id="13338" name="Picture 2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53" y="1238225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2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isothermal lines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74538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124 mm position</a:t>
            </a:r>
            <a:endParaRPr lang="en-US" sz="1600" dirty="0"/>
          </a:p>
        </p:txBody>
      </p:sp>
      <p:sp>
        <p:nvSpPr>
          <p:cNvPr id="4" name="Textfeld 3"/>
          <p:cNvSpPr txBox="1"/>
          <p:nvPr/>
        </p:nvSpPr>
        <p:spPr>
          <a:xfrm>
            <a:off x="5022949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200 mm position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475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among heat sources along the rake face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19675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0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47866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uppieren 12"/>
          <p:cNvGrpSpPr/>
          <p:nvPr/>
        </p:nvGrpSpPr>
        <p:grpSpPr>
          <a:xfrm>
            <a:off x="4381053" y="1238225"/>
            <a:ext cx="5324475" cy="3990975"/>
            <a:chOff x="-2965822" y="1772816"/>
            <a:chExt cx="5324475" cy="3990975"/>
          </a:xfrm>
        </p:grpSpPr>
        <p:pic>
          <p:nvPicPr>
            <p:cNvPr id="14" name="Picture 6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65822" y="1772816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hteck 11"/>
            <p:cNvSpPr/>
            <p:nvPr/>
          </p:nvSpPr>
          <p:spPr bwMode="auto">
            <a:xfrm>
              <a:off x="-2965822" y="1772816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 124 mm - </a:t>
            </a:r>
            <a:r>
              <a:rPr lang="en-US" dirty="0"/>
              <a:t>VP41</a:t>
            </a:r>
            <a:endParaRPr lang="de-DE" dirty="0"/>
          </a:p>
        </p:txBody>
      </p:sp>
      <p:pic>
        <p:nvPicPr>
          <p:cNvPr id="6196" name="Picture 5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52" y="123822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isothermal lines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475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74538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124 mm position</a:t>
            </a:r>
            <a:endParaRPr lang="en-US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5022949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200 mm position</a:t>
            </a:r>
            <a:endParaRPr lang="en-US" sz="1600" dirty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7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5170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/>
        </p:nvGrpSpPr>
        <p:grpSpPr>
          <a:xfrm>
            <a:off x="4381053" y="1238225"/>
            <a:ext cx="5324475" cy="3990975"/>
            <a:chOff x="-163685" y="1340768"/>
            <a:chExt cx="5324475" cy="3990975"/>
          </a:xfrm>
        </p:grpSpPr>
        <p:pic>
          <p:nvPicPr>
            <p:cNvPr id="30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3685" y="1340768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Rechteck 11"/>
            <p:cNvSpPr/>
            <p:nvPr/>
          </p:nvSpPr>
          <p:spPr bwMode="auto">
            <a:xfrm>
              <a:off x="-163685" y="1340768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VP45 </a:t>
            </a:r>
            <a:r>
              <a:rPr lang="en-US" dirty="0"/>
              <a:t>(</a:t>
            </a:r>
            <a:r>
              <a:rPr lang="en-US" dirty="0" err="1"/>
              <a:t>lc</a:t>
            </a:r>
            <a:r>
              <a:rPr lang="en-US" dirty="0"/>
              <a:t> = </a:t>
            </a:r>
            <a:r>
              <a:rPr lang="en-US" dirty="0" smtClean="0"/>
              <a:t>1.7 </a:t>
            </a:r>
            <a:r>
              <a:rPr lang="en-US" dirty="0"/>
              <a:t>mm/</a:t>
            </a:r>
            <a:r>
              <a:rPr lang="en-US" dirty="0" err="1"/>
              <a:t>hsp</a:t>
            </a:r>
            <a:r>
              <a:rPr lang="en-US" dirty="0"/>
              <a:t> = 200µm/</a:t>
            </a:r>
            <a:r>
              <a:rPr lang="en-US" dirty="0" err="1"/>
              <a:t>vc</a:t>
            </a:r>
            <a:r>
              <a:rPr lang="en-US" dirty="0"/>
              <a:t> = </a:t>
            </a:r>
            <a:r>
              <a:rPr lang="en-US" dirty="0" smtClean="0"/>
              <a:t>150m/min)</a:t>
            </a:r>
            <a:br>
              <a:rPr lang="en-US" dirty="0" smtClean="0"/>
            </a:br>
            <a:r>
              <a:rPr lang="en-US" dirty="0" smtClean="0"/>
              <a:t>Position 200 mm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177136" y="5204575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𝑚𝑒𝑎𝑠𝑢𝑟𝑒𝑑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=205,38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5204575"/>
                <a:ext cx="2448272" cy="315984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6249144" y="4869160"/>
                <a:ext cx="2304256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=205,16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144" y="4869160"/>
                <a:ext cx="2304256" cy="315984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6285148" y="552055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|Error| = 0.11%</a:t>
            </a:r>
            <a:endParaRPr lang="de-DE" sz="1400" dirty="0"/>
          </a:p>
        </p:txBody>
      </p:sp>
      <p:cxnSp>
        <p:nvCxnSpPr>
          <p:cNvPr id="14" name="Gerade Verbindung 13"/>
          <p:cNvCxnSpPr/>
          <p:nvPr/>
        </p:nvCxnSpPr>
        <p:spPr bwMode="auto">
          <a:xfrm>
            <a:off x="8337376" y="502715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Gerade Verbindung 14"/>
          <p:cNvCxnSpPr/>
          <p:nvPr/>
        </p:nvCxnSpPr>
        <p:spPr bwMode="auto">
          <a:xfrm>
            <a:off x="8337376" y="538719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7209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1238225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Exponential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−0.4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2∙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0.25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+0.2∙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𝑞𝑚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b="0" i="1" smtClean="0">
                          <a:latin typeface="Cambria Math"/>
                        </a:rPr>
                        <m:t>=50 </m:t>
                      </m:r>
                      <m:r>
                        <a:rPr lang="en-US" sz="1400" b="0" i="1" smtClean="0">
                          <a:latin typeface="Cambria Math"/>
                        </a:rPr>
                        <m:t>𝑀𝑊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=0.4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=0.25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=1.7 </m:t>
                      </m:r>
                      <m:r>
                        <a:rPr lang="de-DE" sz="1400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blipFill rotWithShape="1">
                <a:blip r:embed="rId11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76536" y="90872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Heat source </a:t>
            </a:r>
            <a:r>
              <a:rPr lang="en-US" sz="1600" dirty="0"/>
              <a:t>distribution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543072" y="908720"/>
            <a:ext cx="500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Temperature distribution – Regression and simulation</a:t>
            </a:r>
            <a:endParaRPr lang="en-US" sz="1600" dirty="0"/>
          </a:p>
        </p:txBody>
      </p:sp>
      <p:pic>
        <p:nvPicPr>
          <p:cNvPr id="7215" name="Picture 47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52" y="123822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0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76469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4381053" y="1238225"/>
            <a:ext cx="5324475" cy="3990975"/>
            <a:chOff x="4546985" y="1318526"/>
            <a:chExt cx="5324475" cy="399097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6985" y="1318526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hteck 11"/>
            <p:cNvSpPr/>
            <p:nvPr/>
          </p:nvSpPr>
          <p:spPr bwMode="auto">
            <a:xfrm>
              <a:off x="4546985" y="1318526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 124 mm - </a:t>
            </a:r>
            <a:r>
              <a:rPr lang="en-US" dirty="0"/>
              <a:t>VP45</a:t>
            </a:r>
            <a:endParaRPr lang="de-DE" dirty="0"/>
          </a:p>
        </p:txBody>
      </p:sp>
      <p:pic>
        <p:nvPicPr>
          <p:cNvPr id="9243" name="Picture 2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53" y="123822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4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isothermal lines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74538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124 mm position</a:t>
            </a:r>
            <a:endParaRPr lang="en-US" sz="1600" dirty="0"/>
          </a:p>
        </p:txBody>
      </p:sp>
      <p:sp>
        <p:nvSpPr>
          <p:cNvPr id="4" name="Textfeld 3"/>
          <p:cNvSpPr txBox="1"/>
          <p:nvPr/>
        </p:nvSpPr>
        <p:spPr>
          <a:xfrm>
            <a:off x="5022949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200 mm position</a:t>
            </a:r>
            <a:endParaRPr lang="en-US" sz="16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475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24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43336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/>
        </p:nvGrpSpPr>
        <p:grpSpPr>
          <a:xfrm>
            <a:off x="4381053" y="1238225"/>
            <a:ext cx="5324475" cy="3990975"/>
            <a:chOff x="-178308" y="1372762"/>
            <a:chExt cx="5324475" cy="3990975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8308" y="1372762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Rechteck 11"/>
            <p:cNvSpPr/>
            <p:nvPr/>
          </p:nvSpPr>
          <p:spPr bwMode="auto">
            <a:xfrm>
              <a:off x="-178308" y="1372762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4159678" y="461447"/>
                  </a:lnTo>
                  <a:lnTo>
                    <a:pt x="694411" y="719699"/>
                  </a:lnTo>
                  <a:lnTo>
                    <a:pt x="688801" y="3569486"/>
                  </a:lnTo>
                  <a:lnTo>
                    <a:pt x="3291756" y="3569486"/>
                  </a:lnTo>
                  <a:lnTo>
                    <a:pt x="4699820" y="2402644"/>
                  </a:lnTo>
                  <a:lnTo>
                    <a:pt x="4746886" y="1706463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𝑚𝑒𝑎𝑠𝑢𝑟𝑒𝑑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=180,7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VP42 </a:t>
            </a:r>
            <a:r>
              <a:rPr lang="en-US" dirty="0"/>
              <a:t>(</a:t>
            </a:r>
            <a:r>
              <a:rPr lang="en-US" dirty="0" err="1"/>
              <a:t>lc</a:t>
            </a:r>
            <a:r>
              <a:rPr lang="en-US" dirty="0"/>
              <a:t> = </a:t>
            </a:r>
            <a:r>
              <a:rPr lang="en-US" dirty="0" smtClean="0"/>
              <a:t>1.8 </a:t>
            </a:r>
            <a:r>
              <a:rPr lang="en-US" dirty="0"/>
              <a:t>mm/</a:t>
            </a:r>
            <a:r>
              <a:rPr lang="en-US" dirty="0" err="1"/>
              <a:t>hsp</a:t>
            </a:r>
            <a:r>
              <a:rPr lang="en-US" dirty="0"/>
              <a:t> = </a:t>
            </a:r>
            <a:r>
              <a:rPr lang="en-US" dirty="0" smtClean="0"/>
              <a:t>300µm/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100m/min)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285148" y="554518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|Error| = 2.53%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177136" y="486916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=185,27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869160"/>
                <a:ext cx="2448272" cy="315984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 bwMode="auto">
          <a:xfrm>
            <a:off x="8337376" y="502715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Gerade Verbindung 16"/>
          <p:cNvCxnSpPr/>
          <p:nvPr/>
        </p:nvCxnSpPr>
        <p:spPr bwMode="auto">
          <a:xfrm>
            <a:off x="8337376" y="538719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1238225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Exponential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−0.4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2∙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0.</m:t>
                                      </m:r>
                                      <m:r>
                                        <a:rPr lang="de-DE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𝑞𝑚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b="0" i="1" smtClean="0">
                          <a:latin typeface="Cambria Math"/>
                        </a:rPr>
                        <m:t>=40 </m:t>
                      </m:r>
                      <m:r>
                        <a:rPr lang="en-US" sz="1400" b="0" i="1" smtClean="0">
                          <a:latin typeface="Cambria Math"/>
                        </a:rPr>
                        <m:t>𝑀𝑊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=0.4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4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=1.8 </m:t>
                      </m:r>
                      <m:r>
                        <a:rPr lang="de-DE" sz="1400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blipFill rotWithShape="1">
                <a:blip r:embed="rId11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76536" y="90872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Heat source </a:t>
            </a:r>
            <a:r>
              <a:rPr lang="en-US" sz="1600" dirty="0"/>
              <a:t>distribution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543072" y="908720"/>
            <a:ext cx="500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Temperature distribution – Regression and simulation</a:t>
            </a:r>
            <a:endParaRPr lang="en-US" sz="1600" dirty="0"/>
          </a:p>
        </p:txBody>
      </p:sp>
      <p:pic>
        <p:nvPicPr>
          <p:cNvPr id="10272" name="Picture 32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53" y="123822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2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9" name="Objekt 1126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72379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uppieren 37"/>
          <p:cNvGrpSpPr/>
          <p:nvPr/>
        </p:nvGrpSpPr>
        <p:grpSpPr>
          <a:xfrm>
            <a:off x="4520952" y="1240147"/>
            <a:ext cx="5324475" cy="3990975"/>
            <a:chOff x="4546985" y="1318526"/>
            <a:chExt cx="5324475" cy="3990975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6985" y="1318526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Rechteck 11"/>
            <p:cNvSpPr/>
            <p:nvPr/>
          </p:nvSpPr>
          <p:spPr bwMode="auto">
            <a:xfrm>
              <a:off x="4546985" y="1318526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 124 mm - </a:t>
            </a:r>
            <a:r>
              <a:rPr lang="en-US" dirty="0"/>
              <a:t>VP42</a:t>
            </a:r>
            <a:endParaRPr lang="de-DE" dirty="0"/>
          </a:p>
        </p:txBody>
      </p:sp>
      <p:pic>
        <p:nvPicPr>
          <p:cNvPr id="11282" name="Picture 1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1240146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3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isothermal lines</a:t>
            </a:r>
            <a:endParaRPr lang="de-DE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475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74538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124 mm position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5022949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200 mm position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167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WZL</Template>
  <TotalTime>0</TotalTime>
  <Words>475</Words>
  <Application>Microsoft Office PowerPoint</Application>
  <PresentationFormat>A4-Papier (210x297 mm)</PresentationFormat>
  <Paragraphs>66</Paragraphs>
  <Slides>13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wzl</vt:lpstr>
      <vt:lpstr>think-cell Folie</vt:lpstr>
      <vt:lpstr>Comparison VP41 (lc = 1.5 mm/hsp = 200µm/vc = 100m/min) Position 200 mm</vt:lpstr>
      <vt:lpstr>Position 124 mm - VP41</vt:lpstr>
      <vt:lpstr>Original isothermal lines</vt:lpstr>
      <vt:lpstr>Comparison VP45 (lc = 1.7 mm/hsp = 200µm/vc = 150m/min) Position 200 mm</vt:lpstr>
      <vt:lpstr>Position 124 mm - VP45</vt:lpstr>
      <vt:lpstr>Original isothermal lines</vt:lpstr>
      <vt:lpstr>Comparison VP42 (lc = 1.8 mm/hsp = 300µm/vc = 100m/min)</vt:lpstr>
      <vt:lpstr>Position 124 mm - VP42</vt:lpstr>
      <vt:lpstr>Original isothermal lines</vt:lpstr>
      <vt:lpstr>Comparison VP46 (lc = 2 mm/hsp = 300µm/vc = 150m/min)</vt:lpstr>
      <vt:lpstr>Position 124 mm - VP46</vt:lpstr>
      <vt:lpstr>Original isothermal lines</vt:lpstr>
      <vt:lpstr>Comparison among heat sources along the rake face</vt:lpstr>
    </vt:vector>
  </TitlesOfParts>
  <Manager/>
  <Company>WZL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Regression and simulation(CM)_20160708.pptx</dc:title>
  <dc:subject/>
  <dc:creator>Adriana Nunes Chaves Lima</dc:creator>
  <cp:keywords/>
  <dc:description/>
  <cp:lastModifiedBy>Adriana Nunes Chaves Lima</cp:lastModifiedBy>
  <cp:revision>111</cp:revision>
  <cp:lastPrinted>2016-06-09T13:05:58Z</cp:lastPrinted>
  <dcterms:created xsi:type="dcterms:W3CDTF">2016-05-30T11:40:41Z</dcterms:created>
  <dcterms:modified xsi:type="dcterms:W3CDTF">2016-07-08T08:12:54Z</dcterms:modified>
  <cp:category/>
</cp:coreProperties>
</file>